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7" r:id="rId2"/>
    <p:sldId id="258" r:id="rId3"/>
    <p:sldId id="264" r:id="rId4"/>
    <p:sldId id="260" r:id="rId5"/>
    <p:sldId id="261" r:id="rId6"/>
    <p:sldId id="262" r:id="rId7"/>
    <p:sldId id="266" r:id="rId8"/>
    <p:sldId id="267" r:id="rId9"/>
    <p:sldId id="265" r:id="rId10"/>
    <p:sldId id="268" r:id="rId11"/>
    <p:sldId id="263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60" d="100"/>
          <a:sy n="160" d="100"/>
        </p:scale>
        <p:origin x="-21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microsoft.com/office/2007/relationships/hdphoto" Target="../media/hdphoto2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microsoft.com/office/2007/relationships/hdphoto" Target="../media/hdphoto2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D4B0-F202-C44D-8A84-3D4077B6104E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038FB-E041-624A-B924-84EC76E1C328}" type="slidenum">
              <a:rPr lang="it-IT" smtClean="0"/>
              <a:t>‹n.›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grpSp>
        <p:nvGrpSpPr>
          <p:cNvPr id="15" name="Gruppo 14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6" name="Rettangolo 15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2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Rettangolo 16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4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D4B0-F202-C44D-8A84-3D4077B6104E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038FB-E041-624A-B924-84EC76E1C328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D4B0-F202-C44D-8A84-3D4077B6104E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038FB-E041-624A-B924-84EC76E1C328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D4B0-F202-C44D-8A84-3D4077B6104E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038FB-E041-624A-B924-84EC76E1C328}" type="slidenum">
              <a:rPr lang="it-IT" smtClean="0"/>
              <a:t>‹n.›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D4B0-F202-C44D-8A84-3D4077B6104E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038FB-E041-624A-B924-84EC76E1C328}" type="slidenum">
              <a:rPr lang="it-IT" smtClean="0"/>
              <a:t>‹n.›</a:t>
            </a:fld>
            <a:endParaRPr lang="it-IT"/>
          </a:p>
        </p:txBody>
      </p:sp>
      <p:grpSp>
        <p:nvGrpSpPr>
          <p:cNvPr id="11" name="Gruppo 10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2" name="Rettangolo 11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2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4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D4B0-F202-C44D-8A84-3D4077B6104E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038FB-E041-624A-B924-84EC76E1C328}" type="slidenum">
              <a:rPr lang="it-IT" smtClean="0"/>
              <a:t>‹n.›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D4B0-F202-C44D-8A84-3D4077B6104E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038FB-E041-624A-B924-84EC76E1C328}" type="slidenum">
              <a:rPr lang="it-IT" smtClean="0"/>
              <a:t>‹n.›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D4B0-F202-C44D-8A84-3D4077B6104E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038FB-E041-624A-B924-84EC76E1C328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D4B0-F202-C44D-8A84-3D4077B6104E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038FB-E041-624A-B924-84EC76E1C328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D4B0-F202-C44D-8A84-3D4077B6104E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038FB-E041-624A-B924-84EC76E1C328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D4B0-F202-C44D-8A84-3D4077B6104E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038FB-E041-624A-B924-84EC76E1C328}" type="slidenum">
              <a:rPr lang="it-IT" smtClean="0"/>
              <a:t>‹n.›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microsoft.com/office/2007/relationships/hdphoto" Target="../media/hdphoto1.wdp"/><Relationship Id="rId15" Type="http://schemas.openxmlformats.org/officeDocument/2006/relationships/image" Target="../media/image2.png"/><Relationship Id="rId16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796D4B0-F202-C44D-8A84-3D4077B6104E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30038FB-E041-624A-B924-84EC76E1C328}" type="slidenum">
              <a:rPr lang="it-IT" smtClean="0"/>
              <a:t>‹n.›</a:t>
            </a:fld>
            <a:endParaRPr lang="it-IT"/>
          </a:p>
        </p:txBody>
      </p:sp>
      <p:grpSp>
        <p:nvGrpSpPr>
          <p:cNvPr id="11" name="Gruppo 10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2" name="Rettangolo 11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13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15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16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 xmlns:p14="http://schemas.microsoft.com/office/powerpoint/2010/main" spd="slow" advClick="0" advTm="4000">
    <p:fade/>
  </p:transition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01650" y="2401519"/>
            <a:ext cx="8140700" cy="2054963"/>
          </a:xfrm>
          <a:prstGeom prst="rect">
            <a:avLst/>
          </a:prstGeom>
          <a:ln>
            <a:noFill/>
          </a:ln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en-GB" sz="6600" dirty="0">
                <a:solidFill>
                  <a:schemeClr val="bg2">
                    <a:lumMod val="50000"/>
                  </a:schemeClr>
                </a:solidFill>
              </a:rPr>
              <a:t>SAMUEL BECKETT</a:t>
            </a:r>
          </a:p>
          <a:p>
            <a:pPr marL="182880" indent="0" algn="ctr">
              <a:buNone/>
            </a:pPr>
            <a:r>
              <a:rPr lang="en-GB" sz="6600" dirty="0">
                <a:solidFill>
                  <a:schemeClr val="bg2">
                    <a:lumMod val="50000"/>
                  </a:schemeClr>
                </a:solidFill>
              </a:rPr>
              <a:t>1906-1989</a:t>
            </a:r>
          </a:p>
        </p:txBody>
      </p:sp>
    </p:spTree>
    <p:extLst>
      <p:ext uri="{BB962C8B-B14F-4D97-AF65-F5344CB8AC3E}">
        <p14:creationId xmlns:p14="http://schemas.microsoft.com/office/powerpoint/2010/main" val="3700213403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2527498" y="136525"/>
            <a:ext cx="4096498" cy="74771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44450" indent="0" algn="ctr">
              <a:buFont typeface="Georgia" charset="0"/>
              <a:buNone/>
            </a:pPr>
            <a:r>
              <a:rPr lang="en-GB" sz="4800" dirty="0">
                <a:solidFill>
                  <a:srgbClr val="F8D538"/>
                </a:solidFill>
                <a:latin typeface="Arial"/>
                <a:cs typeface="Arial"/>
              </a:rPr>
              <a:t>KEY WORDS </a:t>
            </a:r>
            <a:endParaRPr lang="it-IT" sz="4800" dirty="0">
              <a:solidFill>
                <a:srgbClr val="F8D538"/>
              </a:solidFill>
              <a:latin typeface="Arial"/>
              <a:cs typeface="Arial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88544" y="1626444"/>
            <a:ext cx="757440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Arial"/>
                <a:cs typeface="Arial"/>
              </a:rPr>
              <a:t>MODERNIST OR POSTMODERNIST?</a:t>
            </a:r>
          </a:p>
          <a:p>
            <a:pPr algn="ctr"/>
            <a:endParaRPr lang="it-IT" sz="2400" i="1" dirty="0">
              <a:solidFill>
                <a:srgbClr val="FF0000"/>
              </a:solidFill>
              <a:latin typeface="Arial"/>
              <a:cs typeface="Arial"/>
            </a:endParaRPr>
          </a:p>
          <a:p>
            <a:pPr lvl="0" algn="ctr"/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dirty="0">
                <a:latin typeface="Arial"/>
                <a:cs typeface="Arial"/>
              </a:rPr>
              <a:t>Beckett deals with problems which are typical of modernism, like the relativity of point of view, time, the intensity of individual </a:t>
            </a:r>
            <a:br>
              <a:rPr lang="en-GB" dirty="0">
                <a:latin typeface="Arial"/>
                <a:cs typeface="Arial"/>
              </a:rPr>
            </a:br>
            <a:r>
              <a:rPr lang="en-GB" dirty="0">
                <a:latin typeface="Arial"/>
                <a:cs typeface="Arial"/>
              </a:rPr>
              <a:t>experience-perception and memory-language and alienation in the city, but his position is different.</a:t>
            </a:r>
          </a:p>
          <a:p>
            <a:pPr lvl="0" algn="ctr"/>
            <a:endParaRPr lang="it-IT" dirty="0">
              <a:latin typeface="Arial"/>
              <a:cs typeface="Arial"/>
            </a:endParaRPr>
          </a:p>
          <a:p>
            <a:pPr lvl="0" algn="ctr"/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dirty="0">
                <a:latin typeface="Arial"/>
                <a:cs typeface="Arial"/>
              </a:rPr>
              <a:t>Modernism trusts the possibility to give the fragmented </a:t>
            </a:r>
          </a:p>
          <a:p>
            <a:pPr lvl="0" algn="ctr"/>
            <a:r>
              <a:rPr lang="en-GB" dirty="0">
                <a:latin typeface="Arial"/>
                <a:cs typeface="Arial"/>
              </a:rPr>
              <a:t>world a new meaning.</a:t>
            </a:r>
          </a:p>
          <a:p>
            <a:pPr lvl="0" algn="ctr"/>
            <a:endParaRPr lang="it-IT" dirty="0">
              <a:latin typeface="Arial"/>
              <a:cs typeface="Arial"/>
            </a:endParaRPr>
          </a:p>
          <a:p>
            <a:pPr lvl="0" algn="ctr"/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dirty="0">
                <a:latin typeface="Arial"/>
                <a:cs typeface="Arial"/>
              </a:rPr>
              <a:t>Beckett and the post-modernist artists, instead, think the world is totally devoid of meaning and art can no longer create an alternative one.</a:t>
            </a:r>
          </a:p>
          <a:p>
            <a:pPr lvl="0" algn="ctr"/>
            <a:endParaRPr lang="it-IT" dirty="0">
              <a:latin typeface="Arial"/>
              <a:cs typeface="Arial"/>
            </a:endParaRPr>
          </a:p>
          <a:p>
            <a:pPr algn="ctr"/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dirty="0">
                <a:latin typeface="Arial"/>
                <a:cs typeface="Arial"/>
              </a:rPr>
              <a:t>Therefore, in a way, he is a borderline figure.</a:t>
            </a:r>
            <a:endParaRPr lang="it-IT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492187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01650" y="2875327"/>
            <a:ext cx="8140700" cy="1107346"/>
          </a:xfrm>
          <a:prstGeom prst="rect">
            <a:avLst/>
          </a:prstGeom>
          <a:ln>
            <a:noFill/>
          </a:ln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en-GB" sz="6600" dirty="0">
                <a:solidFill>
                  <a:schemeClr val="bg2">
                    <a:lumMod val="50000"/>
                  </a:schemeClr>
                </a:solidFill>
                <a:effectLst/>
                <a:latin typeface="Arial"/>
                <a:cs typeface="Arial"/>
              </a:rPr>
              <a:t>MAIN WORKS</a:t>
            </a:r>
            <a:r>
              <a:rPr lang="it-IT" sz="6600" dirty="0">
                <a:solidFill>
                  <a:schemeClr val="bg2">
                    <a:lumMod val="50000"/>
                  </a:schemeClr>
                </a:solidFill>
                <a:effectLst/>
                <a:latin typeface="Arial"/>
                <a:cs typeface="Arial"/>
              </a:rPr>
              <a:t> </a:t>
            </a:r>
            <a:endParaRPr lang="en-GB" sz="6600" dirty="0">
              <a:solidFill>
                <a:schemeClr val="bg2">
                  <a:lumMod val="50000"/>
                </a:schemeClr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4835102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499102" y="136525"/>
            <a:ext cx="8524875" cy="74771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44450" indent="0" algn="ctr">
              <a:buFont typeface="Georgia" charset="0"/>
              <a:buNone/>
            </a:pPr>
            <a:r>
              <a:rPr lang="en-GB" sz="4800" dirty="0">
                <a:solidFill>
                  <a:srgbClr val="F8D538"/>
                </a:solidFill>
                <a:latin typeface="Arial"/>
                <a:cs typeface="Arial"/>
              </a:rPr>
              <a:t>MAIN WORKS </a:t>
            </a:r>
            <a:endParaRPr lang="it-IT" sz="4800" dirty="0">
              <a:solidFill>
                <a:srgbClr val="F8D538"/>
              </a:solidFill>
              <a:latin typeface="Arial"/>
              <a:cs typeface="Arial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39921" y="834438"/>
            <a:ext cx="831707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i="1" dirty="0">
                <a:solidFill>
                  <a:srgbClr val="FF0000"/>
                </a:solidFill>
                <a:latin typeface="Arial"/>
                <a:cs typeface="Arial"/>
              </a:rPr>
              <a:t>Fin de </a:t>
            </a:r>
            <a:r>
              <a:rPr lang="en-GB" sz="2000" i="1" dirty="0" err="1">
                <a:solidFill>
                  <a:srgbClr val="FF0000"/>
                </a:solidFill>
                <a:latin typeface="Arial"/>
                <a:cs typeface="Arial"/>
              </a:rPr>
              <a:t>partie</a:t>
            </a:r>
            <a:r>
              <a:rPr lang="en-GB" sz="2000" i="1" dirty="0">
                <a:solidFill>
                  <a:srgbClr val="FF0000"/>
                </a:solidFill>
                <a:latin typeface="Arial"/>
                <a:cs typeface="Arial"/>
              </a:rPr>
              <a:t> (Endgame) 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(1958)</a:t>
            </a:r>
            <a:endParaRPr lang="it-IT" sz="20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>
                <a:latin typeface="Arial"/>
                <a:cs typeface="Arial"/>
              </a:rPr>
              <a:t>A one-act play based on two parents living in dustbins and their blind son. Frustration is associated with physical and mental decomposition. </a:t>
            </a:r>
          </a:p>
          <a:p>
            <a:endParaRPr lang="it-IT" sz="1600" dirty="0">
              <a:latin typeface="Arial"/>
              <a:cs typeface="Arial"/>
            </a:endParaRPr>
          </a:p>
          <a:p>
            <a:r>
              <a:rPr lang="en-GB" sz="2000" i="1" dirty="0" err="1">
                <a:solidFill>
                  <a:srgbClr val="FF0000"/>
                </a:solidFill>
                <a:latin typeface="Arial"/>
                <a:cs typeface="Arial"/>
              </a:rPr>
              <a:t>Krapp’s</a:t>
            </a:r>
            <a:r>
              <a:rPr lang="en-GB" sz="2000" i="1" dirty="0">
                <a:solidFill>
                  <a:srgbClr val="FF0000"/>
                </a:solidFill>
                <a:latin typeface="Arial"/>
                <a:cs typeface="Arial"/>
              </a:rPr>
              <a:t> Last Tape 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(1958)</a:t>
            </a:r>
            <a:endParaRPr lang="it-IT" sz="20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>
                <a:latin typeface="Arial"/>
                <a:cs typeface="Arial"/>
              </a:rPr>
              <a:t>First written in English, this one-act play is increasingly essential as there is one character alone with a tape recorder containing his voice recorded 30 years before.</a:t>
            </a:r>
          </a:p>
          <a:p>
            <a:endParaRPr lang="it-IT" sz="1600" dirty="0">
              <a:latin typeface="Arial"/>
              <a:cs typeface="Arial"/>
            </a:endParaRPr>
          </a:p>
          <a:p>
            <a:r>
              <a:rPr lang="en-GB" sz="2000" i="1" dirty="0">
                <a:solidFill>
                  <a:srgbClr val="FF0000"/>
                </a:solidFill>
                <a:latin typeface="Arial"/>
                <a:cs typeface="Arial"/>
              </a:rPr>
              <a:t>Happy Days 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(1961)</a:t>
            </a:r>
            <a:endParaRPr lang="it-IT" sz="20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>
                <a:latin typeface="Arial"/>
                <a:cs typeface="Arial"/>
              </a:rPr>
              <a:t>Lack of movement and absence of dialogue are the key-elements of this play, where a woman delivers a monologue without realising her condition: she is actually buried to the waist in Act 1 and to the neck in Act 2. </a:t>
            </a:r>
          </a:p>
          <a:p>
            <a:r>
              <a:rPr lang="en-GB" sz="1600" dirty="0">
                <a:latin typeface="Arial"/>
                <a:cs typeface="Arial"/>
              </a:rPr>
              <a:t>A second character, her husband, who can only crawl, listens to her.</a:t>
            </a:r>
          </a:p>
          <a:p>
            <a:endParaRPr lang="it-IT" sz="1600" dirty="0">
              <a:latin typeface="Arial"/>
              <a:cs typeface="Arial"/>
            </a:endParaRPr>
          </a:p>
          <a:p>
            <a:r>
              <a:rPr lang="en-GB" sz="2000" i="1" dirty="0">
                <a:solidFill>
                  <a:srgbClr val="FF0000"/>
                </a:solidFill>
                <a:latin typeface="Arial"/>
                <a:cs typeface="Arial"/>
              </a:rPr>
              <a:t>Play 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(1962-1963)</a:t>
            </a:r>
            <a:endParaRPr lang="it-IT" sz="20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>
                <a:latin typeface="Arial"/>
                <a:cs typeface="Arial"/>
              </a:rPr>
              <a:t>In spite of the three characters on stage there is no dialogue at all among them.</a:t>
            </a:r>
          </a:p>
          <a:p>
            <a:endParaRPr lang="it-IT" sz="1600" dirty="0">
              <a:latin typeface="Arial"/>
              <a:cs typeface="Arial"/>
            </a:endParaRPr>
          </a:p>
          <a:p>
            <a:r>
              <a:rPr lang="en-GB" sz="2000" i="1" dirty="0">
                <a:solidFill>
                  <a:srgbClr val="FF0000"/>
                </a:solidFill>
                <a:latin typeface="Arial"/>
                <a:cs typeface="Arial"/>
              </a:rPr>
              <a:t>Breath 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(1969)</a:t>
            </a:r>
            <a:endParaRPr lang="it-IT" sz="20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>
                <a:latin typeface="Arial"/>
                <a:cs typeface="Arial"/>
              </a:rPr>
              <a:t>One of his shortest plays which seems a negation of all stage conventions.</a:t>
            </a:r>
            <a:r>
              <a:rPr lang="it-IT" sz="1600" dirty="0">
                <a:effectLst/>
                <a:latin typeface="Arial"/>
                <a:cs typeface="Arial"/>
              </a:rPr>
              <a:t> </a:t>
            </a:r>
            <a:endParaRPr lang="it-IT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5435785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01650" y="2168765"/>
            <a:ext cx="8140700" cy="2520471"/>
          </a:xfrm>
          <a:prstGeom prst="rect">
            <a:avLst/>
          </a:prstGeom>
          <a:ln>
            <a:noFill/>
          </a:ln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lnSpc>
                <a:spcPct val="110000"/>
              </a:lnSpc>
              <a:buNone/>
            </a:pPr>
            <a:r>
              <a:rPr lang="it-IT" sz="6600" dirty="0">
                <a:solidFill>
                  <a:schemeClr val="bg2">
                    <a:lumMod val="50000"/>
                  </a:schemeClr>
                </a:solidFill>
                <a:effectLst/>
                <a:latin typeface="Arial"/>
                <a:cs typeface="Arial"/>
              </a:rPr>
              <a:t>HIS MASTERPIECE</a:t>
            </a:r>
          </a:p>
          <a:p>
            <a:pPr marL="182880" indent="0" algn="ctr">
              <a:lnSpc>
                <a:spcPct val="110000"/>
              </a:lnSpc>
              <a:buNone/>
            </a:pPr>
            <a:r>
              <a:rPr lang="it-IT" sz="6000" i="1" baseline="3000" dirty="0" err="1">
                <a:solidFill>
                  <a:schemeClr val="bg2">
                    <a:lumMod val="50000"/>
                  </a:schemeClr>
                </a:solidFill>
                <a:effectLst/>
                <a:latin typeface="Arial"/>
                <a:cs typeface="Arial"/>
              </a:rPr>
              <a:t>Waiting</a:t>
            </a:r>
            <a:r>
              <a:rPr lang="it-IT" sz="6000" i="1" baseline="3000" dirty="0">
                <a:solidFill>
                  <a:schemeClr val="bg2">
                    <a:lumMod val="50000"/>
                  </a:schemeClr>
                </a:solidFill>
                <a:effectLst/>
                <a:latin typeface="Arial"/>
                <a:cs typeface="Arial"/>
              </a:rPr>
              <a:t> for </a:t>
            </a:r>
            <a:r>
              <a:rPr lang="it-IT" sz="6000" i="1" baseline="3000" dirty="0" err="1">
                <a:solidFill>
                  <a:schemeClr val="bg2">
                    <a:lumMod val="50000"/>
                  </a:schemeClr>
                </a:solidFill>
                <a:effectLst/>
                <a:latin typeface="Arial"/>
                <a:cs typeface="Arial"/>
              </a:rPr>
              <a:t>Godot</a:t>
            </a:r>
            <a:r>
              <a:rPr lang="it-IT" sz="6000" i="1" baseline="3000" dirty="0">
                <a:solidFill>
                  <a:schemeClr val="bg2">
                    <a:lumMod val="50000"/>
                  </a:schemeClr>
                </a:solidFill>
                <a:effectLst/>
                <a:latin typeface="Arial"/>
                <a:cs typeface="Arial"/>
              </a:rPr>
              <a:t> </a:t>
            </a:r>
          </a:p>
          <a:p>
            <a:pPr marL="182880" indent="0" algn="ctr">
              <a:lnSpc>
                <a:spcPct val="120000"/>
              </a:lnSpc>
              <a:buNone/>
            </a:pPr>
            <a:r>
              <a:rPr lang="it-IT" sz="2800" b="0" dirty="0">
                <a:solidFill>
                  <a:schemeClr val="bg2">
                    <a:lumMod val="50000"/>
                  </a:schemeClr>
                </a:solidFill>
                <a:effectLst/>
                <a:latin typeface="Arial"/>
                <a:cs typeface="Arial"/>
              </a:rPr>
              <a:t>French </a:t>
            </a:r>
            <a:r>
              <a:rPr lang="it-IT" sz="2800" b="0" dirty="0" err="1">
                <a:solidFill>
                  <a:schemeClr val="bg2">
                    <a:lumMod val="50000"/>
                  </a:schemeClr>
                </a:solidFill>
                <a:effectLst/>
                <a:latin typeface="Arial"/>
                <a:cs typeface="Arial"/>
              </a:rPr>
              <a:t>version</a:t>
            </a:r>
            <a:r>
              <a:rPr lang="it-IT" sz="2800" b="0" dirty="0">
                <a:solidFill>
                  <a:schemeClr val="bg2">
                    <a:lumMod val="50000"/>
                  </a:schemeClr>
                </a:solidFill>
                <a:effectLst/>
                <a:latin typeface="Arial"/>
                <a:cs typeface="Arial"/>
              </a:rPr>
              <a:t> 1952 - English </a:t>
            </a:r>
            <a:r>
              <a:rPr lang="it-IT" sz="2800" b="0" dirty="0" err="1">
                <a:solidFill>
                  <a:schemeClr val="bg2">
                    <a:lumMod val="50000"/>
                  </a:schemeClr>
                </a:solidFill>
                <a:effectLst/>
                <a:latin typeface="Arial"/>
                <a:cs typeface="Arial"/>
              </a:rPr>
              <a:t>version</a:t>
            </a:r>
            <a:r>
              <a:rPr lang="it-IT" sz="2800" b="0" dirty="0">
                <a:solidFill>
                  <a:schemeClr val="bg2">
                    <a:lumMod val="50000"/>
                  </a:schemeClr>
                </a:solidFill>
                <a:effectLst/>
                <a:latin typeface="Arial"/>
                <a:cs typeface="Arial"/>
              </a:rPr>
              <a:t> 1954</a:t>
            </a:r>
            <a:endParaRPr lang="en-GB" sz="3200" b="0" dirty="0">
              <a:solidFill>
                <a:schemeClr val="bg2">
                  <a:lumMod val="50000"/>
                </a:schemeClr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2325486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499102" y="437884"/>
            <a:ext cx="8524875" cy="158990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4450" indent="0" algn="ctr">
              <a:buFont typeface="Georgia" charset="0"/>
              <a:buNone/>
            </a:pPr>
            <a:r>
              <a:rPr lang="en-GB" sz="4800" dirty="0">
                <a:solidFill>
                  <a:srgbClr val="F8D538"/>
                </a:solidFill>
                <a:latin typeface="Arial"/>
                <a:cs typeface="Arial"/>
              </a:rPr>
              <a:t>HIS MASTERPIECE</a:t>
            </a:r>
          </a:p>
          <a:p>
            <a:pPr marL="44450" indent="0" algn="ctr">
              <a:buFont typeface="Georgia" charset="0"/>
              <a:buNone/>
            </a:pPr>
            <a:r>
              <a:rPr lang="it-IT" sz="3600" i="1" dirty="0" err="1">
                <a:solidFill>
                  <a:srgbClr val="F8D538"/>
                </a:solidFill>
                <a:latin typeface="Arial"/>
                <a:cs typeface="Arial"/>
              </a:rPr>
              <a:t>Waiting</a:t>
            </a:r>
            <a:r>
              <a:rPr lang="it-IT" sz="3600" i="1" dirty="0">
                <a:solidFill>
                  <a:srgbClr val="F8D538"/>
                </a:solidFill>
                <a:latin typeface="Arial"/>
                <a:cs typeface="Arial"/>
              </a:rPr>
              <a:t> for </a:t>
            </a:r>
            <a:r>
              <a:rPr lang="it-IT" sz="3600" i="1" dirty="0" err="1">
                <a:solidFill>
                  <a:srgbClr val="F8D538"/>
                </a:solidFill>
                <a:latin typeface="Arial"/>
                <a:cs typeface="Arial"/>
              </a:rPr>
              <a:t>Godot</a:t>
            </a:r>
            <a:endParaRPr lang="it-IT" sz="3600" i="1" dirty="0">
              <a:solidFill>
                <a:srgbClr val="F8D538"/>
              </a:solidFill>
              <a:latin typeface="Arial"/>
              <a:cs typeface="Arial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706762" y="1900790"/>
            <a:ext cx="810955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Arial"/>
                <a:cs typeface="Arial"/>
              </a:rPr>
              <a:t>PLOT</a:t>
            </a:r>
            <a:endParaRPr lang="it-IT" sz="2400" i="1" dirty="0">
              <a:latin typeface="Arial"/>
              <a:cs typeface="Arial"/>
            </a:endParaRPr>
          </a:p>
          <a:p>
            <a:r>
              <a:rPr lang="de-DE" sz="2000" dirty="0">
                <a:latin typeface="Arial"/>
                <a:cs typeface="Arial"/>
              </a:rPr>
              <a:t>Vladimir </a:t>
            </a:r>
            <a:r>
              <a:rPr lang="de-DE" sz="2000" dirty="0" err="1">
                <a:latin typeface="Arial"/>
                <a:cs typeface="Arial"/>
              </a:rPr>
              <a:t>and</a:t>
            </a:r>
            <a:r>
              <a:rPr lang="de-DE" sz="2000" dirty="0">
                <a:latin typeface="Arial"/>
                <a:cs typeface="Arial"/>
              </a:rPr>
              <a:t> Estragon, </a:t>
            </a:r>
            <a:r>
              <a:rPr lang="de-DE" sz="2000" dirty="0" err="1">
                <a:latin typeface="Arial"/>
                <a:cs typeface="Arial"/>
              </a:rPr>
              <a:t>two</a:t>
            </a:r>
            <a:r>
              <a:rPr lang="de-DE" sz="2000" dirty="0">
                <a:latin typeface="Arial"/>
                <a:cs typeface="Arial"/>
              </a:rPr>
              <a:t> tramps </a:t>
            </a:r>
            <a:r>
              <a:rPr lang="de-DE" sz="2000" dirty="0" err="1">
                <a:latin typeface="Arial"/>
                <a:cs typeface="Arial"/>
              </a:rPr>
              <a:t>wearing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bowler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hats</a:t>
            </a:r>
            <a:r>
              <a:rPr lang="de-DE" sz="2000" dirty="0">
                <a:latin typeface="Arial"/>
                <a:cs typeface="Arial"/>
              </a:rPr>
              <a:t>, </a:t>
            </a:r>
            <a:r>
              <a:rPr lang="de-DE" sz="2000" dirty="0" err="1">
                <a:latin typeface="Arial"/>
                <a:cs typeface="Arial"/>
              </a:rPr>
              <a:t>are</a:t>
            </a:r>
            <a:r>
              <a:rPr lang="de-DE" sz="2000" dirty="0">
                <a:latin typeface="Arial"/>
                <a:cs typeface="Arial"/>
              </a:rPr>
              <a:t> on a </a:t>
            </a:r>
            <a:r>
              <a:rPr lang="de-DE" sz="2000" dirty="0" err="1">
                <a:latin typeface="Arial"/>
                <a:cs typeface="Arial"/>
              </a:rPr>
              <a:t>lonely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countryroad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waiting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for</a:t>
            </a:r>
            <a:r>
              <a:rPr lang="de-DE" sz="2000" dirty="0">
                <a:latin typeface="Arial"/>
                <a:cs typeface="Arial"/>
              </a:rPr>
              <a:t> a </a:t>
            </a:r>
            <a:r>
              <a:rPr lang="de-DE" sz="2000" dirty="0" err="1">
                <a:latin typeface="Arial"/>
                <a:cs typeface="Arial"/>
              </a:rPr>
              <a:t>mysterious</a:t>
            </a:r>
            <a:r>
              <a:rPr lang="de-DE" sz="2000" dirty="0">
                <a:latin typeface="Arial"/>
                <a:cs typeface="Arial"/>
              </a:rPr>
              <a:t> man, Godot, </a:t>
            </a:r>
            <a:r>
              <a:rPr lang="de-DE" sz="2000" dirty="0" err="1">
                <a:latin typeface="Arial"/>
                <a:cs typeface="Arial"/>
              </a:rPr>
              <a:t>apparently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rich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and</a:t>
            </a:r>
            <a:r>
              <a:rPr lang="de-DE" sz="2000" dirty="0">
                <a:latin typeface="Arial"/>
                <a:cs typeface="Arial"/>
              </a:rPr>
              <a:t> powerful, </a:t>
            </a:r>
            <a:r>
              <a:rPr lang="de-DE" sz="2000" dirty="0" err="1">
                <a:latin typeface="Arial"/>
                <a:cs typeface="Arial"/>
              </a:rPr>
              <a:t>who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never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comes</a:t>
            </a:r>
            <a:r>
              <a:rPr lang="de-DE" sz="2000" dirty="0">
                <a:latin typeface="Arial"/>
                <a:cs typeface="Arial"/>
              </a:rPr>
              <a:t>, but </a:t>
            </a:r>
            <a:r>
              <a:rPr lang="de-DE" sz="2000" dirty="0" err="1">
                <a:latin typeface="Arial"/>
                <a:cs typeface="Arial"/>
              </a:rPr>
              <a:t>rather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sends</a:t>
            </a:r>
            <a:r>
              <a:rPr lang="de-DE" sz="2000" dirty="0">
                <a:latin typeface="Arial"/>
                <a:cs typeface="Arial"/>
              </a:rPr>
              <a:t> a </a:t>
            </a:r>
            <a:r>
              <a:rPr lang="de-DE" sz="2000" dirty="0" err="1">
                <a:latin typeface="Arial"/>
                <a:cs typeface="Arial"/>
              </a:rPr>
              <a:t>messenger</a:t>
            </a:r>
            <a:r>
              <a:rPr lang="de-DE" sz="2000" dirty="0">
                <a:latin typeface="Arial"/>
                <a:cs typeface="Arial"/>
              </a:rPr>
              <a:t> </a:t>
            </a:r>
          </a:p>
          <a:p>
            <a:r>
              <a:rPr lang="de-DE" sz="2000" dirty="0" err="1">
                <a:latin typeface="Arial"/>
                <a:cs typeface="Arial"/>
              </a:rPr>
              <a:t>to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delay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his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arrival</a:t>
            </a:r>
            <a:r>
              <a:rPr lang="de-DE" sz="2000" dirty="0">
                <a:latin typeface="Arial"/>
                <a:cs typeface="Arial"/>
              </a:rPr>
              <a:t>.</a:t>
            </a:r>
          </a:p>
          <a:p>
            <a:r>
              <a:rPr lang="de-DE" sz="2000" dirty="0">
                <a:latin typeface="Arial"/>
                <a:cs typeface="Arial"/>
              </a:rPr>
              <a:t>The </a:t>
            </a:r>
            <a:r>
              <a:rPr lang="de-DE" sz="2000" dirty="0" err="1">
                <a:latin typeface="Arial"/>
                <a:cs typeface="Arial"/>
              </a:rPr>
              <a:t>two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vagabonds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wait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for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two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acts</a:t>
            </a:r>
            <a:r>
              <a:rPr lang="de-DE" sz="2000" dirty="0">
                <a:latin typeface="Arial"/>
                <a:cs typeface="Arial"/>
              </a:rPr>
              <a:t>, but </a:t>
            </a:r>
            <a:r>
              <a:rPr lang="de-DE" sz="2000" dirty="0" err="1">
                <a:latin typeface="Arial"/>
                <a:cs typeface="Arial"/>
              </a:rPr>
              <a:t>nothing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happens</a:t>
            </a:r>
            <a:r>
              <a:rPr lang="de-DE" sz="2000" dirty="0">
                <a:latin typeface="Arial"/>
                <a:cs typeface="Arial"/>
              </a:rPr>
              <a:t>, Godot </a:t>
            </a:r>
            <a:r>
              <a:rPr lang="de-DE" sz="2000" dirty="0" err="1">
                <a:latin typeface="Arial"/>
                <a:cs typeface="Arial"/>
              </a:rPr>
              <a:t>never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comes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and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they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spend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their</a:t>
            </a:r>
            <a:r>
              <a:rPr lang="de-DE" sz="2000" dirty="0">
                <a:latin typeface="Arial"/>
                <a:cs typeface="Arial"/>
              </a:rPr>
              <a:t> time </a:t>
            </a:r>
            <a:r>
              <a:rPr lang="de-DE" sz="2000" dirty="0" err="1">
                <a:latin typeface="Arial"/>
                <a:cs typeface="Arial"/>
              </a:rPr>
              <a:t>idly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talking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about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many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things</a:t>
            </a:r>
            <a:r>
              <a:rPr lang="de-DE" sz="2000" dirty="0">
                <a:latin typeface="Arial"/>
                <a:cs typeface="Arial"/>
              </a:rPr>
              <a:t>. </a:t>
            </a:r>
          </a:p>
          <a:p>
            <a:r>
              <a:rPr lang="de-DE" sz="2000" dirty="0" err="1">
                <a:latin typeface="Arial"/>
                <a:cs typeface="Arial"/>
              </a:rPr>
              <a:t>Two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other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characters</a:t>
            </a:r>
            <a:r>
              <a:rPr lang="de-DE" sz="2000" dirty="0">
                <a:latin typeface="Arial"/>
                <a:cs typeface="Arial"/>
              </a:rPr>
              <a:t>, </a:t>
            </a:r>
            <a:r>
              <a:rPr lang="de-DE" sz="2000" dirty="0" err="1">
                <a:latin typeface="Arial"/>
                <a:cs typeface="Arial"/>
              </a:rPr>
              <a:t>Pozzo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and</a:t>
            </a:r>
            <a:r>
              <a:rPr lang="de-DE" sz="2000" dirty="0">
                <a:latin typeface="Arial"/>
                <a:cs typeface="Arial"/>
              </a:rPr>
              <a:t> Lucky, </a:t>
            </a:r>
            <a:r>
              <a:rPr lang="de-DE" sz="2000" dirty="0" err="1">
                <a:latin typeface="Arial"/>
                <a:cs typeface="Arial"/>
              </a:rPr>
              <a:t>come</a:t>
            </a:r>
            <a:r>
              <a:rPr lang="de-DE" sz="2000" dirty="0">
                <a:latin typeface="Arial"/>
                <a:cs typeface="Arial"/>
              </a:rPr>
              <a:t>, </a:t>
            </a:r>
            <a:r>
              <a:rPr lang="de-DE" sz="2000" dirty="0" err="1">
                <a:latin typeface="Arial"/>
                <a:cs typeface="Arial"/>
              </a:rPr>
              <a:t>as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well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as</a:t>
            </a:r>
            <a:r>
              <a:rPr lang="de-DE" sz="2000" dirty="0">
                <a:latin typeface="Arial"/>
                <a:cs typeface="Arial"/>
              </a:rPr>
              <a:t> a </a:t>
            </a:r>
            <a:r>
              <a:rPr lang="de-DE" sz="2000" dirty="0" err="1">
                <a:latin typeface="Arial"/>
                <a:cs typeface="Arial"/>
              </a:rPr>
              <a:t>messenger</a:t>
            </a:r>
            <a:r>
              <a:rPr lang="de-DE" sz="2000" dirty="0">
                <a:latin typeface="Arial"/>
                <a:cs typeface="Arial"/>
              </a:rPr>
              <a:t>, but </a:t>
            </a:r>
            <a:r>
              <a:rPr lang="de-DE" sz="2000" dirty="0" err="1">
                <a:latin typeface="Arial"/>
                <a:cs typeface="Arial"/>
              </a:rPr>
              <a:t>the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situtation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does</a:t>
            </a:r>
            <a:r>
              <a:rPr lang="de-DE" sz="2000" dirty="0">
                <a:latin typeface="Arial"/>
                <a:cs typeface="Arial"/>
              </a:rPr>
              <a:t> not </a:t>
            </a:r>
            <a:r>
              <a:rPr lang="de-DE" sz="2000" dirty="0" err="1">
                <a:latin typeface="Arial"/>
                <a:cs typeface="Arial"/>
              </a:rPr>
              <a:t>develop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any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further</a:t>
            </a:r>
            <a:r>
              <a:rPr lang="de-DE" sz="2000" dirty="0">
                <a:latin typeface="Arial"/>
                <a:cs typeface="Arial"/>
              </a:rPr>
              <a:t> in </a:t>
            </a:r>
            <a:r>
              <a:rPr lang="de-DE" sz="2000" dirty="0" err="1">
                <a:latin typeface="Arial"/>
                <a:cs typeface="Arial"/>
              </a:rPr>
              <a:t>the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second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act</a:t>
            </a:r>
            <a:r>
              <a:rPr lang="de-DE" sz="2000" dirty="0">
                <a:latin typeface="Arial"/>
                <a:cs typeface="Arial"/>
              </a:rPr>
              <a:t>, </a:t>
            </a:r>
            <a:r>
              <a:rPr lang="de-DE" sz="2000" dirty="0" err="1">
                <a:latin typeface="Arial"/>
                <a:cs typeface="Arial"/>
              </a:rPr>
              <a:t>which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is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the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specular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repetition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of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the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first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one</a:t>
            </a:r>
            <a:r>
              <a:rPr lang="de-DE" sz="2000" dirty="0">
                <a:latin typeface="Arial"/>
                <a:cs typeface="Arial"/>
              </a:rPr>
              <a:t>. </a:t>
            </a:r>
          </a:p>
          <a:p>
            <a:r>
              <a:rPr lang="de-DE" sz="2000" dirty="0">
                <a:latin typeface="Arial"/>
                <a:cs typeface="Arial"/>
              </a:rPr>
              <a:t>The </a:t>
            </a:r>
            <a:r>
              <a:rPr lang="de-DE" sz="2000" dirty="0" err="1">
                <a:latin typeface="Arial"/>
                <a:cs typeface="Arial"/>
              </a:rPr>
              <a:t>plot</a:t>
            </a:r>
            <a:r>
              <a:rPr lang="de-DE" sz="2000" dirty="0">
                <a:latin typeface="Arial"/>
                <a:cs typeface="Arial"/>
              </a:rPr>
              <a:t> ,</a:t>
            </a:r>
            <a:r>
              <a:rPr lang="de-DE" sz="2000" dirty="0" err="1">
                <a:latin typeface="Arial"/>
                <a:cs typeface="Arial"/>
              </a:rPr>
              <a:t>therefore</a:t>
            </a:r>
            <a:r>
              <a:rPr lang="de-DE" sz="2000" dirty="0">
                <a:latin typeface="Arial"/>
                <a:cs typeface="Arial"/>
              </a:rPr>
              <a:t>, </a:t>
            </a:r>
            <a:r>
              <a:rPr lang="de-DE" sz="2000" dirty="0" err="1">
                <a:latin typeface="Arial"/>
                <a:cs typeface="Arial"/>
              </a:rPr>
              <a:t>pivots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first</a:t>
            </a:r>
            <a:r>
              <a:rPr lang="de-DE" sz="2000" dirty="0">
                <a:latin typeface="Arial"/>
                <a:cs typeface="Arial"/>
              </a:rPr>
              <a:t> on </a:t>
            </a:r>
            <a:r>
              <a:rPr lang="de-DE" sz="2000" dirty="0" err="1">
                <a:latin typeface="Arial"/>
                <a:cs typeface="Arial"/>
              </a:rPr>
              <a:t>the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word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waiting</a:t>
            </a:r>
            <a:r>
              <a:rPr lang="de-DE" sz="2000" dirty="0">
                <a:latin typeface="Arial"/>
                <a:cs typeface="Arial"/>
              </a:rPr>
              <a:t>, </a:t>
            </a:r>
            <a:r>
              <a:rPr lang="de-DE" sz="2000" dirty="0" err="1">
                <a:latin typeface="Arial"/>
                <a:cs typeface="Arial"/>
              </a:rPr>
              <a:t>then</a:t>
            </a:r>
            <a:r>
              <a:rPr lang="de-DE" sz="2000" dirty="0">
                <a:latin typeface="Arial"/>
                <a:cs typeface="Arial"/>
              </a:rPr>
              <a:t> on Godot.</a:t>
            </a:r>
            <a:r>
              <a:rPr lang="it-IT" sz="2000" dirty="0">
                <a:effectLst/>
                <a:latin typeface="Arial"/>
                <a:cs typeface="Arial"/>
              </a:rPr>
              <a:t> </a:t>
            </a:r>
            <a:endParaRPr lang="it-IT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5338135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499102" y="430212"/>
            <a:ext cx="8524875" cy="158990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4450" indent="0" algn="ctr">
              <a:buFont typeface="Georgia" charset="0"/>
              <a:buNone/>
            </a:pPr>
            <a:r>
              <a:rPr lang="en-GB" sz="4800" dirty="0">
                <a:solidFill>
                  <a:srgbClr val="F8D538"/>
                </a:solidFill>
                <a:latin typeface="Arial"/>
                <a:cs typeface="Arial"/>
              </a:rPr>
              <a:t>HIS MASTERPIECE</a:t>
            </a:r>
          </a:p>
          <a:p>
            <a:pPr marL="44450" indent="0" algn="ctr">
              <a:buFont typeface="Georgia" charset="0"/>
              <a:buNone/>
            </a:pPr>
            <a:r>
              <a:rPr lang="it-IT" sz="3600" i="1" dirty="0" err="1">
                <a:solidFill>
                  <a:srgbClr val="F8D538"/>
                </a:solidFill>
                <a:latin typeface="Arial"/>
                <a:cs typeface="Arial"/>
              </a:rPr>
              <a:t>Waiting</a:t>
            </a:r>
            <a:r>
              <a:rPr lang="it-IT" sz="3600" i="1" dirty="0">
                <a:solidFill>
                  <a:srgbClr val="F8D538"/>
                </a:solidFill>
                <a:latin typeface="Arial"/>
                <a:cs typeface="Arial"/>
              </a:rPr>
              <a:t> for </a:t>
            </a:r>
            <a:r>
              <a:rPr lang="it-IT" sz="3600" i="1" dirty="0" err="1">
                <a:solidFill>
                  <a:srgbClr val="F8D538"/>
                </a:solidFill>
                <a:latin typeface="Arial"/>
                <a:cs typeface="Arial"/>
              </a:rPr>
              <a:t>Godot</a:t>
            </a:r>
            <a:endParaRPr lang="it-IT" sz="3600" i="1" dirty="0">
              <a:solidFill>
                <a:srgbClr val="F8D538"/>
              </a:solidFill>
              <a:latin typeface="Arial"/>
              <a:cs typeface="Arial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706762" y="1900790"/>
            <a:ext cx="8109554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Arial"/>
                <a:cs typeface="Arial"/>
              </a:rPr>
              <a:t>MEANING</a:t>
            </a:r>
          </a:p>
          <a:p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Some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critics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say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that</a:t>
            </a:r>
            <a:r>
              <a:rPr lang="de-DE" sz="2000" dirty="0">
                <a:latin typeface="Arial"/>
                <a:cs typeface="Arial"/>
              </a:rPr>
              <a:t> Vladimir and Estragon </a:t>
            </a:r>
            <a:r>
              <a:rPr lang="de-DE" sz="2000" dirty="0" err="1">
                <a:latin typeface="Arial"/>
                <a:cs typeface="Arial"/>
              </a:rPr>
              <a:t>are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waiting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for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God</a:t>
            </a:r>
            <a:r>
              <a:rPr lang="de-DE" sz="2000" dirty="0">
                <a:latin typeface="Arial"/>
                <a:cs typeface="Arial"/>
              </a:rPr>
              <a:t> </a:t>
            </a:r>
          </a:p>
          <a:p>
            <a:r>
              <a:rPr lang="de-DE" sz="2000" dirty="0" err="1">
                <a:latin typeface="Arial"/>
                <a:cs typeface="Arial"/>
              </a:rPr>
              <a:t>and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salvation</a:t>
            </a:r>
            <a:r>
              <a:rPr lang="de-DE" sz="2000" dirty="0">
                <a:latin typeface="Arial"/>
                <a:cs typeface="Arial"/>
              </a:rPr>
              <a:t>, but </a:t>
            </a:r>
            <a:r>
              <a:rPr lang="de-DE" sz="2000" dirty="0" err="1">
                <a:latin typeface="Arial"/>
                <a:cs typeface="Arial"/>
              </a:rPr>
              <a:t>it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seems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the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play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is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more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about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waiting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as</a:t>
            </a:r>
            <a:r>
              <a:rPr lang="de-DE" sz="2000" dirty="0">
                <a:latin typeface="Arial"/>
                <a:cs typeface="Arial"/>
              </a:rPr>
              <a:t> an existential </a:t>
            </a:r>
            <a:r>
              <a:rPr lang="de-DE" sz="2000" dirty="0" err="1">
                <a:latin typeface="Arial"/>
                <a:cs typeface="Arial"/>
              </a:rPr>
              <a:t>condition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than</a:t>
            </a:r>
            <a:r>
              <a:rPr lang="de-DE" sz="2000" dirty="0">
                <a:latin typeface="Arial"/>
                <a:cs typeface="Arial"/>
              </a:rPr>
              <a:t> on </a:t>
            </a:r>
            <a:r>
              <a:rPr lang="de-DE" sz="2000" dirty="0" err="1">
                <a:latin typeface="Arial"/>
                <a:cs typeface="Arial"/>
              </a:rPr>
              <a:t>waiting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for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something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or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someone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that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may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take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up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any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meaning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you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want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to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give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it</a:t>
            </a:r>
            <a:r>
              <a:rPr lang="de-DE" sz="2000" dirty="0">
                <a:latin typeface="Arial"/>
                <a:cs typeface="Arial"/>
              </a:rPr>
              <a:t> /</a:t>
            </a:r>
            <a:r>
              <a:rPr lang="de-DE" sz="2000" dirty="0" err="1">
                <a:latin typeface="Arial"/>
                <a:cs typeface="Arial"/>
              </a:rPr>
              <a:t>him</a:t>
            </a:r>
            <a:r>
              <a:rPr lang="de-DE" sz="2000" dirty="0">
                <a:latin typeface="Arial"/>
                <a:cs typeface="Arial"/>
              </a:rPr>
              <a:t>. </a:t>
            </a:r>
          </a:p>
          <a:p>
            <a:r>
              <a:rPr lang="de-DE" sz="2000" dirty="0">
                <a:latin typeface="Arial"/>
                <a:cs typeface="Arial"/>
              </a:rPr>
              <a:t>The </a:t>
            </a:r>
            <a:r>
              <a:rPr lang="de-DE" sz="2000" dirty="0" err="1">
                <a:latin typeface="Arial"/>
                <a:cs typeface="Arial"/>
              </a:rPr>
              <a:t>characters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are</a:t>
            </a:r>
            <a:r>
              <a:rPr lang="de-DE" sz="2000" dirty="0">
                <a:latin typeface="Arial"/>
                <a:cs typeface="Arial"/>
              </a:rPr>
              <a:t> not </a:t>
            </a:r>
            <a:r>
              <a:rPr lang="de-DE" sz="2000" dirty="0" err="1">
                <a:latin typeface="Arial"/>
                <a:cs typeface="Arial"/>
              </a:rPr>
              <a:t>conventional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figures</a:t>
            </a:r>
            <a:r>
              <a:rPr lang="de-DE" sz="2000" dirty="0">
                <a:latin typeface="Arial"/>
                <a:cs typeface="Arial"/>
              </a:rPr>
              <a:t> but </a:t>
            </a:r>
            <a:r>
              <a:rPr lang="de-DE" sz="2000" dirty="0" err="1">
                <a:latin typeface="Arial"/>
                <a:cs typeface="Arial"/>
              </a:rPr>
              <a:t>rather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symbols</a:t>
            </a:r>
            <a:r>
              <a:rPr lang="de-DE" sz="2000" dirty="0">
                <a:latin typeface="Arial"/>
                <a:cs typeface="Arial"/>
              </a:rPr>
              <a:t> open </a:t>
            </a:r>
            <a:r>
              <a:rPr lang="de-DE" sz="2000" dirty="0" err="1">
                <a:latin typeface="Arial"/>
                <a:cs typeface="Arial"/>
              </a:rPr>
              <a:t>to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many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interpretations</a:t>
            </a:r>
            <a:r>
              <a:rPr lang="de-DE" sz="2000" dirty="0">
                <a:latin typeface="Arial"/>
                <a:cs typeface="Arial"/>
              </a:rPr>
              <a:t> (</a:t>
            </a:r>
            <a:r>
              <a:rPr lang="de-DE" sz="2000" dirty="0" err="1">
                <a:latin typeface="Arial"/>
                <a:cs typeface="Arial"/>
              </a:rPr>
              <a:t>four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elements</a:t>
            </a:r>
            <a:r>
              <a:rPr lang="de-DE" sz="2000" dirty="0">
                <a:latin typeface="Arial"/>
                <a:cs typeface="Arial"/>
              </a:rPr>
              <a:t>, </a:t>
            </a:r>
            <a:r>
              <a:rPr lang="de-DE" sz="2000" dirty="0" err="1">
                <a:latin typeface="Arial"/>
                <a:cs typeface="Arial"/>
              </a:rPr>
              <a:t>four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evangelists</a:t>
            </a:r>
            <a:r>
              <a:rPr lang="de-DE" sz="2000" dirty="0">
                <a:latin typeface="Arial"/>
                <a:cs typeface="Arial"/>
              </a:rPr>
              <a:t>, </a:t>
            </a:r>
            <a:r>
              <a:rPr lang="de-DE" sz="2000" dirty="0" err="1">
                <a:latin typeface="Arial"/>
                <a:cs typeface="Arial"/>
              </a:rPr>
              <a:t>four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humors</a:t>
            </a:r>
            <a:r>
              <a:rPr lang="de-DE" sz="2000" dirty="0">
                <a:latin typeface="Arial"/>
                <a:cs typeface="Arial"/>
              </a:rPr>
              <a:t>), </a:t>
            </a:r>
            <a:r>
              <a:rPr lang="de-DE" sz="2000" dirty="0" err="1">
                <a:latin typeface="Arial"/>
                <a:cs typeface="Arial"/>
              </a:rPr>
              <a:t>who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represent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mankind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first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of</a:t>
            </a:r>
            <a:r>
              <a:rPr lang="de-DE" sz="2000" dirty="0">
                <a:latin typeface="Arial"/>
                <a:cs typeface="Arial"/>
              </a:rPr>
              <a:t> all. </a:t>
            </a:r>
            <a:endParaRPr lang="it-IT" sz="2000" dirty="0">
              <a:latin typeface="Arial"/>
              <a:cs typeface="Arial"/>
            </a:endParaRPr>
          </a:p>
          <a:p>
            <a:r>
              <a:rPr lang="de-DE" sz="2000" dirty="0" err="1">
                <a:latin typeface="Arial"/>
                <a:cs typeface="Arial"/>
              </a:rPr>
              <a:t>To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sum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up</a:t>
            </a:r>
            <a:r>
              <a:rPr lang="de-DE" sz="2000" dirty="0">
                <a:latin typeface="Arial"/>
                <a:cs typeface="Arial"/>
              </a:rPr>
              <a:t>, </a:t>
            </a:r>
            <a:r>
              <a:rPr lang="de-DE" sz="2000" dirty="0" err="1">
                <a:latin typeface="Arial"/>
                <a:cs typeface="Arial"/>
              </a:rPr>
              <a:t>the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play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is</a:t>
            </a:r>
            <a:r>
              <a:rPr lang="de-DE" sz="2000" dirty="0">
                <a:latin typeface="Arial"/>
                <a:cs typeface="Arial"/>
              </a:rPr>
              <a:t> an open </a:t>
            </a:r>
            <a:r>
              <a:rPr lang="de-DE" sz="2000" dirty="0" err="1">
                <a:latin typeface="Arial"/>
                <a:cs typeface="Arial"/>
              </a:rPr>
              <a:t>work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whose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main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questions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are</a:t>
            </a:r>
            <a:r>
              <a:rPr lang="de-DE" sz="2000" dirty="0">
                <a:latin typeface="Arial"/>
                <a:cs typeface="Arial"/>
              </a:rPr>
              <a:t> not </a:t>
            </a:r>
            <a:r>
              <a:rPr lang="de-DE" sz="2000" dirty="0" err="1">
                <a:latin typeface="Arial"/>
                <a:cs typeface="Arial"/>
              </a:rPr>
              <a:t>solved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through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dialogues</a:t>
            </a:r>
            <a:r>
              <a:rPr lang="de-DE" sz="2000" dirty="0">
                <a:latin typeface="Arial"/>
                <a:cs typeface="Arial"/>
              </a:rPr>
              <a:t>. The </a:t>
            </a:r>
            <a:r>
              <a:rPr lang="de-DE" sz="2000" dirty="0" err="1">
                <a:latin typeface="Arial"/>
                <a:cs typeface="Arial"/>
              </a:rPr>
              <a:t>protagonists</a:t>
            </a:r>
            <a:r>
              <a:rPr lang="de-DE" sz="2000" dirty="0">
                <a:latin typeface="Arial"/>
                <a:cs typeface="Arial"/>
              </a:rPr>
              <a:t>, in </a:t>
            </a:r>
            <a:r>
              <a:rPr lang="de-DE" sz="2000" dirty="0" err="1">
                <a:latin typeface="Arial"/>
                <a:cs typeface="Arial"/>
              </a:rPr>
              <a:t>fact</a:t>
            </a:r>
            <a:r>
              <a:rPr lang="de-DE" sz="2000" dirty="0">
                <a:latin typeface="Arial"/>
                <a:cs typeface="Arial"/>
              </a:rPr>
              <a:t>, </a:t>
            </a:r>
            <a:r>
              <a:rPr lang="de-DE" sz="2000" dirty="0" err="1">
                <a:latin typeface="Arial"/>
                <a:cs typeface="Arial"/>
              </a:rPr>
              <a:t>talk</a:t>
            </a:r>
            <a:r>
              <a:rPr lang="de-DE" sz="2000" dirty="0">
                <a:latin typeface="Arial"/>
                <a:cs typeface="Arial"/>
              </a:rPr>
              <a:t> so </a:t>
            </a:r>
            <a:r>
              <a:rPr lang="de-DE" sz="2000" dirty="0" err="1">
                <a:latin typeface="Arial"/>
                <a:cs typeface="Arial"/>
              </a:rPr>
              <a:t>as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to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avoid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silence</a:t>
            </a:r>
            <a:r>
              <a:rPr lang="de-DE" sz="2000" dirty="0">
                <a:latin typeface="Arial"/>
                <a:cs typeface="Arial"/>
              </a:rPr>
              <a:t>: </a:t>
            </a:r>
            <a:r>
              <a:rPr lang="de-DE" sz="2000" dirty="0" err="1">
                <a:latin typeface="Arial"/>
                <a:cs typeface="Arial"/>
              </a:rPr>
              <a:t>they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talk</a:t>
            </a:r>
            <a:r>
              <a:rPr lang="de-DE" sz="2000" dirty="0">
                <a:latin typeface="Arial"/>
                <a:cs typeface="Arial"/>
              </a:rPr>
              <a:t> a </a:t>
            </a:r>
            <a:r>
              <a:rPr lang="de-DE" sz="2000" dirty="0" err="1">
                <a:latin typeface="Arial"/>
                <a:cs typeface="Arial"/>
              </a:rPr>
              <a:t>lot</a:t>
            </a:r>
            <a:r>
              <a:rPr lang="de-DE" sz="2000" dirty="0">
                <a:latin typeface="Arial"/>
                <a:cs typeface="Arial"/>
              </a:rPr>
              <a:t>, but </a:t>
            </a:r>
            <a:r>
              <a:rPr lang="de-DE" sz="2000" dirty="0" err="1">
                <a:latin typeface="Arial"/>
                <a:cs typeface="Arial"/>
              </a:rPr>
              <a:t>never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discuss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their</a:t>
            </a:r>
            <a:r>
              <a:rPr lang="de-DE" sz="2000" dirty="0">
                <a:latin typeface="Arial"/>
                <a:cs typeface="Arial"/>
              </a:rPr>
              <a:t> real </a:t>
            </a:r>
            <a:r>
              <a:rPr lang="de-DE" sz="2000" dirty="0" err="1">
                <a:latin typeface="Arial"/>
                <a:cs typeface="Arial"/>
              </a:rPr>
              <a:t>condition</a:t>
            </a:r>
            <a:r>
              <a:rPr lang="de-DE" sz="2000" dirty="0">
                <a:latin typeface="Arial"/>
                <a:cs typeface="Arial"/>
              </a:rPr>
              <a:t>, </a:t>
            </a:r>
            <a:r>
              <a:rPr lang="de-DE" sz="2000" dirty="0" err="1">
                <a:latin typeface="Arial"/>
                <a:cs typeface="Arial"/>
              </a:rPr>
              <a:t>they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talk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to</a:t>
            </a:r>
            <a:r>
              <a:rPr lang="de-DE" sz="2000" dirty="0">
                <a:latin typeface="Arial"/>
                <a:cs typeface="Arial"/>
              </a:rPr>
              <a:t> kill </a:t>
            </a:r>
            <a:r>
              <a:rPr lang="de-DE" sz="2000" dirty="0" err="1">
                <a:latin typeface="Arial"/>
                <a:cs typeface="Arial"/>
              </a:rPr>
              <a:t>the</a:t>
            </a:r>
            <a:r>
              <a:rPr lang="de-DE" sz="2000" dirty="0">
                <a:latin typeface="Arial"/>
                <a:cs typeface="Arial"/>
              </a:rPr>
              <a:t> time. </a:t>
            </a:r>
            <a:r>
              <a:rPr lang="de-DE" sz="2000" dirty="0" err="1">
                <a:latin typeface="Arial"/>
                <a:cs typeface="Arial"/>
              </a:rPr>
              <a:t>They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never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solve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any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of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the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issues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raised</a:t>
            </a:r>
            <a:r>
              <a:rPr lang="de-DE" sz="2000" dirty="0">
                <a:latin typeface="Arial"/>
                <a:cs typeface="Arial"/>
              </a:rPr>
              <a:t> in </a:t>
            </a:r>
            <a:r>
              <a:rPr lang="de-DE" sz="2000" dirty="0" err="1">
                <a:latin typeface="Arial"/>
                <a:cs typeface="Arial"/>
              </a:rPr>
              <a:t>the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play</a:t>
            </a:r>
            <a:r>
              <a:rPr lang="de-DE" sz="2000" dirty="0">
                <a:latin typeface="Arial"/>
                <a:cs typeface="Arial"/>
              </a:rPr>
              <a:t>, </a:t>
            </a:r>
            <a:r>
              <a:rPr lang="de-DE" sz="2000" dirty="0" err="1">
                <a:latin typeface="Arial"/>
                <a:cs typeface="Arial"/>
              </a:rPr>
              <a:t>like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the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nature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of</a:t>
            </a:r>
            <a:r>
              <a:rPr lang="de-DE" sz="2000" dirty="0">
                <a:latin typeface="Arial"/>
                <a:cs typeface="Arial"/>
              </a:rPr>
              <a:t> Godot, </a:t>
            </a:r>
            <a:r>
              <a:rPr lang="de-DE" sz="2000" dirty="0" err="1">
                <a:latin typeface="Arial"/>
                <a:cs typeface="Arial"/>
              </a:rPr>
              <a:t>their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friendship</a:t>
            </a:r>
            <a:r>
              <a:rPr lang="de-DE" sz="2000" dirty="0">
                <a:latin typeface="Arial"/>
                <a:cs typeface="Arial"/>
              </a:rPr>
              <a:t>, </a:t>
            </a:r>
            <a:r>
              <a:rPr lang="de-DE" sz="2000" dirty="0" err="1">
                <a:latin typeface="Arial"/>
                <a:cs typeface="Arial"/>
              </a:rPr>
              <a:t>the</a:t>
            </a:r>
            <a:r>
              <a:rPr lang="de-DE" sz="2000" dirty="0">
                <a:latin typeface="Arial"/>
                <a:cs typeface="Arial"/>
              </a:rPr>
              <a:t> individual </a:t>
            </a:r>
            <a:r>
              <a:rPr lang="de-DE" sz="2000" dirty="0" err="1">
                <a:latin typeface="Arial"/>
                <a:cs typeface="Arial"/>
              </a:rPr>
              <a:t>perception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of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reality</a:t>
            </a:r>
            <a:r>
              <a:rPr lang="de-DE" sz="2000" dirty="0">
                <a:latin typeface="Arial"/>
                <a:cs typeface="Arial"/>
              </a:rPr>
              <a:t>, </a:t>
            </a:r>
            <a:r>
              <a:rPr lang="de-DE" sz="2000" dirty="0" err="1">
                <a:latin typeface="Arial"/>
                <a:cs typeface="Arial"/>
              </a:rPr>
              <a:t>the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need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to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take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some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action</a:t>
            </a:r>
            <a:r>
              <a:rPr lang="de-DE" sz="2000" dirty="0">
                <a:latin typeface="Arial"/>
                <a:cs typeface="Arial"/>
              </a:rPr>
              <a:t>, </a:t>
            </a:r>
            <a:r>
              <a:rPr lang="de-DE" sz="2000" dirty="0" err="1">
                <a:latin typeface="Arial"/>
                <a:cs typeface="Arial"/>
              </a:rPr>
              <a:t>the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nature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of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the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universe</a:t>
            </a:r>
            <a:r>
              <a:rPr lang="de-DE" sz="2000" dirty="0">
                <a:latin typeface="Arial"/>
                <a:cs typeface="Arial"/>
              </a:rPr>
              <a:t>. </a:t>
            </a:r>
            <a:endParaRPr lang="it-IT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4246709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499102" y="612775"/>
            <a:ext cx="8524875" cy="158990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4450" indent="0" algn="ctr">
              <a:buFont typeface="Georgia" charset="0"/>
              <a:buNone/>
            </a:pPr>
            <a:r>
              <a:rPr lang="en-GB" sz="4800" dirty="0">
                <a:solidFill>
                  <a:srgbClr val="F8D538"/>
                </a:solidFill>
                <a:latin typeface="Arial"/>
                <a:cs typeface="Arial"/>
              </a:rPr>
              <a:t>HIS MASTERPIECE</a:t>
            </a:r>
          </a:p>
          <a:p>
            <a:pPr marL="44450" indent="0" algn="ctr">
              <a:buFont typeface="Georgia" charset="0"/>
              <a:buNone/>
            </a:pPr>
            <a:r>
              <a:rPr lang="it-IT" sz="3600" i="1" dirty="0" err="1">
                <a:solidFill>
                  <a:srgbClr val="F8D538"/>
                </a:solidFill>
                <a:latin typeface="Arial"/>
                <a:cs typeface="Arial"/>
              </a:rPr>
              <a:t>Waiting</a:t>
            </a:r>
            <a:r>
              <a:rPr lang="it-IT" sz="3600" i="1" dirty="0">
                <a:solidFill>
                  <a:srgbClr val="F8D538"/>
                </a:solidFill>
                <a:latin typeface="Arial"/>
                <a:cs typeface="Arial"/>
              </a:rPr>
              <a:t> for </a:t>
            </a:r>
            <a:r>
              <a:rPr lang="it-IT" sz="3600" i="1" dirty="0" err="1">
                <a:solidFill>
                  <a:srgbClr val="F8D538"/>
                </a:solidFill>
                <a:latin typeface="Arial"/>
                <a:cs typeface="Arial"/>
              </a:rPr>
              <a:t>Godot</a:t>
            </a:r>
            <a:endParaRPr lang="it-IT" sz="3600" i="1" dirty="0">
              <a:solidFill>
                <a:srgbClr val="F8D538"/>
              </a:solidFill>
              <a:latin typeface="Arial"/>
              <a:cs typeface="Arial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125936" y="2523071"/>
            <a:ext cx="7271207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Arial"/>
                <a:cs typeface="Arial"/>
              </a:rPr>
              <a:t>MESSAGE</a:t>
            </a:r>
          </a:p>
          <a:p>
            <a:r>
              <a:rPr lang="de-DE" sz="2000" dirty="0">
                <a:latin typeface="Arial"/>
                <a:cs typeface="Arial"/>
              </a:rPr>
              <a:t>In </a:t>
            </a:r>
            <a:r>
              <a:rPr lang="de-DE" sz="2000" dirty="0" err="1">
                <a:latin typeface="Arial"/>
                <a:cs typeface="Arial"/>
              </a:rPr>
              <a:t>conclusion</a:t>
            </a:r>
            <a:r>
              <a:rPr lang="de-DE" sz="2000" dirty="0">
                <a:latin typeface="Arial"/>
                <a:cs typeface="Arial"/>
              </a:rPr>
              <a:t>, Beckett </a:t>
            </a:r>
            <a:r>
              <a:rPr lang="de-DE" sz="2000" dirty="0" err="1">
                <a:latin typeface="Arial"/>
                <a:cs typeface="Arial"/>
              </a:rPr>
              <a:t>offers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no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solutions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to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the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absurdity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of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the</a:t>
            </a:r>
            <a:r>
              <a:rPr lang="de-DE" sz="2000" dirty="0">
                <a:latin typeface="Arial"/>
                <a:cs typeface="Arial"/>
              </a:rPr>
              <a:t> human </a:t>
            </a:r>
            <a:r>
              <a:rPr lang="de-DE" sz="2000" dirty="0" err="1">
                <a:latin typeface="Arial"/>
                <a:cs typeface="Arial"/>
              </a:rPr>
              <a:t>condition</a:t>
            </a:r>
            <a:r>
              <a:rPr lang="de-DE" sz="2000" dirty="0">
                <a:latin typeface="Arial"/>
                <a:cs typeface="Arial"/>
              </a:rPr>
              <a:t> but just an </a:t>
            </a:r>
            <a:r>
              <a:rPr lang="de-DE" sz="2000" dirty="0" err="1">
                <a:latin typeface="Arial"/>
                <a:cs typeface="Arial"/>
              </a:rPr>
              <a:t>exposition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of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contemporary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themes</a:t>
            </a:r>
            <a:r>
              <a:rPr lang="de-DE" sz="2000" dirty="0">
                <a:latin typeface="Arial"/>
                <a:cs typeface="Arial"/>
              </a:rPr>
              <a:t> like </a:t>
            </a:r>
            <a:r>
              <a:rPr lang="de-DE" sz="2000" dirty="0" err="1">
                <a:latin typeface="Arial"/>
                <a:cs typeface="Arial"/>
              </a:rPr>
              <a:t>the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decline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of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ideals</a:t>
            </a:r>
            <a:r>
              <a:rPr lang="de-DE" sz="2000" dirty="0">
                <a:latin typeface="Arial"/>
                <a:cs typeface="Arial"/>
              </a:rPr>
              <a:t>, </a:t>
            </a:r>
            <a:r>
              <a:rPr lang="de-DE" sz="2000" dirty="0" err="1">
                <a:latin typeface="Arial"/>
                <a:cs typeface="Arial"/>
              </a:rPr>
              <a:t>the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irrationality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of</a:t>
            </a:r>
            <a:r>
              <a:rPr lang="de-DE" sz="2000" dirty="0">
                <a:latin typeface="Arial"/>
                <a:cs typeface="Arial"/>
              </a:rPr>
              <a:t> man</a:t>
            </a:r>
            <a:r>
              <a:rPr lang="en-GB" sz="2000" dirty="0">
                <a:latin typeface="Arial"/>
                <a:cs typeface="Arial"/>
              </a:rPr>
              <a:t>’</a:t>
            </a:r>
            <a:r>
              <a:rPr lang="de-DE" sz="2000" dirty="0">
                <a:latin typeface="Arial"/>
                <a:cs typeface="Arial"/>
              </a:rPr>
              <a:t>s </a:t>
            </a:r>
            <a:r>
              <a:rPr lang="de-DE" sz="2000" dirty="0" err="1">
                <a:latin typeface="Arial"/>
                <a:cs typeface="Arial"/>
              </a:rPr>
              <a:t>life</a:t>
            </a:r>
            <a:r>
              <a:rPr lang="de-DE" sz="2000" dirty="0">
                <a:latin typeface="Arial"/>
                <a:cs typeface="Arial"/>
              </a:rPr>
              <a:t>, </a:t>
            </a:r>
            <a:r>
              <a:rPr lang="de-DE" sz="2000" dirty="0" err="1">
                <a:latin typeface="Arial"/>
                <a:cs typeface="Arial"/>
              </a:rPr>
              <a:t>the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search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for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identity</a:t>
            </a:r>
            <a:r>
              <a:rPr lang="de-DE" sz="2000" dirty="0">
                <a:latin typeface="Arial"/>
                <a:cs typeface="Arial"/>
              </a:rPr>
              <a:t>, </a:t>
            </a:r>
            <a:r>
              <a:rPr lang="de-DE" sz="2000" dirty="0" err="1">
                <a:latin typeface="Arial"/>
                <a:cs typeface="Arial"/>
              </a:rPr>
              <a:t>the</a:t>
            </a:r>
            <a:r>
              <a:rPr lang="de-DE" sz="2000" dirty="0">
                <a:latin typeface="Arial"/>
                <a:cs typeface="Arial"/>
              </a:rPr>
              <a:t> lack </a:t>
            </a:r>
            <a:r>
              <a:rPr lang="de-DE" sz="2000" dirty="0" err="1">
                <a:latin typeface="Arial"/>
                <a:cs typeface="Arial"/>
              </a:rPr>
              <a:t>of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goals</a:t>
            </a:r>
            <a:r>
              <a:rPr lang="de-DE" sz="2000" dirty="0">
                <a:latin typeface="Arial"/>
                <a:cs typeface="Arial"/>
              </a:rPr>
              <a:t>, </a:t>
            </a:r>
            <a:r>
              <a:rPr lang="de-DE" sz="2000" dirty="0" err="1">
                <a:latin typeface="Arial"/>
                <a:cs typeface="Arial"/>
              </a:rPr>
              <a:t>which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are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typically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existentialist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themes</a:t>
            </a:r>
            <a:r>
              <a:rPr lang="de-DE" sz="2000" dirty="0">
                <a:latin typeface="Arial"/>
                <a:cs typeface="Arial"/>
              </a:rPr>
              <a:t>. </a:t>
            </a:r>
            <a:endParaRPr lang="it-IT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1267043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olo 1"/>
          <p:cNvSpPr txBox="1">
            <a:spLocks/>
          </p:cNvSpPr>
          <p:nvPr/>
        </p:nvSpPr>
        <p:spPr bwMode="auto">
          <a:xfrm>
            <a:off x="501650" y="2740025"/>
            <a:ext cx="81407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 defTabSz="914400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7200" b="1" dirty="0">
                <a:solidFill>
                  <a:srgbClr val="0D79CA"/>
                </a:solidFill>
                <a:latin typeface="Arial" charset="0"/>
                <a:cs typeface="Arial" charset="0"/>
              </a:rPr>
              <a:t>TIMELINE</a:t>
            </a:r>
            <a:endParaRPr lang="it-IT" sz="3600" b="1" dirty="0">
              <a:solidFill>
                <a:srgbClr val="0D79CA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22996"/>
      </p:ext>
    </p:extLst>
  </p:cSld>
  <p:clrMapOvr>
    <a:masterClrMapping/>
  </p:clrMapOvr>
  <p:transition xmlns:p14="http://schemas.microsoft.com/office/powerpoint/2010/main" spd="slow" advClick="0" advTm="4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egnaposto contenuto 2"/>
          <p:cNvSpPr>
            <a:spLocks noGrp="1"/>
          </p:cNvSpPr>
          <p:nvPr>
            <p:ph sz="quarter" idx="13"/>
          </p:nvPr>
        </p:nvSpPr>
        <p:spPr>
          <a:xfrm>
            <a:off x="111847" y="-135011"/>
            <a:ext cx="8524875" cy="538706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buClr>
                <a:srgbClr val="C3260C"/>
              </a:buClr>
              <a:buSzPct val="128000"/>
              <a:buNone/>
            </a:pPr>
            <a:r>
              <a:rPr lang="it-IT" sz="4000" dirty="0">
                <a:solidFill>
                  <a:srgbClr val="F8D538"/>
                </a:solidFill>
                <a:latin typeface="Arial" charset="0"/>
                <a:cs typeface="Arial" charset="0"/>
              </a:rPr>
              <a:t>TIMELINE</a:t>
            </a:r>
          </a:p>
        </p:txBody>
      </p:sp>
      <p:grpSp>
        <p:nvGrpSpPr>
          <p:cNvPr id="4" name="Gruppo 3"/>
          <p:cNvGrpSpPr/>
          <p:nvPr/>
        </p:nvGrpSpPr>
        <p:grpSpPr>
          <a:xfrm>
            <a:off x="-121554" y="403695"/>
            <a:ext cx="8928357" cy="6331018"/>
            <a:chOff x="-121554" y="403695"/>
            <a:chExt cx="8928357" cy="6331018"/>
          </a:xfrm>
        </p:grpSpPr>
        <p:sp>
          <p:nvSpPr>
            <p:cNvPr id="9239" name="Rettangolo 31"/>
            <p:cNvSpPr>
              <a:spLocks noChangeArrowheads="1"/>
            </p:cNvSpPr>
            <p:nvPr/>
          </p:nvSpPr>
          <p:spPr bwMode="auto">
            <a:xfrm>
              <a:off x="44455" y="3731184"/>
              <a:ext cx="101287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/>
              <a:r>
                <a:rPr lang="en-GB" sz="1200" dirty="0">
                  <a:latin typeface="Arial"/>
                  <a:cs typeface="Arial"/>
                </a:rPr>
                <a:t>1952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9240" name="Rettangolo 32"/>
            <p:cNvSpPr>
              <a:spLocks noChangeArrowheads="1"/>
            </p:cNvSpPr>
            <p:nvPr/>
          </p:nvSpPr>
          <p:spPr bwMode="auto">
            <a:xfrm>
              <a:off x="1249537" y="3772484"/>
              <a:ext cx="284260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GB" sz="1200" i="1" dirty="0">
                  <a:latin typeface="Arial"/>
                  <a:cs typeface="Arial"/>
                </a:rPr>
                <a:t>En attendant </a:t>
              </a:r>
              <a:r>
                <a:rPr lang="en-GB" sz="1200" i="1" dirty="0" err="1">
                  <a:latin typeface="Arial"/>
                  <a:cs typeface="Arial"/>
                </a:rPr>
                <a:t>Godot</a:t>
              </a:r>
              <a:r>
                <a:rPr lang="en-GB" sz="1200" dirty="0">
                  <a:latin typeface="Arial"/>
                  <a:cs typeface="Arial"/>
                </a:rPr>
                <a:t> is published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9241" name="Rettangolo 33"/>
            <p:cNvSpPr>
              <a:spLocks noChangeArrowheads="1"/>
            </p:cNvSpPr>
            <p:nvPr/>
          </p:nvSpPr>
          <p:spPr bwMode="auto">
            <a:xfrm>
              <a:off x="44455" y="4073861"/>
              <a:ext cx="101287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/>
              <a:r>
                <a:rPr lang="en-GB" sz="1200" dirty="0">
                  <a:latin typeface="Arial"/>
                  <a:cs typeface="Arial"/>
                </a:rPr>
                <a:t>1953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9242" name="Rettangolo 34"/>
            <p:cNvSpPr>
              <a:spLocks noChangeArrowheads="1"/>
            </p:cNvSpPr>
            <p:nvPr/>
          </p:nvSpPr>
          <p:spPr bwMode="auto">
            <a:xfrm>
              <a:off x="1249537" y="4073861"/>
              <a:ext cx="733315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GB" sz="1200" dirty="0">
                  <a:latin typeface="Arial"/>
                  <a:cs typeface="Arial"/>
                </a:rPr>
                <a:t>Première of </a:t>
              </a:r>
              <a:r>
                <a:rPr lang="en-GB" sz="1200" i="1" dirty="0">
                  <a:latin typeface="Arial"/>
                  <a:cs typeface="Arial"/>
                </a:rPr>
                <a:t>En Attendant Godot</a:t>
              </a:r>
              <a:r>
                <a:rPr lang="en-GB" sz="1200" dirty="0">
                  <a:latin typeface="Arial"/>
                  <a:cs typeface="Arial"/>
                </a:rPr>
                <a:t> at the Théâtre de </a:t>
              </a:r>
              <a:r>
                <a:rPr lang="en-GB" sz="1200" dirty="0" err="1">
                  <a:latin typeface="Arial"/>
                  <a:cs typeface="Arial"/>
                </a:rPr>
                <a:t>Babylone</a:t>
              </a:r>
              <a:r>
                <a:rPr lang="en-GB" sz="1200" dirty="0">
                  <a:latin typeface="Arial"/>
                  <a:cs typeface="Arial"/>
                </a:rPr>
                <a:t>, in Paris. Translates the play into English. </a:t>
              </a:r>
              <a:r>
                <a:rPr lang="en-GB" sz="1200" i="1" dirty="0">
                  <a:latin typeface="Arial"/>
                  <a:cs typeface="Arial"/>
                </a:rPr>
                <a:t>The </a:t>
              </a:r>
              <a:r>
                <a:rPr lang="en-GB" sz="1200" i="1" dirty="0" err="1">
                  <a:latin typeface="Arial"/>
                  <a:cs typeface="Arial"/>
                </a:rPr>
                <a:t>Unamable</a:t>
              </a:r>
              <a:r>
                <a:rPr lang="en-GB" sz="1200" dirty="0">
                  <a:latin typeface="Arial"/>
                  <a:cs typeface="Arial"/>
                </a:rPr>
                <a:t> published, third novel of the trilogy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b="1" i="1" dirty="0">
                <a:latin typeface="Arial"/>
                <a:cs typeface="Arial"/>
              </a:endParaRPr>
            </a:p>
          </p:txBody>
        </p:sp>
        <p:cxnSp>
          <p:nvCxnSpPr>
            <p:cNvPr id="8" name="Connettore 1 7"/>
            <p:cNvCxnSpPr/>
            <p:nvPr/>
          </p:nvCxnSpPr>
          <p:spPr>
            <a:xfrm>
              <a:off x="1184405" y="403695"/>
              <a:ext cx="0" cy="633101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1 12"/>
            <p:cNvCxnSpPr/>
            <p:nvPr/>
          </p:nvCxnSpPr>
          <p:spPr>
            <a:xfrm>
              <a:off x="222359" y="821936"/>
              <a:ext cx="820799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1 35"/>
            <p:cNvCxnSpPr/>
            <p:nvPr/>
          </p:nvCxnSpPr>
          <p:spPr>
            <a:xfrm>
              <a:off x="222357" y="1609356"/>
              <a:ext cx="820799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1 37"/>
            <p:cNvCxnSpPr/>
            <p:nvPr/>
          </p:nvCxnSpPr>
          <p:spPr>
            <a:xfrm>
              <a:off x="222357" y="2212110"/>
              <a:ext cx="820799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1 38"/>
            <p:cNvCxnSpPr/>
            <p:nvPr/>
          </p:nvCxnSpPr>
          <p:spPr>
            <a:xfrm>
              <a:off x="222357" y="2513487"/>
              <a:ext cx="820799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1 39"/>
            <p:cNvCxnSpPr/>
            <p:nvPr/>
          </p:nvCxnSpPr>
          <p:spPr>
            <a:xfrm>
              <a:off x="222357" y="2814864"/>
              <a:ext cx="820799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1 40"/>
            <p:cNvCxnSpPr/>
            <p:nvPr/>
          </p:nvCxnSpPr>
          <p:spPr>
            <a:xfrm>
              <a:off x="222357" y="3116241"/>
              <a:ext cx="820799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1 41"/>
            <p:cNvCxnSpPr/>
            <p:nvPr/>
          </p:nvCxnSpPr>
          <p:spPr>
            <a:xfrm>
              <a:off x="222357" y="5188380"/>
              <a:ext cx="820799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ttore 1 42"/>
            <p:cNvCxnSpPr/>
            <p:nvPr/>
          </p:nvCxnSpPr>
          <p:spPr>
            <a:xfrm>
              <a:off x="222357" y="3417618"/>
              <a:ext cx="820799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1 43"/>
            <p:cNvCxnSpPr/>
            <p:nvPr/>
          </p:nvCxnSpPr>
          <p:spPr>
            <a:xfrm>
              <a:off x="222357" y="3718995"/>
              <a:ext cx="820799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ttore 1 44"/>
            <p:cNvCxnSpPr/>
            <p:nvPr/>
          </p:nvCxnSpPr>
          <p:spPr>
            <a:xfrm>
              <a:off x="222357" y="4547715"/>
              <a:ext cx="820799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ttore 1 45"/>
            <p:cNvCxnSpPr/>
            <p:nvPr/>
          </p:nvCxnSpPr>
          <p:spPr>
            <a:xfrm>
              <a:off x="222357" y="4849092"/>
              <a:ext cx="820799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CasellaDiTesto 1"/>
            <p:cNvSpPr txBox="1"/>
            <p:nvPr/>
          </p:nvSpPr>
          <p:spPr>
            <a:xfrm>
              <a:off x="44455" y="4559904"/>
              <a:ext cx="10128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dirty="0">
                  <a:latin typeface="Arial"/>
                  <a:cs typeface="Arial"/>
                </a:rPr>
                <a:t>1955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5" name="CasellaDiTesto 4"/>
            <p:cNvSpPr txBox="1"/>
            <p:nvPr/>
          </p:nvSpPr>
          <p:spPr>
            <a:xfrm>
              <a:off x="1249537" y="4559904"/>
              <a:ext cx="29697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latin typeface="Arial"/>
                  <a:cs typeface="Arial"/>
                </a:rPr>
                <a:t>Première of </a:t>
              </a:r>
              <a:r>
                <a:rPr lang="en-GB" sz="1200" i="1" dirty="0">
                  <a:latin typeface="Arial"/>
                  <a:cs typeface="Arial"/>
                </a:rPr>
                <a:t>Waiting for Godot</a:t>
              </a:r>
              <a:r>
                <a:rPr lang="en-GB" sz="1200" dirty="0">
                  <a:latin typeface="Arial"/>
                  <a:cs typeface="Arial"/>
                </a:rPr>
                <a:t> in London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3" name="CasellaDiTesto 2"/>
            <p:cNvSpPr txBox="1"/>
            <p:nvPr/>
          </p:nvSpPr>
          <p:spPr>
            <a:xfrm>
              <a:off x="44455" y="5200569"/>
              <a:ext cx="10128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dirty="0">
                  <a:latin typeface="Arial"/>
                  <a:cs typeface="Arial"/>
                </a:rPr>
                <a:t>1958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6" name="CasellaDiTesto 5"/>
            <p:cNvSpPr txBox="1"/>
            <p:nvPr/>
          </p:nvSpPr>
          <p:spPr>
            <a:xfrm>
              <a:off x="1249537" y="5200569"/>
              <a:ext cx="14566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i="1" dirty="0" err="1">
                  <a:latin typeface="Arial"/>
                  <a:cs typeface="Arial"/>
                </a:rPr>
                <a:t>Krapp’s</a:t>
              </a:r>
              <a:r>
                <a:rPr lang="en-GB" sz="1200" i="1" dirty="0">
                  <a:latin typeface="Arial"/>
                  <a:cs typeface="Arial"/>
                </a:rPr>
                <a:t> Last Tape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cxnSp>
          <p:nvCxnSpPr>
            <p:cNvPr id="47" name="Connettore 1 46"/>
            <p:cNvCxnSpPr/>
            <p:nvPr/>
          </p:nvCxnSpPr>
          <p:spPr>
            <a:xfrm>
              <a:off x="222357" y="5489757"/>
              <a:ext cx="820799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Rettangolo 1"/>
            <p:cNvSpPr>
              <a:spLocks noChangeArrowheads="1"/>
            </p:cNvSpPr>
            <p:nvPr/>
          </p:nvSpPr>
          <p:spPr bwMode="auto">
            <a:xfrm>
              <a:off x="1382" y="532748"/>
              <a:ext cx="10559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/>
              <a:r>
                <a:rPr lang="en-GB" sz="1200" dirty="0">
                  <a:latin typeface="Arial"/>
                  <a:cs typeface="Arial"/>
                </a:rPr>
                <a:t>1906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83" name="Rettangolo 8"/>
            <p:cNvSpPr>
              <a:spLocks noChangeArrowheads="1"/>
            </p:cNvSpPr>
            <p:nvPr/>
          </p:nvSpPr>
          <p:spPr bwMode="auto">
            <a:xfrm>
              <a:off x="1249537" y="532748"/>
              <a:ext cx="526222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GB" sz="1200" dirty="0">
                  <a:latin typeface="Arial"/>
                  <a:cs typeface="Arial"/>
                </a:rPr>
                <a:t>Born in Dublin into a well-off Protestant family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85" name="Rettangolo 4"/>
            <p:cNvSpPr>
              <a:spLocks noChangeArrowheads="1"/>
            </p:cNvSpPr>
            <p:nvPr/>
          </p:nvSpPr>
          <p:spPr bwMode="auto">
            <a:xfrm>
              <a:off x="44455" y="834125"/>
              <a:ext cx="101287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/>
              <a:r>
                <a:rPr lang="en-GB" sz="1200" dirty="0">
                  <a:latin typeface="Arial"/>
                  <a:cs typeface="Arial"/>
                </a:rPr>
                <a:t>1923-27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86" name="Rettangolo 9"/>
            <p:cNvSpPr>
              <a:spLocks noChangeArrowheads="1"/>
            </p:cNvSpPr>
            <p:nvPr/>
          </p:nvSpPr>
          <p:spPr bwMode="auto">
            <a:xfrm>
              <a:off x="1249537" y="834125"/>
              <a:ext cx="499439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GB" sz="1200" dirty="0">
                  <a:latin typeface="Arial"/>
                  <a:cs typeface="Arial"/>
                </a:rPr>
                <a:t>Attends Trinity College, Dublin. He studies Italian and French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88" name="Rettangolo 5"/>
            <p:cNvSpPr>
              <a:spLocks noChangeArrowheads="1"/>
            </p:cNvSpPr>
            <p:nvPr/>
          </p:nvSpPr>
          <p:spPr bwMode="auto">
            <a:xfrm>
              <a:off x="44455" y="1135502"/>
              <a:ext cx="101287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/>
              <a:r>
                <a:rPr lang="en-GB" sz="1200" dirty="0">
                  <a:latin typeface="Arial"/>
                  <a:cs typeface="Arial"/>
                </a:rPr>
                <a:t>1928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89" name="Rettangolo 11"/>
            <p:cNvSpPr>
              <a:spLocks noChangeArrowheads="1"/>
            </p:cNvSpPr>
            <p:nvPr/>
          </p:nvSpPr>
          <p:spPr bwMode="auto">
            <a:xfrm>
              <a:off x="1249537" y="1135502"/>
              <a:ext cx="755726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GB" sz="1200" dirty="0">
                  <a:latin typeface="Arial"/>
                  <a:cs typeface="Arial"/>
                </a:rPr>
                <a:t>Appointed lecturer of English at the </a:t>
              </a:r>
              <a:r>
                <a:rPr lang="en-GB" sz="1200" dirty="0" err="1">
                  <a:latin typeface="Arial"/>
                  <a:cs typeface="Arial"/>
                </a:rPr>
                <a:t>Ecole</a:t>
              </a:r>
              <a:r>
                <a:rPr lang="en-GB" sz="1200" dirty="0">
                  <a:latin typeface="Arial"/>
                  <a:cs typeface="Arial"/>
                </a:rPr>
                <a:t> </a:t>
              </a:r>
              <a:r>
                <a:rPr lang="en-GB" sz="1200" dirty="0" err="1">
                  <a:latin typeface="Arial"/>
                  <a:cs typeface="Arial"/>
                </a:rPr>
                <a:t>Normale</a:t>
              </a:r>
              <a:r>
                <a:rPr lang="en-GB" sz="1200" dirty="0">
                  <a:latin typeface="Arial"/>
                  <a:cs typeface="Arial"/>
                </a:rPr>
                <a:t> in Paris. He meets Joyce with whom he starts </a:t>
              </a:r>
              <a:br>
                <a:rPr lang="en-GB" sz="1200" dirty="0">
                  <a:latin typeface="Arial"/>
                  <a:cs typeface="Arial"/>
                </a:rPr>
              </a:br>
              <a:r>
                <a:rPr lang="en-GB" sz="1200" dirty="0">
                  <a:latin typeface="Arial"/>
                  <a:cs typeface="Arial"/>
                </a:rPr>
                <a:t>a close friendship.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92" name="Rettangolo 14"/>
            <p:cNvSpPr>
              <a:spLocks noChangeArrowheads="1"/>
            </p:cNvSpPr>
            <p:nvPr/>
          </p:nvSpPr>
          <p:spPr bwMode="auto">
            <a:xfrm>
              <a:off x="1249537" y="1922922"/>
              <a:ext cx="48366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GB" sz="1200" dirty="0">
                  <a:latin typeface="Arial"/>
                  <a:cs typeface="Arial"/>
                </a:rPr>
                <a:t>Resigns from Trinity College and leaves for Paris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94" name="Rettangolo 16"/>
            <p:cNvSpPr>
              <a:spLocks noChangeArrowheads="1"/>
            </p:cNvSpPr>
            <p:nvPr/>
          </p:nvSpPr>
          <p:spPr bwMode="auto">
            <a:xfrm>
              <a:off x="44455" y="1922922"/>
              <a:ext cx="101287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/>
              <a:r>
                <a:rPr lang="en-GB" sz="1200" dirty="0">
                  <a:latin typeface="Arial"/>
                  <a:cs typeface="Arial"/>
                </a:rPr>
                <a:t>1932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97" name="Rettangolo 21"/>
            <p:cNvSpPr>
              <a:spLocks noChangeArrowheads="1"/>
            </p:cNvSpPr>
            <p:nvPr/>
          </p:nvSpPr>
          <p:spPr bwMode="auto">
            <a:xfrm>
              <a:off x="44455" y="2224299"/>
              <a:ext cx="101287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/>
              <a:r>
                <a:rPr lang="en-GB" sz="1200" dirty="0">
                  <a:latin typeface="Arial"/>
                  <a:cs typeface="Arial"/>
                </a:rPr>
                <a:t>1937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98" name="Rettangolo 22"/>
            <p:cNvSpPr>
              <a:spLocks noChangeArrowheads="1"/>
            </p:cNvSpPr>
            <p:nvPr/>
          </p:nvSpPr>
          <p:spPr bwMode="auto">
            <a:xfrm>
              <a:off x="1249537" y="2224299"/>
              <a:ext cx="283653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200" dirty="0">
                  <a:latin typeface="Arial"/>
                  <a:cs typeface="Arial"/>
                </a:rPr>
                <a:t> Adopts Paris as his second homeland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100" name="Rettangolo 25"/>
            <p:cNvSpPr>
              <a:spLocks noChangeArrowheads="1"/>
            </p:cNvSpPr>
            <p:nvPr/>
          </p:nvSpPr>
          <p:spPr bwMode="auto">
            <a:xfrm>
              <a:off x="44455" y="2525676"/>
              <a:ext cx="101287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/>
              <a:r>
                <a:rPr lang="en-GB" sz="1200" dirty="0">
                  <a:latin typeface="Arial"/>
                  <a:cs typeface="Arial"/>
                </a:rPr>
                <a:t>1938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101" name="Rettangolo 26"/>
            <p:cNvSpPr>
              <a:spLocks noChangeArrowheads="1"/>
            </p:cNvSpPr>
            <p:nvPr/>
          </p:nvSpPr>
          <p:spPr bwMode="auto">
            <a:xfrm>
              <a:off x="1249537" y="2525676"/>
              <a:ext cx="156144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200" i="1" dirty="0">
                  <a:latin typeface="Arial"/>
                  <a:cs typeface="Arial"/>
                </a:rPr>
                <a:t>Murphy </a:t>
              </a:r>
              <a:r>
                <a:rPr lang="en-GB" sz="1200" dirty="0">
                  <a:latin typeface="Arial"/>
                  <a:cs typeface="Arial"/>
                </a:rPr>
                <a:t>is published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103" name="Rettangolo 27"/>
            <p:cNvSpPr>
              <a:spLocks noChangeArrowheads="1"/>
            </p:cNvSpPr>
            <p:nvPr/>
          </p:nvSpPr>
          <p:spPr bwMode="auto">
            <a:xfrm>
              <a:off x="44455" y="2827053"/>
              <a:ext cx="101287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/>
              <a:r>
                <a:rPr lang="en-GB" sz="1200" dirty="0">
                  <a:latin typeface="Arial"/>
                  <a:cs typeface="Arial"/>
                </a:rPr>
                <a:t>1942- 45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104" name="Rettangolo 28"/>
            <p:cNvSpPr>
              <a:spLocks noChangeArrowheads="1"/>
            </p:cNvSpPr>
            <p:nvPr/>
          </p:nvSpPr>
          <p:spPr bwMode="auto">
            <a:xfrm>
              <a:off x="1249537" y="2827053"/>
              <a:ext cx="718798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GB" sz="1200" dirty="0">
                  <a:latin typeface="Arial"/>
                  <a:cs typeface="Arial"/>
                </a:rPr>
                <a:t>He joins a resistance group in France and witnesses the atrocities of Nazi occupation.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106" name="Rettangolo 29"/>
            <p:cNvSpPr>
              <a:spLocks noChangeArrowheads="1"/>
            </p:cNvSpPr>
            <p:nvPr/>
          </p:nvSpPr>
          <p:spPr bwMode="auto">
            <a:xfrm>
              <a:off x="44455" y="3128430"/>
              <a:ext cx="101287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/>
              <a:r>
                <a:rPr lang="en-GB" sz="1200" dirty="0">
                  <a:latin typeface="Arial"/>
                  <a:cs typeface="Arial"/>
                </a:rPr>
                <a:t>1947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107" name="Rettangolo 30"/>
            <p:cNvSpPr>
              <a:spLocks noChangeArrowheads="1"/>
            </p:cNvSpPr>
            <p:nvPr/>
          </p:nvSpPr>
          <p:spPr bwMode="auto">
            <a:xfrm>
              <a:off x="1249537" y="3128430"/>
              <a:ext cx="755726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GB" sz="1200" dirty="0">
                  <a:latin typeface="Arial"/>
                  <a:cs typeface="Arial"/>
                </a:rPr>
                <a:t>He adopts French as his literary language. Writes </a:t>
              </a:r>
              <a:r>
                <a:rPr lang="en-GB" sz="1200" i="1" dirty="0">
                  <a:latin typeface="Arial"/>
                  <a:cs typeface="Arial"/>
                </a:rPr>
                <a:t>Molloy</a:t>
              </a:r>
              <a:r>
                <a:rPr lang="en-GB" sz="1200" dirty="0">
                  <a:latin typeface="Arial"/>
                  <a:cs typeface="Arial"/>
                </a:rPr>
                <a:t>, the first novel of a trilogy</a:t>
              </a:r>
              <a:r>
                <a:rPr lang="en-GB" sz="1200" i="1" dirty="0">
                  <a:latin typeface="Arial"/>
                  <a:cs typeface="Arial"/>
                </a:rPr>
                <a:t> </a:t>
              </a:r>
              <a:r>
                <a:rPr lang="en-GB" sz="1200" dirty="0">
                  <a:latin typeface="Arial"/>
                  <a:cs typeface="Arial"/>
                </a:rPr>
                <a:t>and a play, </a:t>
              </a:r>
              <a:r>
                <a:rPr lang="en-GB" sz="1200" i="1" dirty="0" err="1">
                  <a:latin typeface="Arial"/>
                  <a:cs typeface="Arial"/>
                </a:rPr>
                <a:t>Eleuthéria</a:t>
              </a:r>
              <a:r>
                <a:rPr lang="en-GB" sz="1200" i="1" dirty="0">
                  <a:latin typeface="Arial"/>
                  <a:cs typeface="Arial"/>
                </a:rPr>
                <a:t>.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109" name="Rettangolo 31"/>
            <p:cNvSpPr>
              <a:spLocks noChangeArrowheads="1"/>
            </p:cNvSpPr>
            <p:nvPr/>
          </p:nvSpPr>
          <p:spPr bwMode="auto">
            <a:xfrm>
              <a:off x="44455" y="3429807"/>
              <a:ext cx="101287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/>
              <a:r>
                <a:rPr lang="en-GB" sz="1200" dirty="0">
                  <a:latin typeface="Arial"/>
                  <a:cs typeface="Arial"/>
                </a:rPr>
                <a:t>1951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110" name="Rettangolo 32"/>
            <p:cNvSpPr>
              <a:spLocks noChangeArrowheads="1"/>
            </p:cNvSpPr>
            <p:nvPr/>
          </p:nvSpPr>
          <p:spPr bwMode="auto">
            <a:xfrm>
              <a:off x="1249537" y="3429807"/>
              <a:ext cx="718798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GB" sz="1200" i="1" dirty="0">
                  <a:latin typeface="Arial"/>
                  <a:cs typeface="Arial"/>
                </a:rPr>
                <a:t>Molloy </a:t>
              </a:r>
              <a:r>
                <a:rPr lang="en-GB" sz="1200" dirty="0">
                  <a:latin typeface="Arial"/>
                  <a:cs typeface="Arial"/>
                </a:rPr>
                <a:t>and </a:t>
              </a:r>
              <a:r>
                <a:rPr lang="en-GB" sz="1200" i="1" dirty="0">
                  <a:latin typeface="Arial"/>
                  <a:cs typeface="Arial"/>
                </a:rPr>
                <a:t>Malone </a:t>
              </a:r>
              <a:r>
                <a:rPr lang="en-GB" sz="1200" i="1" dirty="0" err="1">
                  <a:latin typeface="Arial"/>
                  <a:cs typeface="Arial"/>
                </a:rPr>
                <a:t>meurt</a:t>
              </a:r>
              <a:r>
                <a:rPr lang="en-GB" sz="1200" dirty="0">
                  <a:latin typeface="Arial"/>
                  <a:cs typeface="Arial"/>
                </a:rPr>
                <a:t> (Malone dies) , the second novel of the trilogy, are published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112" name="CasellaDiTesto 111"/>
            <p:cNvSpPr txBox="1"/>
            <p:nvPr/>
          </p:nvSpPr>
          <p:spPr>
            <a:xfrm>
              <a:off x="44455" y="5501946"/>
              <a:ext cx="10128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dirty="0">
                  <a:latin typeface="Arial"/>
                  <a:cs typeface="Arial"/>
                </a:rPr>
                <a:t>1961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113" name="CasellaDiTesto 112"/>
            <p:cNvSpPr txBox="1"/>
            <p:nvPr/>
          </p:nvSpPr>
          <p:spPr>
            <a:xfrm>
              <a:off x="1249537" y="5501946"/>
              <a:ext cx="10310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i="1" dirty="0">
                  <a:latin typeface="Arial"/>
                  <a:cs typeface="Arial"/>
                </a:rPr>
                <a:t>Happy Days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cxnSp>
          <p:nvCxnSpPr>
            <p:cNvPr id="117" name="Connettore 1 116"/>
            <p:cNvCxnSpPr/>
            <p:nvPr/>
          </p:nvCxnSpPr>
          <p:spPr>
            <a:xfrm>
              <a:off x="222357" y="1123313"/>
              <a:ext cx="820799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ttore 1 118"/>
            <p:cNvCxnSpPr/>
            <p:nvPr/>
          </p:nvCxnSpPr>
          <p:spPr>
            <a:xfrm>
              <a:off x="222357" y="4061672"/>
              <a:ext cx="820799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ttore 1 86"/>
            <p:cNvCxnSpPr/>
            <p:nvPr/>
          </p:nvCxnSpPr>
          <p:spPr>
            <a:xfrm>
              <a:off x="222357" y="1910733"/>
              <a:ext cx="820799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Rettangolo 13"/>
            <p:cNvSpPr>
              <a:spLocks noChangeArrowheads="1"/>
            </p:cNvSpPr>
            <p:nvPr/>
          </p:nvSpPr>
          <p:spPr bwMode="auto">
            <a:xfrm>
              <a:off x="44455" y="1621545"/>
              <a:ext cx="101287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/>
              <a:r>
                <a:rPr lang="en-GB" sz="1200" dirty="0">
                  <a:latin typeface="Arial"/>
                  <a:cs typeface="Arial"/>
                </a:rPr>
                <a:t>1930/31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93" name="Rettangolo 14"/>
            <p:cNvSpPr>
              <a:spLocks noChangeArrowheads="1"/>
            </p:cNvSpPr>
            <p:nvPr/>
          </p:nvSpPr>
          <p:spPr bwMode="auto">
            <a:xfrm>
              <a:off x="1249537" y="1621545"/>
              <a:ext cx="718798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GB" sz="1200" dirty="0">
                  <a:latin typeface="Arial"/>
                  <a:cs typeface="Arial"/>
                </a:rPr>
                <a:t>Appointed assistant in French at Trinity College. M.A. in philosophy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114" name="CasellaDiTesto 113"/>
            <p:cNvSpPr txBox="1"/>
            <p:nvPr/>
          </p:nvSpPr>
          <p:spPr>
            <a:xfrm>
              <a:off x="44455" y="4899192"/>
              <a:ext cx="10128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dirty="0">
                  <a:latin typeface="Arial"/>
                  <a:cs typeface="Arial"/>
                </a:rPr>
                <a:t>1957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9223" name="Rettangolo 9222"/>
            <p:cNvSpPr/>
            <p:nvPr/>
          </p:nvSpPr>
          <p:spPr>
            <a:xfrm>
              <a:off x="1249537" y="4861281"/>
              <a:ext cx="275046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200" i="1" dirty="0">
                  <a:latin typeface="Arial"/>
                  <a:cs typeface="Arial"/>
                </a:rPr>
                <a:t>Fin de </a:t>
              </a:r>
              <a:r>
                <a:rPr lang="en-GB" sz="1200" i="1" dirty="0" err="1">
                  <a:latin typeface="Arial"/>
                  <a:cs typeface="Arial"/>
                </a:rPr>
                <a:t>partie</a:t>
              </a:r>
              <a:r>
                <a:rPr lang="en-GB" sz="1200" dirty="0">
                  <a:latin typeface="Arial"/>
                  <a:cs typeface="Arial"/>
                </a:rPr>
                <a:t> is published (</a:t>
              </a:r>
              <a:r>
                <a:rPr lang="en-GB" sz="1200" i="1" dirty="0">
                  <a:latin typeface="Arial"/>
                  <a:cs typeface="Arial"/>
                </a:rPr>
                <a:t>Endgame)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cxnSp>
          <p:nvCxnSpPr>
            <p:cNvPr id="96" name="Connettore 1 95"/>
            <p:cNvCxnSpPr/>
            <p:nvPr/>
          </p:nvCxnSpPr>
          <p:spPr>
            <a:xfrm>
              <a:off x="222357" y="5791134"/>
              <a:ext cx="820799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ttore 1 98"/>
            <p:cNvCxnSpPr/>
            <p:nvPr/>
          </p:nvCxnSpPr>
          <p:spPr>
            <a:xfrm>
              <a:off x="187342" y="6124820"/>
              <a:ext cx="820799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nettore 1 101"/>
            <p:cNvCxnSpPr/>
            <p:nvPr/>
          </p:nvCxnSpPr>
          <p:spPr>
            <a:xfrm>
              <a:off x="181273" y="6426197"/>
              <a:ext cx="820799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CasellaDiTesto 107"/>
            <p:cNvSpPr txBox="1"/>
            <p:nvPr/>
          </p:nvSpPr>
          <p:spPr>
            <a:xfrm>
              <a:off x="44455" y="5803323"/>
              <a:ext cx="10128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dirty="0">
                  <a:latin typeface="Arial"/>
                  <a:cs typeface="Arial"/>
                </a:rPr>
                <a:t>1969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122" name="CasellaDiTesto 121"/>
            <p:cNvSpPr txBox="1"/>
            <p:nvPr/>
          </p:nvSpPr>
          <p:spPr>
            <a:xfrm>
              <a:off x="1249537" y="5835632"/>
              <a:ext cx="37254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i="1" dirty="0">
                  <a:latin typeface="Arial"/>
                  <a:cs typeface="Arial"/>
                </a:rPr>
                <a:t>Breath</a:t>
              </a:r>
              <a:r>
                <a:rPr lang="en-GB" sz="1200" dirty="0">
                  <a:latin typeface="Arial"/>
                  <a:cs typeface="Arial"/>
                </a:rPr>
                <a:t>. He is awarded the Nobel Prize for Literature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111" name="CasellaDiTesto 110"/>
            <p:cNvSpPr txBox="1"/>
            <p:nvPr/>
          </p:nvSpPr>
          <p:spPr>
            <a:xfrm>
              <a:off x="-121554" y="6137009"/>
              <a:ext cx="11788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dirty="0">
                  <a:latin typeface="Arial"/>
                  <a:cs typeface="Arial"/>
                </a:rPr>
                <a:t>1970s-1980s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123" name="CasellaDiTesto 122"/>
            <p:cNvSpPr txBox="1"/>
            <p:nvPr/>
          </p:nvSpPr>
          <p:spPr>
            <a:xfrm>
              <a:off x="1249537" y="6137009"/>
              <a:ext cx="24929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latin typeface="Arial"/>
                  <a:cs typeface="Arial"/>
                </a:rPr>
                <a:t>Writes short plays and radio plays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116" name="CasellaDiTesto 115"/>
            <p:cNvSpPr txBox="1"/>
            <p:nvPr/>
          </p:nvSpPr>
          <p:spPr>
            <a:xfrm>
              <a:off x="44455" y="6438396"/>
              <a:ext cx="10128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dirty="0">
                  <a:latin typeface="Arial"/>
                  <a:cs typeface="Arial"/>
                </a:rPr>
                <a:t>1989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  <p:sp>
          <p:nvSpPr>
            <p:cNvPr id="124" name="CasellaDiTesto 123"/>
            <p:cNvSpPr txBox="1"/>
            <p:nvPr/>
          </p:nvSpPr>
          <p:spPr>
            <a:xfrm>
              <a:off x="1249537" y="6438396"/>
              <a:ext cx="66309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latin typeface="Arial"/>
                  <a:cs typeface="Arial"/>
                </a:rPr>
                <a:t>His wife dies in July. On December 22, he dies. He is buried at the Cemetery of Montparnasse.</a:t>
              </a:r>
              <a:r>
                <a:rPr lang="it-IT" sz="1200" dirty="0">
                  <a:effectLst/>
                  <a:latin typeface="Arial"/>
                  <a:cs typeface="Arial"/>
                </a:rPr>
                <a:t> </a:t>
              </a:r>
              <a:endParaRPr lang="it-IT" sz="1200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0697929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01650" y="2875327"/>
            <a:ext cx="8140700" cy="1107346"/>
          </a:xfrm>
          <a:prstGeom prst="rect">
            <a:avLst/>
          </a:prstGeom>
          <a:ln>
            <a:noFill/>
          </a:ln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en-GB" sz="6600" dirty="0">
                <a:solidFill>
                  <a:schemeClr val="bg2">
                    <a:lumMod val="50000"/>
                  </a:schemeClr>
                </a:solidFill>
                <a:effectLst/>
              </a:rPr>
              <a:t>KEYWORDS</a:t>
            </a:r>
            <a:r>
              <a:rPr lang="it-IT" sz="66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endParaRPr lang="en-GB" sz="6600" dirty="0"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44535168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499102" y="136525"/>
            <a:ext cx="8524875" cy="74771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44450" indent="0" algn="ctr">
              <a:buFont typeface="Georgia" charset="0"/>
              <a:buNone/>
            </a:pPr>
            <a:r>
              <a:rPr lang="en-GB" sz="4800" dirty="0">
                <a:solidFill>
                  <a:srgbClr val="F8D538"/>
                </a:solidFill>
                <a:latin typeface="Arial"/>
                <a:cs typeface="Arial"/>
              </a:rPr>
              <a:t>KEYWORDS </a:t>
            </a:r>
            <a:endParaRPr lang="it-IT" sz="4800" dirty="0">
              <a:solidFill>
                <a:srgbClr val="F8D538"/>
              </a:solidFill>
              <a:latin typeface="Arial"/>
              <a:cs typeface="Arial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49408" y="884237"/>
            <a:ext cx="8433273" cy="3170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Arial"/>
                <a:cs typeface="Arial"/>
              </a:rPr>
              <a:t>EXISTENTIALISM</a:t>
            </a:r>
            <a:endParaRPr lang="it-IT" sz="24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>
                <a:latin typeface="Arial"/>
                <a:cs typeface="Arial"/>
              </a:rPr>
              <a:t>It is a philosophy focused on the dilemma of man's existence. Its basic tenets may be exemplified as follows:</a:t>
            </a:r>
            <a:endParaRPr lang="it-IT" sz="1600" dirty="0">
              <a:latin typeface="Arial"/>
              <a:cs typeface="Arial"/>
            </a:endParaRPr>
          </a:p>
          <a:p>
            <a:pPr lvl="0"/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1600" dirty="0">
                <a:latin typeface="Arial"/>
                <a:cs typeface="Arial"/>
              </a:rPr>
              <a:t>existence comes before essence</a:t>
            </a:r>
            <a:endParaRPr lang="it-IT" sz="1600" dirty="0">
              <a:latin typeface="Arial"/>
              <a:cs typeface="Arial"/>
            </a:endParaRPr>
          </a:p>
          <a:p>
            <a:pPr lvl="0"/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1600" dirty="0">
                <a:latin typeface="Arial"/>
                <a:cs typeface="Arial"/>
              </a:rPr>
              <a:t>reason is impotent when giving life a sense</a:t>
            </a:r>
            <a:endParaRPr lang="it-IT" sz="1600" dirty="0">
              <a:latin typeface="Arial"/>
              <a:cs typeface="Arial"/>
            </a:endParaRPr>
          </a:p>
          <a:p>
            <a:pPr lvl="0"/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1600" dirty="0">
                <a:latin typeface="Arial"/>
                <a:cs typeface="Arial"/>
              </a:rPr>
              <a:t>alienation = estrangement from God and the others is a prevailing feeling</a:t>
            </a:r>
            <a:endParaRPr lang="it-IT" sz="1600" dirty="0">
              <a:latin typeface="Arial"/>
              <a:cs typeface="Arial"/>
            </a:endParaRPr>
          </a:p>
          <a:p>
            <a:pPr lvl="0"/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1600" dirty="0">
                <a:latin typeface="Arial"/>
                <a:cs typeface="Arial"/>
              </a:rPr>
              <a:t>anxiety is a permanent human condition, springing from the awareness of painful </a:t>
            </a:r>
            <a:br>
              <a:rPr lang="en-GB" sz="1600" dirty="0">
                <a:latin typeface="Arial"/>
                <a:cs typeface="Arial"/>
              </a:rPr>
            </a:br>
            <a:r>
              <a:rPr lang="en-GB" sz="1600" dirty="0">
                <a:latin typeface="Arial"/>
                <a:cs typeface="Arial"/>
              </a:rPr>
              <a:t>  choices man has to make</a:t>
            </a:r>
            <a:endParaRPr lang="it-IT" sz="1600" dirty="0">
              <a:latin typeface="Arial"/>
              <a:cs typeface="Arial"/>
            </a:endParaRPr>
          </a:p>
          <a:p>
            <a:pPr lvl="0"/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1600" dirty="0">
                <a:latin typeface="Arial"/>
                <a:cs typeface="Arial"/>
              </a:rPr>
              <a:t>nothingness is the ultimate condition /aim /annihilation</a:t>
            </a:r>
            <a:endParaRPr lang="it-IT" sz="1600" dirty="0">
              <a:latin typeface="Arial"/>
              <a:cs typeface="Arial"/>
            </a:endParaRPr>
          </a:p>
          <a:p>
            <a:pPr lvl="0"/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1600" dirty="0">
                <a:latin typeface="Arial"/>
                <a:cs typeface="Arial"/>
              </a:rPr>
              <a:t>awful freedom refers to the possibility to choose for ourselves and thus give only one</a:t>
            </a:r>
            <a:br>
              <a:rPr lang="en-GB" sz="1600" dirty="0">
                <a:latin typeface="Arial"/>
                <a:cs typeface="Arial"/>
              </a:rPr>
            </a:br>
            <a:r>
              <a:rPr lang="en-GB" sz="1600" dirty="0">
                <a:latin typeface="Arial"/>
                <a:cs typeface="Arial"/>
              </a:rPr>
              <a:t>  meaning to life, excluding all the other combinations</a:t>
            </a:r>
            <a:endParaRPr lang="it-IT" sz="1600" dirty="0">
              <a:latin typeface="Arial"/>
              <a:cs typeface="Arial"/>
            </a:endParaRPr>
          </a:p>
          <a:p>
            <a:r>
              <a:rPr lang="en-GB" sz="1600" dirty="0">
                <a:latin typeface="Arial"/>
                <a:cs typeface="Arial"/>
              </a:rPr>
              <a:t>The fathers of this vision are the philosophers Kierkegaard and Nietzsche.</a:t>
            </a:r>
            <a:endParaRPr lang="it-IT" sz="1600" dirty="0">
              <a:latin typeface="Arial"/>
              <a:cs typeface="Arial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49408" y="4420994"/>
            <a:ext cx="8433273" cy="2185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2400" dirty="0">
                <a:solidFill>
                  <a:srgbClr val="FF0000"/>
                </a:solidFill>
                <a:latin typeface="Arial"/>
                <a:cs typeface="Arial"/>
              </a:rPr>
              <a:t>NIHILISM AND ABSURDITY</a:t>
            </a:r>
            <a:endParaRPr lang="it-IT" sz="24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0" algn="r"/>
            <a:r>
              <a:rPr lang="en-GB" sz="1600" dirty="0">
                <a:solidFill>
                  <a:srgbClr val="FF0000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>
                <a:latin typeface="Arial"/>
                <a:cs typeface="Arial"/>
              </a:rPr>
              <a:t>Absurdity arises when life 's flowing stops and consciousness prevails. </a:t>
            </a:r>
            <a:endParaRPr lang="it-IT" sz="1600" dirty="0">
              <a:latin typeface="Arial"/>
              <a:cs typeface="Arial"/>
            </a:endParaRPr>
          </a:p>
          <a:p>
            <a:pPr lvl="0" algn="r"/>
            <a:r>
              <a:rPr lang="en-GB" sz="1600" dirty="0">
                <a:solidFill>
                  <a:srgbClr val="FF0000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>
                <a:latin typeface="Arial"/>
                <a:cs typeface="Arial"/>
              </a:rPr>
              <a:t>The absurdity of life is a permanent conflict, a contradiction, </a:t>
            </a:r>
            <a:br>
              <a:rPr lang="en-GB" sz="1600" dirty="0">
                <a:latin typeface="Arial"/>
                <a:cs typeface="Arial"/>
              </a:rPr>
            </a:br>
            <a:r>
              <a:rPr lang="en-GB" sz="1600" dirty="0">
                <a:latin typeface="Arial"/>
                <a:cs typeface="Arial"/>
              </a:rPr>
              <a:t>and a struggle which, in a way, implies man's acceptance of his condition, </a:t>
            </a:r>
            <a:br>
              <a:rPr lang="en-GB" sz="1600" dirty="0">
                <a:latin typeface="Arial"/>
                <a:cs typeface="Arial"/>
              </a:rPr>
            </a:br>
            <a:r>
              <a:rPr lang="en-GB" sz="1600" dirty="0">
                <a:latin typeface="Arial"/>
                <a:cs typeface="Arial"/>
              </a:rPr>
              <a:t>his lack of questions, his not questioning of reasons. </a:t>
            </a:r>
            <a:br>
              <a:rPr lang="en-GB" sz="1600" dirty="0">
                <a:latin typeface="Arial"/>
                <a:cs typeface="Arial"/>
              </a:rPr>
            </a:br>
            <a:r>
              <a:rPr lang="en-GB" sz="1600" dirty="0">
                <a:latin typeface="Arial"/>
                <a:cs typeface="Arial"/>
              </a:rPr>
              <a:t>Beckett's characters are, in fact, indifferent to the world, estranged.</a:t>
            </a:r>
            <a:endParaRPr lang="it-IT" sz="1600" dirty="0">
              <a:latin typeface="Arial"/>
              <a:cs typeface="Arial"/>
            </a:endParaRPr>
          </a:p>
          <a:p>
            <a:pPr lvl="0" algn="r"/>
            <a:r>
              <a:rPr lang="en-GB" sz="1600" dirty="0">
                <a:solidFill>
                  <a:srgbClr val="FF0000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>
                <a:latin typeface="Arial"/>
                <a:cs typeface="Arial"/>
              </a:rPr>
              <a:t>The reaction to absurdity is usually either laughter or despair. </a:t>
            </a:r>
            <a:endParaRPr lang="it-IT" sz="1600" dirty="0">
              <a:latin typeface="Arial"/>
              <a:cs typeface="Arial"/>
            </a:endParaRPr>
          </a:p>
          <a:p>
            <a:pPr algn="r"/>
            <a:r>
              <a:rPr lang="en-GB" sz="1600" dirty="0">
                <a:solidFill>
                  <a:srgbClr val="FF0000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>
                <a:latin typeface="Arial"/>
                <a:cs typeface="Arial"/>
              </a:rPr>
              <a:t>In Beckett, they are blended together.</a:t>
            </a:r>
            <a:endParaRPr lang="it-IT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054181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2523751" y="136525"/>
            <a:ext cx="4096498" cy="74771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44450" indent="0" algn="ctr">
              <a:buFont typeface="Georgia" charset="0"/>
              <a:buNone/>
            </a:pPr>
            <a:r>
              <a:rPr lang="en-GB" sz="4800" dirty="0">
                <a:solidFill>
                  <a:srgbClr val="F8D538"/>
                </a:solidFill>
                <a:latin typeface="Arial"/>
                <a:cs typeface="Arial"/>
              </a:rPr>
              <a:t>KEY WORDS </a:t>
            </a:r>
            <a:endParaRPr lang="it-IT" sz="4800" dirty="0">
              <a:solidFill>
                <a:srgbClr val="F8D538"/>
              </a:solidFill>
              <a:latin typeface="Arial"/>
              <a:cs typeface="Arial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630835" y="1481265"/>
            <a:ext cx="786884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Arial"/>
                <a:cs typeface="Arial"/>
              </a:rPr>
              <a:t>THEATRE OF THE ABSURD</a:t>
            </a:r>
            <a:endParaRPr lang="it-IT" sz="24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0" algn="ctr"/>
            <a:r>
              <a:rPr lang="en-GB" dirty="0">
                <a:solidFill>
                  <a:srgbClr val="FF0000"/>
                </a:solidFill>
                <a:latin typeface="Wingdings 3" charset="2"/>
                <a:cs typeface="Wingdings 3" charset="2"/>
              </a:rPr>
              <a:t>u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>
                <a:latin typeface="Arial"/>
                <a:cs typeface="Arial"/>
              </a:rPr>
              <a:t>It is a 20</a:t>
            </a:r>
            <a:r>
              <a:rPr lang="en-GB" baseline="30000" dirty="0">
                <a:latin typeface="Arial"/>
                <a:cs typeface="Arial"/>
              </a:rPr>
              <a:t>th</a:t>
            </a:r>
            <a:r>
              <a:rPr lang="en-GB" dirty="0">
                <a:latin typeface="Arial"/>
                <a:cs typeface="Arial"/>
              </a:rPr>
              <a:t>-century non-realistic genre showing </a:t>
            </a:r>
          </a:p>
          <a:p>
            <a:pPr lvl="0" algn="ctr"/>
            <a:r>
              <a:rPr lang="en-GB" dirty="0">
                <a:latin typeface="Arial"/>
                <a:cs typeface="Arial"/>
              </a:rPr>
              <a:t>the absurdity − i.e. the lack </a:t>
            </a:r>
          </a:p>
          <a:p>
            <a:pPr lvl="0" algn="ctr"/>
            <a:r>
              <a:rPr lang="en-GB" dirty="0">
                <a:latin typeface="Arial"/>
                <a:cs typeface="Arial"/>
              </a:rPr>
              <a:t>of logic of human existence. </a:t>
            </a:r>
            <a:endParaRPr lang="it-IT" dirty="0">
              <a:latin typeface="Arial"/>
              <a:cs typeface="Arial"/>
            </a:endParaRPr>
          </a:p>
          <a:p>
            <a:pPr lvl="0" algn="ctr"/>
            <a:r>
              <a:rPr lang="en-GB" dirty="0">
                <a:solidFill>
                  <a:srgbClr val="FF0000"/>
                </a:solidFill>
                <a:latin typeface="Wingdings 3" charset="2"/>
                <a:cs typeface="Wingdings 3" charset="2"/>
              </a:rPr>
              <a:t>u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>
                <a:latin typeface="Arial"/>
                <a:cs typeface="Arial"/>
              </a:rPr>
              <a:t>The definition was first given by the critic Martin </a:t>
            </a:r>
            <a:r>
              <a:rPr lang="en-GB" dirty="0" err="1">
                <a:latin typeface="Arial"/>
                <a:cs typeface="Arial"/>
              </a:rPr>
              <a:t>Esslin</a:t>
            </a:r>
            <a:r>
              <a:rPr lang="en-GB" dirty="0">
                <a:latin typeface="Arial"/>
                <a:cs typeface="Arial"/>
              </a:rPr>
              <a:t> in 1961. </a:t>
            </a:r>
            <a:endParaRPr lang="it-IT" dirty="0">
              <a:latin typeface="Arial"/>
              <a:cs typeface="Arial"/>
            </a:endParaRPr>
          </a:p>
          <a:p>
            <a:pPr lvl="0" algn="ctr"/>
            <a:r>
              <a:rPr lang="en-GB" dirty="0">
                <a:solidFill>
                  <a:srgbClr val="FF0000"/>
                </a:solidFill>
                <a:latin typeface="Wingdings 3" charset="2"/>
                <a:cs typeface="Wingdings 3" charset="2"/>
              </a:rPr>
              <a:t>u</a:t>
            </a:r>
            <a:r>
              <a:rPr lang="en-GB" dirty="0">
                <a:latin typeface="Arial"/>
                <a:cs typeface="Arial"/>
              </a:rPr>
              <a:t> Includes playwrights working in the Forties and Fifties, </a:t>
            </a:r>
          </a:p>
          <a:p>
            <a:pPr lvl="0" algn="ctr"/>
            <a:r>
              <a:rPr lang="en-GB" dirty="0">
                <a:latin typeface="Arial"/>
                <a:cs typeface="Arial"/>
              </a:rPr>
              <a:t>like Albee and Beckett, Ionesco, Genet and </a:t>
            </a:r>
            <a:r>
              <a:rPr lang="en-GB" dirty="0" err="1">
                <a:latin typeface="Arial"/>
                <a:cs typeface="Arial"/>
              </a:rPr>
              <a:t>Adamov</a:t>
            </a:r>
            <a:r>
              <a:rPr lang="en-GB" dirty="0">
                <a:latin typeface="Arial"/>
                <a:cs typeface="Arial"/>
              </a:rPr>
              <a:t>. </a:t>
            </a:r>
            <a:endParaRPr lang="it-IT" dirty="0">
              <a:latin typeface="Arial"/>
              <a:cs typeface="Arial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454434" y="3724220"/>
            <a:ext cx="6290103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Wingdings 3" charset="2"/>
                <a:cs typeface="Wingdings 3" charset="2"/>
              </a:rPr>
              <a:t>u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>
                <a:latin typeface="Arial"/>
                <a:cs typeface="Arial"/>
              </a:rPr>
              <a:t>This drama is deeply affected by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</a:p>
          <a:p>
            <a:pPr algn="ctr"/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1600" dirty="0">
                <a:latin typeface="Arial"/>
                <a:cs typeface="Arial"/>
              </a:rPr>
              <a:t>existentialism;</a:t>
            </a:r>
            <a:endParaRPr lang="it-IT" sz="1600" dirty="0">
              <a:latin typeface="Arial"/>
              <a:cs typeface="Arial"/>
            </a:endParaRPr>
          </a:p>
          <a:p>
            <a:pPr lvl="0" algn="ctr"/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1600" dirty="0">
                <a:latin typeface="Arial"/>
                <a:cs typeface="Arial"/>
              </a:rPr>
              <a:t>the </a:t>
            </a:r>
            <a:r>
              <a:rPr lang="en-GB" sz="1600" dirty="0" err="1">
                <a:latin typeface="Arial"/>
                <a:cs typeface="Arial"/>
              </a:rPr>
              <a:t>avant</a:t>
            </a:r>
            <a:r>
              <a:rPr lang="en-GB" sz="1600" dirty="0">
                <a:latin typeface="Arial"/>
                <a:cs typeface="Arial"/>
              </a:rPr>
              <a:t> </a:t>
            </a:r>
            <a:r>
              <a:rPr lang="en-GB" sz="1600" dirty="0" err="1">
                <a:latin typeface="Arial"/>
                <a:cs typeface="Arial"/>
              </a:rPr>
              <a:t>garde</a:t>
            </a:r>
            <a:r>
              <a:rPr lang="en-GB" sz="1600" dirty="0">
                <a:latin typeface="Arial"/>
                <a:cs typeface="Arial"/>
              </a:rPr>
              <a:t> movements of the Twenties and Thirties, </a:t>
            </a:r>
          </a:p>
          <a:p>
            <a:pPr lvl="0" algn="ctr"/>
            <a:r>
              <a:rPr lang="en-GB" sz="1600" dirty="0">
                <a:latin typeface="Arial"/>
                <a:cs typeface="Arial"/>
              </a:rPr>
              <a:t>like surrealism and expressionism, </a:t>
            </a:r>
          </a:p>
          <a:p>
            <a:pPr lvl="0" algn="ctr"/>
            <a:r>
              <a:rPr lang="en-GB" sz="1600" dirty="0">
                <a:latin typeface="Arial"/>
                <a:cs typeface="Arial"/>
              </a:rPr>
              <a:t>focused on myths and dreams;</a:t>
            </a:r>
            <a:endParaRPr lang="it-IT" sz="1600" dirty="0">
              <a:latin typeface="Arial"/>
              <a:cs typeface="Arial"/>
            </a:endParaRPr>
          </a:p>
          <a:p>
            <a:pPr lvl="0" algn="ctr"/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1600" dirty="0">
                <a:latin typeface="Arial"/>
                <a:cs typeface="Arial"/>
              </a:rPr>
              <a:t>the two traumatic World Wars and the nuclear threats</a:t>
            </a:r>
            <a:endParaRPr lang="it-IT" sz="1600" dirty="0">
              <a:latin typeface="Arial"/>
              <a:cs typeface="Arial"/>
            </a:endParaRPr>
          </a:p>
          <a:p>
            <a:pPr lvl="0" algn="ctr"/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1600" dirty="0">
                <a:latin typeface="Arial"/>
                <a:cs typeface="Arial"/>
              </a:rPr>
              <a:t>the disappearance of the religious dimension in contemporary life, </a:t>
            </a:r>
            <a:endParaRPr lang="it-IT" sz="1600" dirty="0">
              <a:latin typeface="Arial"/>
              <a:cs typeface="Arial"/>
            </a:endParaRPr>
          </a:p>
          <a:p>
            <a:pPr algn="ctr"/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lang="en-GB" sz="1600" dirty="0">
                <a:latin typeface="Arial"/>
                <a:cs typeface="Arial"/>
              </a:rPr>
              <a:t>s a result, the Theatre of the Absurd experiments with new, </a:t>
            </a:r>
          </a:p>
          <a:p>
            <a:pPr algn="ctr"/>
            <a:r>
              <a:rPr lang="en-GB" sz="1600" dirty="0">
                <a:latin typeface="Arial"/>
                <a:cs typeface="Arial"/>
              </a:rPr>
              <a:t>shocking forms in order to surprise the viewer.</a:t>
            </a:r>
            <a:endParaRPr lang="it-IT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5801937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499102" y="136525"/>
            <a:ext cx="8524875" cy="74771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44450" indent="0" algn="ctr">
              <a:buFont typeface="Georgia" charset="0"/>
              <a:buNone/>
            </a:pPr>
            <a:r>
              <a:rPr lang="en-GB" sz="4800" dirty="0">
                <a:solidFill>
                  <a:srgbClr val="F8D538"/>
                </a:solidFill>
                <a:latin typeface="Arial"/>
                <a:cs typeface="Arial"/>
              </a:rPr>
              <a:t>KEY WORDS </a:t>
            </a:r>
            <a:endParaRPr lang="it-IT" sz="4800" dirty="0">
              <a:solidFill>
                <a:srgbClr val="F8D538"/>
              </a:solidFill>
              <a:latin typeface="Arial"/>
              <a:cs typeface="Arial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49408" y="1564850"/>
            <a:ext cx="843327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Arial"/>
                <a:cs typeface="Arial"/>
              </a:rPr>
              <a:t>PARALYSIS</a:t>
            </a:r>
            <a:endParaRPr lang="it-IT" sz="24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>
                <a:latin typeface="Arial"/>
                <a:cs typeface="Arial"/>
              </a:rPr>
              <a:t>Most of Beckett’s characters hardly move on stage or away from the stage:</a:t>
            </a:r>
            <a:endParaRPr lang="it-IT" sz="1600" dirty="0">
              <a:latin typeface="Arial"/>
              <a:cs typeface="Arial"/>
            </a:endParaRPr>
          </a:p>
          <a:p>
            <a:pPr lvl="0"/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1600" dirty="0">
                <a:latin typeface="Arial"/>
                <a:cs typeface="Arial"/>
              </a:rPr>
              <a:t>in </a:t>
            </a:r>
            <a:r>
              <a:rPr lang="en-GB" sz="1600" i="1" dirty="0">
                <a:latin typeface="Arial"/>
                <a:cs typeface="Arial"/>
              </a:rPr>
              <a:t>Waiting for Godot,</a:t>
            </a:r>
            <a:r>
              <a:rPr lang="en-GB" sz="1600" dirty="0">
                <a:latin typeface="Arial"/>
                <a:cs typeface="Arial"/>
              </a:rPr>
              <a:t> for example, there is a sharp contrast between what the tramps say and what they do (‘Let’s go’, they say but they do not move);</a:t>
            </a:r>
            <a:endParaRPr lang="it-IT" sz="1600" dirty="0">
              <a:latin typeface="Arial"/>
              <a:cs typeface="Arial"/>
            </a:endParaRPr>
          </a:p>
          <a:p>
            <a:r>
              <a:rPr lang="en-GB" sz="1600" dirty="0">
                <a:latin typeface="Arial"/>
                <a:cs typeface="Arial"/>
              </a:rPr>
              <a:t>This paralysis reflects the impossibility of action in real life as well as the collapse of any good reasons for acting. </a:t>
            </a:r>
            <a:endParaRPr lang="it-IT" sz="1600" dirty="0">
              <a:latin typeface="Arial"/>
              <a:cs typeface="Arial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49408" y="3789738"/>
            <a:ext cx="8433273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2400" dirty="0">
                <a:solidFill>
                  <a:srgbClr val="FF0000"/>
                </a:solidFill>
                <a:latin typeface="Arial"/>
                <a:cs typeface="Arial"/>
              </a:rPr>
              <a:t>TIME</a:t>
            </a:r>
            <a:endParaRPr lang="it-IT" sz="24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0" algn="r"/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1600" dirty="0">
                <a:latin typeface="Arial"/>
                <a:cs typeface="Arial"/>
              </a:rPr>
              <a:t>The time dimension in the plays is not measured chronologically, </a:t>
            </a:r>
            <a:br>
              <a:rPr lang="en-GB" sz="1600" dirty="0">
                <a:latin typeface="Arial"/>
                <a:cs typeface="Arial"/>
              </a:rPr>
            </a:br>
            <a:r>
              <a:rPr lang="en-GB" sz="1600" dirty="0">
                <a:latin typeface="Arial"/>
                <a:cs typeface="Arial"/>
              </a:rPr>
              <a:t>but only through waiting or through a progressive degradation of the characters. </a:t>
            </a:r>
            <a:endParaRPr lang="it-IT" sz="1600" dirty="0">
              <a:latin typeface="Arial"/>
              <a:cs typeface="Arial"/>
            </a:endParaRPr>
          </a:p>
          <a:p>
            <a:pPr lvl="0" algn="r"/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1600" dirty="0">
                <a:latin typeface="Arial"/>
                <a:cs typeface="Arial"/>
              </a:rPr>
              <a:t>Two types of time: cyclical time and linear but fragmented time, the former represented by Vladimir and Estragon’s actions, the latter by </a:t>
            </a:r>
            <a:r>
              <a:rPr lang="en-GB" sz="1600" dirty="0" err="1">
                <a:latin typeface="Arial"/>
                <a:cs typeface="Arial"/>
              </a:rPr>
              <a:t>Pozzo</a:t>
            </a:r>
            <a:r>
              <a:rPr lang="en-GB" sz="1600" dirty="0">
                <a:latin typeface="Arial"/>
                <a:cs typeface="Arial"/>
              </a:rPr>
              <a:t> and Lucky. </a:t>
            </a:r>
            <a:endParaRPr lang="it-IT" sz="1600" dirty="0">
              <a:latin typeface="Arial"/>
              <a:cs typeface="Arial"/>
            </a:endParaRPr>
          </a:p>
          <a:p>
            <a:pPr lvl="0" algn="r"/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1600" dirty="0">
                <a:latin typeface="Arial"/>
                <a:cs typeface="Arial"/>
              </a:rPr>
              <a:t>The general time scheme is a combination of both dimensions, </a:t>
            </a:r>
            <a:br>
              <a:rPr lang="en-GB" sz="1600" dirty="0">
                <a:latin typeface="Arial"/>
                <a:cs typeface="Arial"/>
              </a:rPr>
            </a:br>
            <a:r>
              <a:rPr lang="en-GB" sz="1600" dirty="0">
                <a:latin typeface="Arial"/>
                <a:cs typeface="Arial"/>
              </a:rPr>
              <a:t>leading to nothing/nowhere, in a series of imaginary circles.</a:t>
            </a:r>
            <a:endParaRPr lang="it-IT" sz="1600" dirty="0">
              <a:latin typeface="Arial"/>
              <a:cs typeface="Arial"/>
            </a:endParaRPr>
          </a:p>
          <a:p>
            <a:pPr lvl="0" algn="r"/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1600" dirty="0">
                <a:latin typeface="Arial"/>
                <a:cs typeface="Arial"/>
              </a:rPr>
              <a:t>Repetition becomes the main measuring unit.</a:t>
            </a:r>
            <a:endParaRPr lang="it-IT" sz="1600" dirty="0">
              <a:latin typeface="Arial"/>
              <a:cs typeface="Arial"/>
            </a:endParaRPr>
          </a:p>
          <a:p>
            <a:pPr lvl="0" algn="r"/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1600" dirty="0">
                <a:latin typeface="Arial"/>
                <a:cs typeface="Arial"/>
              </a:rPr>
              <a:t>The whole action becomes a-temporal and universal. </a:t>
            </a:r>
            <a:endParaRPr lang="it-IT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668973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2496571" y="136525"/>
            <a:ext cx="4096498" cy="74771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44450" indent="0" algn="ctr">
              <a:buFont typeface="Georgia" charset="0"/>
              <a:buNone/>
            </a:pPr>
            <a:r>
              <a:rPr lang="en-GB" sz="4800" dirty="0">
                <a:solidFill>
                  <a:srgbClr val="F8D538"/>
                </a:solidFill>
                <a:latin typeface="Arial"/>
                <a:cs typeface="Arial"/>
              </a:rPr>
              <a:t>KEY WORDS </a:t>
            </a:r>
            <a:endParaRPr lang="it-IT" sz="4800" dirty="0">
              <a:solidFill>
                <a:srgbClr val="F8D538"/>
              </a:solidFill>
              <a:latin typeface="Arial"/>
              <a:cs typeface="Arial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56616" y="781405"/>
            <a:ext cx="851274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Arial"/>
                <a:cs typeface="Arial"/>
              </a:rPr>
              <a:t>RELIGION</a:t>
            </a:r>
            <a:endParaRPr lang="it-IT" sz="24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0"/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1600" dirty="0">
                <a:latin typeface="Arial"/>
                <a:cs typeface="Arial"/>
              </a:rPr>
              <a:t>Religion does not offer consolation; it is rather an illusion. </a:t>
            </a:r>
            <a:endParaRPr lang="it-IT" sz="1600" dirty="0">
              <a:latin typeface="Arial"/>
              <a:cs typeface="Arial"/>
            </a:endParaRPr>
          </a:p>
          <a:p>
            <a:pPr lvl="0"/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1600" dirty="0">
                <a:latin typeface="Arial"/>
                <a:cs typeface="Arial"/>
              </a:rPr>
              <a:t>Many religious references in </a:t>
            </a:r>
            <a:r>
              <a:rPr lang="en-GB" sz="1600" i="1" dirty="0">
                <a:latin typeface="Arial"/>
                <a:cs typeface="Arial"/>
              </a:rPr>
              <a:t>Waiting for </a:t>
            </a:r>
            <a:r>
              <a:rPr lang="en-GB" sz="1600" i="1" dirty="0" err="1">
                <a:latin typeface="Arial"/>
                <a:cs typeface="Arial"/>
              </a:rPr>
              <a:t>Godot</a:t>
            </a:r>
            <a:r>
              <a:rPr lang="en-GB" sz="1600" dirty="0">
                <a:latin typeface="Arial"/>
                <a:cs typeface="Arial"/>
              </a:rPr>
              <a:t>, like the Bible, the gospel, the cross.</a:t>
            </a:r>
            <a:endParaRPr lang="it-IT" sz="1600" dirty="0">
              <a:latin typeface="Arial"/>
              <a:cs typeface="Arial"/>
            </a:endParaRPr>
          </a:p>
          <a:p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GODOT ITSELF IS AN ENIGMATIC NAME HINTING AT SEVERAL MEANINGS:</a:t>
            </a:r>
            <a:endParaRPr lang="it-IT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0"/>
            <a:r>
              <a:rPr lang="en-GB" sz="1600" b="1" dirty="0">
                <a:solidFill>
                  <a:srgbClr val="FF0000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1600" b="1" dirty="0">
                <a:latin typeface="Arial"/>
                <a:cs typeface="Arial"/>
              </a:rPr>
              <a:t> </a:t>
            </a:r>
            <a:r>
              <a:rPr lang="en-GB" sz="1600" dirty="0">
                <a:latin typeface="Arial"/>
                <a:cs typeface="Arial"/>
              </a:rPr>
              <a:t>it may suggest God’s debasement, </a:t>
            </a:r>
            <a:endParaRPr lang="it-IT" sz="1600" dirty="0">
              <a:latin typeface="Arial"/>
              <a:cs typeface="Arial"/>
            </a:endParaRPr>
          </a:p>
          <a:p>
            <a:pPr lvl="0"/>
            <a:r>
              <a:rPr lang="en-GB" sz="1600" b="1" dirty="0">
                <a:solidFill>
                  <a:srgbClr val="FF0000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1600" b="1" dirty="0">
                <a:latin typeface="Arial"/>
                <a:cs typeface="Arial"/>
              </a:rPr>
              <a:t> </a:t>
            </a:r>
            <a:r>
              <a:rPr lang="en-GB" sz="1600" dirty="0">
                <a:latin typeface="Arial"/>
                <a:cs typeface="Arial"/>
              </a:rPr>
              <a:t>a Messiah who still has to come, </a:t>
            </a:r>
            <a:endParaRPr lang="it-IT" sz="1600" dirty="0">
              <a:latin typeface="Arial"/>
              <a:cs typeface="Arial"/>
            </a:endParaRPr>
          </a:p>
          <a:p>
            <a:pPr lvl="0"/>
            <a:r>
              <a:rPr lang="en-GB" sz="1600" b="1" dirty="0">
                <a:solidFill>
                  <a:srgbClr val="FF0000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1600" b="1" dirty="0">
                <a:latin typeface="Arial"/>
                <a:cs typeface="Arial"/>
              </a:rPr>
              <a:t> </a:t>
            </a:r>
            <a:r>
              <a:rPr lang="en-GB" sz="1600" dirty="0">
                <a:latin typeface="Arial"/>
                <a:cs typeface="Arial"/>
              </a:rPr>
              <a:t>something man creates to give himself some hope</a:t>
            </a:r>
            <a:r>
              <a:rPr lang="en-GB" sz="1600" i="1" dirty="0">
                <a:latin typeface="Arial"/>
                <a:cs typeface="Arial"/>
              </a:rPr>
              <a:t>.</a:t>
            </a:r>
          </a:p>
          <a:p>
            <a:r>
              <a:rPr lang="en-GB" sz="1600" dirty="0">
                <a:latin typeface="Arial"/>
                <a:cs typeface="Arial"/>
              </a:rPr>
              <a:t>However, Beckett’s main aim seems to be the demythologizing of any human beliefs, so as to unveil the nothingness of existence</a:t>
            </a:r>
            <a:r>
              <a:rPr lang="it-IT" sz="1600" dirty="0">
                <a:latin typeface="Arial"/>
                <a:cs typeface="Arial"/>
              </a:rPr>
              <a:t>.</a:t>
            </a:r>
            <a:endParaRPr lang="it-IT" sz="1600" i="1" dirty="0">
              <a:latin typeface="Arial"/>
              <a:cs typeface="Arial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20278" y="3683612"/>
            <a:ext cx="864908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2400" dirty="0">
                <a:solidFill>
                  <a:srgbClr val="FF0000"/>
                </a:solidFill>
                <a:latin typeface="Arial"/>
                <a:cs typeface="Arial"/>
              </a:rPr>
              <a:t>LANGUAGE AND STYLE</a:t>
            </a:r>
            <a:endParaRPr lang="it-IT" sz="24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r"/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The language </a:t>
            </a:r>
            <a:r>
              <a:rPr lang="en-GB" sz="1600" dirty="0">
                <a:latin typeface="Arial"/>
                <a:cs typeface="Arial"/>
              </a:rPr>
              <a:t>of Absurd drama is no longer a means of communication, but rather a game </a:t>
            </a:r>
          </a:p>
          <a:p>
            <a:pPr algn="r"/>
            <a:r>
              <a:rPr lang="en-GB" sz="1600" dirty="0">
                <a:latin typeface="Arial"/>
                <a:cs typeface="Arial"/>
              </a:rPr>
              <a:t>that often hides the truth. The conventional exchanges and speeches, the clichés, </a:t>
            </a:r>
          </a:p>
          <a:p>
            <a:pPr algn="r"/>
            <a:r>
              <a:rPr lang="en-GB" sz="1600" dirty="0">
                <a:latin typeface="Arial"/>
                <a:cs typeface="Arial"/>
              </a:rPr>
              <a:t>the slogans and the jargon used simply distort and parody everyday language. </a:t>
            </a:r>
          </a:p>
          <a:p>
            <a:pPr algn="r"/>
            <a:r>
              <a:rPr lang="en-GB" sz="1600" dirty="0">
                <a:latin typeface="Arial"/>
                <a:cs typeface="Arial"/>
              </a:rPr>
              <a:t>The characters usually talk a lot but do not communicate, because words are unreliable.</a:t>
            </a:r>
            <a:endParaRPr lang="it-IT" sz="1600" dirty="0">
              <a:latin typeface="Arial"/>
              <a:cs typeface="Arial"/>
            </a:endParaRPr>
          </a:p>
          <a:p>
            <a:pPr algn="r"/>
            <a:r>
              <a:rPr lang="en-GB" sz="1600" dirty="0">
                <a:latin typeface="Arial"/>
                <a:cs typeface="Arial"/>
              </a:rPr>
              <a:t>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The action </a:t>
            </a:r>
            <a:r>
              <a:rPr lang="en-GB" sz="1600" dirty="0">
                <a:latin typeface="Arial"/>
                <a:cs typeface="Arial"/>
              </a:rPr>
              <a:t>does not follow an ordinary pattern of events but turns into chaos, </a:t>
            </a:r>
          </a:p>
          <a:p>
            <a:pPr algn="r"/>
            <a:r>
              <a:rPr lang="en-GB" sz="1600" dirty="0">
                <a:latin typeface="Arial"/>
                <a:cs typeface="Arial"/>
              </a:rPr>
              <a:t>given that words can no longer shape reality. </a:t>
            </a:r>
            <a:endParaRPr lang="it-IT" sz="1600" dirty="0">
              <a:latin typeface="Arial"/>
              <a:cs typeface="Arial"/>
            </a:endParaRPr>
          </a:p>
          <a:p>
            <a:pPr algn="r"/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Places </a:t>
            </a:r>
            <a:r>
              <a:rPr lang="en-GB" sz="1600" dirty="0">
                <a:latin typeface="Arial"/>
                <a:cs typeface="Arial"/>
              </a:rPr>
              <a:t>are </a:t>
            </a:r>
            <a:r>
              <a:rPr lang="en-GB" sz="1600" dirty="0" err="1">
                <a:latin typeface="Arial"/>
                <a:cs typeface="Arial"/>
              </a:rPr>
              <a:t>minimalised</a:t>
            </a:r>
            <a:r>
              <a:rPr lang="en-GB" sz="1600" dirty="0">
                <a:latin typeface="Arial"/>
                <a:cs typeface="Arial"/>
              </a:rPr>
              <a:t> and they may symbolically represent any human background.</a:t>
            </a:r>
            <a:endParaRPr lang="it-IT" sz="1600" dirty="0">
              <a:latin typeface="Arial"/>
              <a:cs typeface="Arial"/>
            </a:endParaRPr>
          </a:p>
          <a:p>
            <a:pPr algn="r"/>
            <a:r>
              <a:rPr lang="en-GB" sz="1600" dirty="0">
                <a:latin typeface="Arial"/>
                <a:cs typeface="Arial"/>
              </a:rPr>
              <a:t>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The style </a:t>
            </a:r>
            <a:r>
              <a:rPr lang="en-GB" sz="1600" dirty="0">
                <a:latin typeface="Arial"/>
                <a:cs typeface="Arial"/>
              </a:rPr>
              <a:t>of this drama is surreal, illogical, devoid of conflicts and plot. </a:t>
            </a:r>
          </a:p>
          <a:p>
            <a:pPr algn="r"/>
            <a:r>
              <a:rPr lang="en-GB" sz="1600" dirty="0">
                <a:latin typeface="Arial"/>
                <a:cs typeface="Arial"/>
              </a:rPr>
              <a:t>In all his plays Beckett moves away from traditional realism </a:t>
            </a:r>
          </a:p>
          <a:p>
            <a:pPr algn="r"/>
            <a:r>
              <a:rPr lang="en-GB" sz="1600" dirty="0">
                <a:latin typeface="Arial"/>
                <a:cs typeface="Arial"/>
              </a:rPr>
              <a:t>to create a new mode, as exemplified in the following chart:</a:t>
            </a:r>
            <a:r>
              <a:rPr lang="it-IT" sz="1600" dirty="0">
                <a:effectLst/>
                <a:latin typeface="Arial"/>
                <a:cs typeface="Arial"/>
              </a:rPr>
              <a:t> </a:t>
            </a:r>
            <a:endParaRPr lang="it-IT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739902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2523751" y="136525"/>
            <a:ext cx="4096498" cy="74771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44450" indent="0" algn="ctr">
              <a:buFont typeface="Georgia" charset="0"/>
              <a:buNone/>
            </a:pPr>
            <a:r>
              <a:rPr lang="en-GB" sz="4800" dirty="0">
                <a:solidFill>
                  <a:srgbClr val="F8D538"/>
                </a:solidFill>
                <a:latin typeface="Arial"/>
                <a:cs typeface="Arial"/>
              </a:rPr>
              <a:t>KEYWORDS</a:t>
            </a:r>
            <a:endParaRPr lang="it-IT" sz="4800" dirty="0">
              <a:solidFill>
                <a:srgbClr val="F8D538"/>
              </a:solidFill>
              <a:latin typeface="Arial"/>
              <a:cs typeface="Arial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480184" y="1092034"/>
            <a:ext cx="4183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Arial"/>
                <a:cs typeface="Arial"/>
              </a:rPr>
              <a:t>Features of Absurdist Drama</a:t>
            </a:r>
            <a:r>
              <a:rPr lang="it-IT" sz="2400" dirty="0">
                <a:solidFill>
                  <a:srgbClr val="FF0000"/>
                </a:solidFill>
                <a:effectLst/>
                <a:latin typeface="Arial"/>
                <a:cs typeface="Arial"/>
              </a:rPr>
              <a:t> </a:t>
            </a:r>
            <a:endParaRPr lang="it-IT" sz="24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91317" y="1716748"/>
            <a:ext cx="8928000" cy="4817662"/>
            <a:chOff x="91317" y="1716748"/>
            <a:chExt cx="8928000" cy="4817662"/>
          </a:xfrm>
        </p:grpSpPr>
        <p:cxnSp>
          <p:nvCxnSpPr>
            <p:cNvPr id="7" name="Connettore 1 6"/>
            <p:cNvCxnSpPr/>
            <p:nvPr/>
          </p:nvCxnSpPr>
          <p:spPr>
            <a:xfrm>
              <a:off x="2010067" y="1716748"/>
              <a:ext cx="0" cy="47519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1 11"/>
            <p:cNvCxnSpPr/>
            <p:nvPr/>
          </p:nvCxnSpPr>
          <p:spPr>
            <a:xfrm>
              <a:off x="5487965" y="1716748"/>
              <a:ext cx="0" cy="47519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1 12"/>
            <p:cNvCxnSpPr/>
            <p:nvPr/>
          </p:nvCxnSpPr>
          <p:spPr>
            <a:xfrm>
              <a:off x="91317" y="3061884"/>
              <a:ext cx="89280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15"/>
            <p:cNvCxnSpPr/>
            <p:nvPr/>
          </p:nvCxnSpPr>
          <p:spPr>
            <a:xfrm>
              <a:off x="91317" y="2359922"/>
              <a:ext cx="89280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6"/>
            <p:cNvCxnSpPr/>
            <p:nvPr/>
          </p:nvCxnSpPr>
          <p:spPr>
            <a:xfrm>
              <a:off x="91317" y="3763846"/>
              <a:ext cx="89280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7"/>
            <p:cNvCxnSpPr/>
            <p:nvPr/>
          </p:nvCxnSpPr>
          <p:spPr>
            <a:xfrm>
              <a:off x="91317" y="5490936"/>
              <a:ext cx="89280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1 18"/>
            <p:cNvCxnSpPr/>
            <p:nvPr/>
          </p:nvCxnSpPr>
          <p:spPr>
            <a:xfrm>
              <a:off x="91317" y="4465808"/>
              <a:ext cx="89280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ttangolo 13"/>
            <p:cNvSpPr/>
            <p:nvPr/>
          </p:nvSpPr>
          <p:spPr>
            <a:xfrm>
              <a:off x="2386415" y="1931997"/>
              <a:ext cx="249840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600" b="1" dirty="0">
                  <a:latin typeface="Arial"/>
                  <a:cs typeface="Arial"/>
                </a:rPr>
                <a:t>NATURALISTIC DRAMA</a:t>
              </a:r>
              <a:r>
                <a:rPr lang="it-IT" sz="1600" b="1" dirty="0">
                  <a:effectLst/>
                  <a:latin typeface="Arial"/>
                  <a:cs typeface="Arial"/>
                </a:rPr>
                <a:t> </a:t>
              </a:r>
              <a:endParaRPr lang="it-IT" sz="1600" b="1" dirty="0">
                <a:latin typeface="Arial"/>
                <a:cs typeface="Arial"/>
              </a:endParaRPr>
            </a:p>
          </p:txBody>
        </p:sp>
        <p:sp>
          <p:nvSpPr>
            <p:cNvPr id="15" name="Rettangolo 14"/>
            <p:cNvSpPr/>
            <p:nvPr/>
          </p:nvSpPr>
          <p:spPr>
            <a:xfrm>
              <a:off x="6240314" y="1931997"/>
              <a:ext cx="187743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600" b="1" dirty="0">
                  <a:latin typeface="Arial"/>
                  <a:cs typeface="Arial"/>
                </a:rPr>
                <a:t>ABSURD DRAMA</a:t>
              </a:r>
              <a:r>
                <a:rPr lang="it-IT" sz="1600" b="1" dirty="0">
                  <a:effectLst/>
                  <a:latin typeface="Arial"/>
                  <a:cs typeface="Arial"/>
                </a:rPr>
                <a:t> </a:t>
              </a:r>
              <a:endParaRPr lang="it-IT" sz="1600" b="1" dirty="0">
                <a:latin typeface="Arial"/>
                <a:cs typeface="Arial"/>
              </a:endParaRPr>
            </a:p>
          </p:txBody>
        </p:sp>
        <p:sp>
          <p:nvSpPr>
            <p:cNvPr id="21" name="Rettangolo 20"/>
            <p:cNvSpPr/>
            <p:nvPr/>
          </p:nvSpPr>
          <p:spPr>
            <a:xfrm>
              <a:off x="620293" y="2557015"/>
              <a:ext cx="57219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b="1" dirty="0">
                  <a:latin typeface="Arial"/>
                  <a:cs typeface="Arial"/>
                </a:rPr>
                <a:t>Plot</a:t>
              </a:r>
              <a:r>
                <a:rPr lang="it-IT" sz="1600" b="1" dirty="0">
                  <a:effectLst/>
                  <a:latin typeface="Arial"/>
                  <a:cs typeface="Arial"/>
                </a:rPr>
                <a:t> </a:t>
              </a:r>
              <a:endParaRPr lang="it-IT" sz="1600" b="1" dirty="0">
                <a:latin typeface="Arial"/>
                <a:cs typeface="Arial"/>
              </a:endParaRPr>
            </a:p>
          </p:txBody>
        </p:sp>
        <p:sp>
          <p:nvSpPr>
            <p:cNvPr id="26" name="CasellaDiTesto 25"/>
            <p:cNvSpPr txBox="1"/>
            <p:nvPr/>
          </p:nvSpPr>
          <p:spPr>
            <a:xfrm>
              <a:off x="1983823" y="2449293"/>
              <a:ext cx="33035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latin typeface="Arial"/>
                  <a:cs typeface="Arial"/>
                </a:rPr>
                <a:t>Chronological, well-built series </a:t>
              </a:r>
            </a:p>
            <a:p>
              <a:pPr algn="ctr"/>
              <a:r>
                <a:rPr lang="en-GB" sz="1400" dirty="0">
                  <a:latin typeface="Arial"/>
                  <a:cs typeface="Arial"/>
                </a:rPr>
                <a:t>of events</a:t>
              </a:r>
              <a:r>
                <a:rPr lang="it-IT" sz="1400" dirty="0">
                  <a:effectLst/>
                  <a:latin typeface="Arial"/>
                  <a:cs typeface="Arial"/>
                </a:rPr>
                <a:t> </a:t>
              </a:r>
              <a:endParaRPr lang="it-IT" sz="1400" dirty="0">
                <a:latin typeface="Arial"/>
                <a:cs typeface="Arial"/>
              </a:endParaRPr>
            </a:p>
          </p:txBody>
        </p:sp>
        <p:sp>
          <p:nvSpPr>
            <p:cNvPr id="34" name="CasellaDiTesto 33"/>
            <p:cNvSpPr txBox="1"/>
            <p:nvPr/>
          </p:nvSpPr>
          <p:spPr>
            <a:xfrm>
              <a:off x="5738902" y="2449293"/>
              <a:ext cx="288026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latin typeface="Arial"/>
                  <a:cs typeface="Arial"/>
                </a:rPr>
                <a:t>No story, no plot, but chaos</a:t>
              </a:r>
              <a:endParaRPr lang="it-IT" sz="1400" dirty="0">
                <a:latin typeface="Arial"/>
                <a:cs typeface="Arial"/>
              </a:endParaRPr>
            </a:p>
            <a:p>
              <a:pPr algn="ctr"/>
              <a:r>
                <a:rPr lang="en-GB" sz="1400" dirty="0">
                  <a:latin typeface="Arial"/>
                  <a:cs typeface="Arial"/>
                </a:rPr>
                <a:t>Open ended</a:t>
              </a:r>
              <a:r>
                <a:rPr lang="it-IT" sz="1400" dirty="0">
                  <a:effectLst/>
                  <a:latin typeface="Arial"/>
                  <a:cs typeface="Arial"/>
                </a:rPr>
                <a:t> </a:t>
              </a:r>
              <a:endParaRPr lang="it-IT" sz="1400" dirty="0">
                <a:latin typeface="Arial"/>
                <a:cs typeface="Arial"/>
              </a:endParaRPr>
            </a:p>
          </p:txBody>
        </p:sp>
        <p:sp>
          <p:nvSpPr>
            <p:cNvPr id="22" name="Rettangolo 21"/>
            <p:cNvSpPr/>
            <p:nvPr/>
          </p:nvSpPr>
          <p:spPr>
            <a:xfrm>
              <a:off x="254715" y="3258977"/>
              <a:ext cx="125677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b="1" dirty="0">
                  <a:latin typeface="Arial"/>
                  <a:cs typeface="Arial"/>
                </a:rPr>
                <a:t>Characters</a:t>
              </a:r>
              <a:r>
                <a:rPr lang="it-IT" sz="1600" b="1" dirty="0">
                  <a:effectLst/>
                  <a:latin typeface="Arial"/>
                  <a:cs typeface="Arial"/>
                </a:rPr>
                <a:t> </a:t>
              </a:r>
              <a:endParaRPr lang="it-IT" sz="1600" b="1" dirty="0">
                <a:latin typeface="Arial"/>
                <a:cs typeface="Arial"/>
              </a:endParaRPr>
            </a:p>
          </p:txBody>
        </p:sp>
        <p:sp>
          <p:nvSpPr>
            <p:cNvPr id="30" name="CasellaDiTesto 29"/>
            <p:cNvSpPr txBox="1"/>
            <p:nvPr/>
          </p:nvSpPr>
          <p:spPr>
            <a:xfrm>
              <a:off x="1983823" y="3151255"/>
              <a:ext cx="33035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latin typeface="Arial"/>
                  <a:cs typeface="Arial"/>
                </a:rPr>
                <a:t>Carefully, subtly portrayed, follow a logic, psychologically drawn</a:t>
              </a:r>
              <a:r>
                <a:rPr lang="it-IT" sz="1400" dirty="0">
                  <a:effectLst/>
                  <a:latin typeface="Arial"/>
                  <a:cs typeface="Arial"/>
                </a:rPr>
                <a:t> </a:t>
              </a:r>
              <a:endParaRPr lang="it-IT" sz="1400" dirty="0">
                <a:latin typeface="Arial"/>
                <a:cs typeface="Arial"/>
              </a:endParaRPr>
            </a:p>
          </p:txBody>
        </p:sp>
        <p:sp>
          <p:nvSpPr>
            <p:cNvPr id="35" name="CasellaDiTesto 34"/>
            <p:cNvSpPr txBox="1"/>
            <p:nvPr/>
          </p:nvSpPr>
          <p:spPr>
            <a:xfrm>
              <a:off x="5527240" y="3151255"/>
              <a:ext cx="33035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latin typeface="Arial"/>
                  <a:cs typeface="Arial"/>
                </a:rPr>
                <a:t>Like puppets</a:t>
              </a:r>
              <a:endParaRPr lang="it-IT" sz="1400" dirty="0">
                <a:latin typeface="Arial"/>
                <a:cs typeface="Arial"/>
              </a:endParaRPr>
            </a:p>
            <a:p>
              <a:pPr algn="ctr"/>
              <a:r>
                <a:rPr lang="en-GB" sz="1400" dirty="0">
                  <a:latin typeface="Arial"/>
                  <a:cs typeface="Arial"/>
                </a:rPr>
                <a:t>Absurd reasons for their actions</a:t>
              </a:r>
              <a:r>
                <a:rPr lang="it-IT" sz="1400" dirty="0">
                  <a:effectLst/>
                  <a:latin typeface="Arial"/>
                  <a:cs typeface="Arial"/>
                </a:rPr>
                <a:t> </a:t>
              </a:r>
              <a:endParaRPr lang="it-IT" sz="1400" dirty="0">
                <a:latin typeface="Arial"/>
                <a:cs typeface="Arial"/>
              </a:endParaRPr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459849" y="3960939"/>
              <a:ext cx="87996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b="1" dirty="0">
                  <a:latin typeface="Arial"/>
                  <a:cs typeface="Arial"/>
                </a:rPr>
                <a:t>Setting</a:t>
              </a:r>
              <a:r>
                <a:rPr lang="it-IT" sz="1600" b="1" dirty="0">
                  <a:effectLst/>
                  <a:latin typeface="Arial"/>
                  <a:cs typeface="Arial"/>
                </a:rPr>
                <a:t> </a:t>
              </a:r>
              <a:endParaRPr lang="it-IT" sz="1600" b="1" dirty="0">
                <a:latin typeface="Arial"/>
                <a:cs typeface="Arial"/>
              </a:endParaRPr>
            </a:p>
          </p:txBody>
        </p:sp>
        <p:sp>
          <p:nvSpPr>
            <p:cNvPr id="31" name="CasellaDiTesto 30"/>
            <p:cNvSpPr txBox="1"/>
            <p:nvPr/>
          </p:nvSpPr>
          <p:spPr>
            <a:xfrm>
              <a:off x="1983823" y="3853217"/>
              <a:ext cx="33035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latin typeface="Arial"/>
                  <a:cs typeface="Arial"/>
                </a:rPr>
                <a:t>Physical, precise social background, realistic</a:t>
              </a:r>
              <a:r>
                <a:rPr lang="it-IT" sz="1400" dirty="0">
                  <a:effectLst/>
                  <a:latin typeface="Arial"/>
                  <a:cs typeface="Arial"/>
                </a:rPr>
                <a:t> </a:t>
              </a:r>
              <a:endParaRPr lang="it-IT" sz="1400" dirty="0">
                <a:latin typeface="Arial"/>
                <a:cs typeface="Arial"/>
              </a:endParaRPr>
            </a:p>
          </p:txBody>
        </p:sp>
        <p:sp>
          <p:nvSpPr>
            <p:cNvPr id="36" name="CasellaDiTesto 35"/>
            <p:cNvSpPr txBox="1"/>
            <p:nvPr/>
          </p:nvSpPr>
          <p:spPr>
            <a:xfrm>
              <a:off x="5527240" y="3976328"/>
              <a:ext cx="33035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latin typeface="Arial"/>
                  <a:cs typeface="Arial"/>
                </a:rPr>
                <a:t>Minimalized, symbolic</a:t>
              </a:r>
              <a:r>
                <a:rPr lang="it-IT" sz="1400" dirty="0">
                  <a:effectLst/>
                  <a:latin typeface="Arial"/>
                  <a:cs typeface="Arial"/>
                </a:rPr>
                <a:t> </a:t>
              </a:r>
              <a:endParaRPr lang="it-IT" sz="1400" dirty="0">
                <a:latin typeface="Arial"/>
                <a:cs typeface="Arial"/>
              </a:endParaRPr>
            </a:p>
          </p:txBody>
        </p:sp>
        <p:sp>
          <p:nvSpPr>
            <p:cNvPr id="24" name="Rettangolo 23"/>
            <p:cNvSpPr/>
            <p:nvPr/>
          </p:nvSpPr>
          <p:spPr>
            <a:xfrm>
              <a:off x="447169" y="4909122"/>
              <a:ext cx="84600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b="1" dirty="0">
                  <a:latin typeface="Arial"/>
                  <a:cs typeface="Arial"/>
                </a:rPr>
                <a:t>Theme</a:t>
              </a:r>
              <a:r>
                <a:rPr lang="it-IT" sz="1600" b="1" dirty="0">
                  <a:effectLst/>
                  <a:latin typeface="Arial"/>
                  <a:cs typeface="Arial"/>
                </a:rPr>
                <a:t> </a:t>
              </a:r>
              <a:endParaRPr lang="it-IT" sz="1600" b="1" dirty="0">
                <a:latin typeface="Arial"/>
                <a:cs typeface="Arial"/>
              </a:endParaRPr>
            </a:p>
          </p:txBody>
        </p:sp>
        <p:sp>
          <p:nvSpPr>
            <p:cNvPr id="32" name="CasellaDiTesto 31"/>
            <p:cNvSpPr txBox="1"/>
            <p:nvPr/>
          </p:nvSpPr>
          <p:spPr>
            <a:xfrm>
              <a:off x="1983823" y="4555179"/>
              <a:ext cx="330358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latin typeface="Arial"/>
                  <a:cs typeface="Arial"/>
                </a:rPr>
                <a:t>Clearly developed through a number of steps (exposition-climax-resolution) , social analysis</a:t>
              </a:r>
              <a:r>
                <a:rPr lang="it-IT" sz="1400" dirty="0">
                  <a:effectLst/>
                  <a:latin typeface="Arial"/>
                  <a:cs typeface="Arial"/>
                </a:rPr>
                <a:t> </a:t>
              </a:r>
              <a:endParaRPr lang="it-IT" sz="1400" dirty="0">
                <a:latin typeface="Arial"/>
                <a:cs typeface="Arial"/>
              </a:endParaRPr>
            </a:p>
          </p:txBody>
        </p:sp>
        <p:sp>
          <p:nvSpPr>
            <p:cNvPr id="37" name="CasellaDiTesto 36"/>
            <p:cNvSpPr txBox="1"/>
            <p:nvPr/>
          </p:nvSpPr>
          <p:spPr>
            <a:xfrm>
              <a:off x="5527240" y="4662901"/>
              <a:ext cx="330358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latin typeface="Arial"/>
                  <a:cs typeface="Arial"/>
                </a:rPr>
                <a:t>No development</a:t>
              </a:r>
              <a:endParaRPr lang="it-IT" sz="1400" dirty="0">
                <a:latin typeface="Arial"/>
                <a:cs typeface="Arial"/>
              </a:endParaRPr>
            </a:p>
            <a:p>
              <a:pPr algn="ctr"/>
              <a:r>
                <a:rPr lang="en-GB" sz="1400" dirty="0">
                  <a:latin typeface="Arial"/>
                  <a:cs typeface="Arial"/>
                </a:rPr>
                <a:t>Absurdity</a:t>
              </a:r>
              <a:endParaRPr lang="it-IT" sz="1400" dirty="0">
                <a:latin typeface="Arial"/>
                <a:cs typeface="Arial"/>
              </a:endParaRPr>
            </a:p>
            <a:p>
              <a:pPr algn="ctr"/>
              <a:r>
                <a:rPr lang="en-GB" sz="1400" dirty="0">
                  <a:latin typeface="Arial"/>
                  <a:cs typeface="Arial"/>
                </a:rPr>
                <a:t>Metaphysical issues</a:t>
              </a:r>
              <a:r>
                <a:rPr lang="it-IT" sz="1400" dirty="0">
                  <a:effectLst/>
                  <a:latin typeface="Arial"/>
                  <a:cs typeface="Arial"/>
                </a:rPr>
                <a:t> </a:t>
              </a:r>
              <a:endParaRPr lang="it-IT" sz="1400" dirty="0">
                <a:latin typeface="Arial"/>
                <a:cs typeface="Arial"/>
              </a:endParaRPr>
            </a:p>
          </p:txBody>
        </p:sp>
        <p:sp>
          <p:nvSpPr>
            <p:cNvPr id="25" name="Rettangolo 24"/>
            <p:cNvSpPr/>
            <p:nvPr/>
          </p:nvSpPr>
          <p:spPr>
            <a:xfrm>
              <a:off x="549905" y="5888079"/>
              <a:ext cx="69762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b="1" dirty="0">
                  <a:latin typeface="Arial"/>
                  <a:cs typeface="Arial"/>
                </a:rPr>
                <a:t>Form</a:t>
              </a:r>
              <a:r>
                <a:rPr lang="it-IT" sz="1600" b="1" dirty="0">
                  <a:effectLst/>
                  <a:latin typeface="Arial"/>
                  <a:cs typeface="Arial"/>
                </a:rPr>
                <a:t> </a:t>
              </a:r>
              <a:endParaRPr lang="it-IT" sz="1600" b="1" dirty="0">
                <a:latin typeface="Arial"/>
                <a:cs typeface="Arial"/>
              </a:endParaRPr>
            </a:p>
          </p:txBody>
        </p:sp>
        <p:sp>
          <p:nvSpPr>
            <p:cNvPr id="33" name="CasellaDiTesto 32"/>
            <p:cNvSpPr txBox="1"/>
            <p:nvPr/>
          </p:nvSpPr>
          <p:spPr>
            <a:xfrm>
              <a:off x="1983823" y="5903468"/>
              <a:ext cx="33035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latin typeface="Arial"/>
                  <a:cs typeface="Arial"/>
                </a:rPr>
                <a:t>Mimetic, witty dialogues</a:t>
              </a:r>
              <a:r>
                <a:rPr lang="it-IT" sz="1400" dirty="0">
                  <a:effectLst/>
                  <a:latin typeface="Arial"/>
                  <a:cs typeface="Arial"/>
                </a:rPr>
                <a:t> </a:t>
              </a:r>
              <a:endParaRPr lang="it-IT" sz="1400" dirty="0">
                <a:latin typeface="Arial"/>
                <a:cs typeface="Arial"/>
              </a:endParaRPr>
            </a:p>
          </p:txBody>
        </p:sp>
        <p:sp>
          <p:nvSpPr>
            <p:cNvPr id="38" name="CasellaDiTesto 37"/>
            <p:cNvSpPr txBox="1"/>
            <p:nvPr/>
          </p:nvSpPr>
          <p:spPr>
            <a:xfrm>
              <a:off x="5527240" y="5580303"/>
              <a:ext cx="3303585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latin typeface="Arial"/>
                  <a:cs typeface="Arial"/>
                </a:rPr>
                <a:t>Symbolic, surreal, cyclical, incoherent, blending low and high forms of drama, like vaudeville, Greek drama, slapstick comedies</a:t>
              </a:r>
              <a:r>
                <a:rPr lang="it-IT" sz="1400" dirty="0">
                  <a:effectLst/>
                  <a:latin typeface="Arial"/>
                  <a:cs typeface="Arial"/>
                </a:rPr>
                <a:t> </a:t>
              </a:r>
              <a:endParaRPr lang="it-IT" sz="1400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8983281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lica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Elica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ic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Elica.thmx</Template>
  <TotalTime>147</TotalTime>
  <Words>1511</Words>
  <Application>Microsoft Macintosh PowerPoint</Application>
  <PresentationFormat>Presentazione su schermo (4:3)</PresentationFormat>
  <Paragraphs>180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Elica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Mariachiara</dc:creator>
  <cp:lastModifiedBy>Spiraglio3</cp:lastModifiedBy>
  <cp:revision>39</cp:revision>
  <dcterms:created xsi:type="dcterms:W3CDTF">2017-02-10T10:13:16Z</dcterms:created>
  <dcterms:modified xsi:type="dcterms:W3CDTF">2023-04-06T08:09:06Z</dcterms:modified>
</cp:coreProperties>
</file>