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8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D086-B81D-2747-9168-46ACEEF6B0EA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4BC3-7DA9-5743-9BF2-28288A3468D9}" type="slidenum">
              <a:rPr lang="it-IT" smtClean="0"/>
              <a:t>‹n.›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grpSp>
        <p:nvGrpSpPr>
          <p:cNvPr id="15" name="Gruppo 14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6" name="Rettangolo 15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ttangolo 16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D086-B81D-2747-9168-46ACEEF6B0EA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4BC3-7DA9-5743-9BF2-28288A3468D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D086-B81D-2747-9168-46ACEEF6B0EA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4BC3-7DA9-5743-9BF2-28288A3468D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D086-B81D-2747-9168-46ACEEF6B0EA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4BC3-7DA9-5743-9BF2-28288A3468D9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D086-B81D-2747-9168-46ACEEF6B0EA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4BC3-7DA9-5743-9BF2-28288A3468D9}" type="slidenum">
              <a:rPr lang="it-IT" smtClean="0"/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D086-B81D-2747-9168-46ACEEF6B0EA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4BC3-7DA9-5743-9BF2-28288A3468D9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D086-B81D-2747-9168-46ACEEF6B0EA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4BC3-7DA9-5743-9BF2-28288A3468D9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D086-B81D-2747-9168-46ACEEF6B0EA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4BC3-7DA9-5743-9BF2-28288A3468D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D086-B81D-2747-9168-46ACEEF6B0EA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4BC3-7DA9-5743-9BF2-28288A3468D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D086-B81D-2747-9168-46ACEEF6B0EA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4BC3-7DA9-5743-9BF2-28288A3468D9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D086-B81D-2747-9168-46ACEEF6B0EA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4BC3-7DA9-5743-9BF2-28288A3468D9}" type="slidenum">
              <a:rPr lang="it-IT" smtClean="0"/>
              <a:t>‹n.›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D9AD086-B81D-2747-9168-46ACEEF6B0EA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714BC3-7DA9-5743-9BF2-28288A3468D9}" type="slidenum">
              <a:rPr lang="it-IT" smtClean="0"/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3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5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 spd="slow" advClick="0" advTm="4000">
    <p:fade/>
  </p:transition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149409" y="2667823"/>
            <a:ext cx="8719954" cy="1522354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72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POSTMODERNISM</a:t>
            </a:r>
          </a:p>
        </p:txBody>
      </p:sp>
    </p:spTree>
    <p:extLst>
      <p:ext uri="{BB962C8B-B14F-4D97-AF65-F5344CB8AC3E}">
        <p14:creationId xmlns:p14="http://schemas.microsoft.com/office/powerpoint/2010/main" val="1213878039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273915" y="2875327"/>
            <a:ext cx="8532879" cy="1107346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1302853179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57593" y="521227"/>
            <a:ext cx="7828815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sz="4400" b="1" dirty="0">
                <a:solidFill>
                  <a:srgbClr val="FFDB26"/>
                </a:solidFill>
                <a:latin typeface="Arial"/>
                <a:cs typeface="Arial"/>
              </a:rPr>
              <a:t>CHARACTERISTICS</a:t>
            </a:r>
          </a:p>
        </p:txBody>
      </p:sp>
      <p:cxnSp>
        <p:nvCxnSpPr>
          <p:cNvPr id="6" name="Connettore 1 5"/>
          <p:cNvCxnSpPr/>
          <p:nvPr/>
        </p:nvCxnSpPr>
        <p:spPr>
          <a:xfrm>
            <a:off x="4572000" y="1563137"/>
            <a:ext cx="0" cy="3053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561652" y="1312991"/>
            <a:ext cx="3685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FF0000"/>
                </a:solidFill>
                <a:latin typeface="Arial"/>
                <a:cs typeface="Arial"/>
              </a:rPr>
              <a:t>Modernism</a:t>
            </a:r>
            <a:endParaRPr lang="it-IT" sz="2800" i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114310" y="1300056"/>
            <a:ext cx="3685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FF0000"/>
                </a:solidFill>
                <a:latin typeface="Arial"/>
                <a:cs typeface="Arial"/>
              </a:rPr>
              <a:t>Postmodernism</a:t>
            </a:r>
            <a:endParaRPr lang="it-IT" sz="2800" i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773696" y="3416608"/>
            <a:ext cx="4370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US" sz="1400" dirty="0">
                <a:latin typeface="Arial"/>
                <a:cs typeface="Arial"/>
              </a:rPr>
              <a:t>the world is meaningless </a:t>
            </a:r>
          </a:p>
          <a:p>
            <a:pPr lvl="0" algn="ctr"/>
            <a:r>
              <a:rPr lang="en-US" sz="1400" dirty="0">
                <a:latin typeface="Arial"/>
                <a:cs typeface="Arial"/>
              </a:rPr>
              <a:t>Art can give it NO meaning, then, </a:t>
            </a:r>
          </a:p>
          <a:p>
            <a:pPr lvl="0" algn="ctr"/>
            <a:r>
              <a:rPr lang="en-US" sz="1400" dirty="0">
                <a:latin typeface="Arial"/>
                <a:cs typeface="Arial"/>
              </a:rPr>
              <a:t>let's just play with nonsense.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658897" y="2468182"/>
            <a:ext cx="2599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US" sz="1400" dirty="0">
                <a:latin typeface="Arial"/>
                <a:cs typeface="Arial"/>
              </a:rPr>
              <a:t>aware of fragmentation </a:t>
            </a:r>
          </a:p>
          <a:p>
            <a:pPr algn="ctr"/>
            <a:r>
              <a:rPr lang="en-US" sz="1400" dirty="0">
                <a:latin typeface="Arial"/>
                <a:cs typeface="Arial"/>
              </a:rPr>
              <a:t>or incoherence celebrates that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571384" y="3785940"/>
            <a:ext cx="1669610" cy="57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US" sz="1400" dirty="0">
                <a:latin typeface="Arial"/>
                <a:cs typeface="Arial"/>
              </a:rPr>
              <a:t>loss of a center = </a:t>
            </a:r>
          </a:p>
          <a:p>
            <a:pPr algn="ctr"/>
            <a:r>
              <a:rPr lang="en-US" sz="1400" dirty="0">
                <a:latin typeface="Arial"/>
                <a:cs typeface="Arial"/>
              </a:rPr>
              <a:t>loss of certainty 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685480" y="3168141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US" sz="1400" dirty="0">
                <a:latin typeface="Arial"/>
                <a:cs typeface="Arial"/>
              </a:rPr>
              <a:t>quest for unity 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657593" y="1851090"/>
            <a:ext cx="3475740" cy="128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US" sz="1400" dirty="0">
                <a:latin typeface="Arial"/>
                <a:cs typeface="Arial"/>
              </a:rPr>
              <a:t>a fragmented view of human </a:t>
            </a:r>
          </a:p>
          <a:p>
            <a:pPr lvl="0" algn="ctr"/>
            <a:r>
              <a:rPr lang="en-US" sz="1400" dirty="0">
                <a:latin typeface="Arial"/>
                <a:cs typeface="Arial"/>
              </a:rPr>
              <a:t>subjectivity and history but fragmentation is something tragic, something to be lamented and </a:t>
            </a:r>
          </a:p>
          <a:p>
            <a:pPr lvl="0" algn="ctr"/>
            <a:r>
              <a:rPr lang="en-US" sz="1400" dirty="0">
                <a:latin typeface="Arial"/>
                <a:cs typeface="Arial"/>
              </a:rPr>
              <a:t>mourned as a loss  </a:t>
            </a:r>
          </a:p>
        </p:txBody>
      </p:sp>
      <p:cxnSp>
        <p:nvCxnSpPr>
          <p:cNvPr id="21" name="Connettore 1 20"/>
          <p:cNvCxnSpPr/>
          <p:nvPr/>
        </p:nvCxnSpPr>
        <p:spPr>
          <a:xfrm flipH="1">
            <a:off x="2728109" y="4616565"/>
            <a:ext cx="36877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2286000" y="4611231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/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US" sz="1400" dirty="0">
                <a:latin typeface="Arial"/>
                <a:cs typeface="Arial"/>
              </a:rPr>
              <a:t>NO boundaries between high and low forms of art</a:t>
            </a:r>
          </a:p>
          <a:p>
            <a:pPr lvl="0" algn="ctr" fontAlgn="base"/>
            <a:endParaRPr lang="it-IT" sz="1400" dirty="0">
              <a:effectLst/>
              <a:latin typeface="Arial"/>
              <a:cs typeface="Arial"/>
            </a:endParaRPr>
          </a:p>
          <a:p>
            <a:pPr lvl="0" algn="ctr" fontAlgn="base"/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US" sz="1400" dirty="0">
                <a:latin typeface="Arial"/>
                <a:cs typeface="Arial"/>
              </a:rPr>
              <a:t>NO rigid genre distinctions</a:t>
            </a:r>
          </a:p>
          <a:p>
            <a:pPr lvl="0" algn="ctr" fontAlgn="base"/>
            <a:r>
              <a:rPr lang="en-US" sz="1400" dirty="0">
                <a:latin typeface="Arial"/>
                <a:cs typeface="Arial"/>
              </a:rPr>
              <a:t> </a:t>
            </a:r>
            <a:endParaRPr lang="it-IT" sz="1400" dirty="0">
              <a:effectLst/>
              <a:latin typeface="Arial"/>
              <a:cs typeface="Arial"/>
            </a:endParaRPr>
          </a:p>
          <a:p>
            <a:pPr lvl="0" algn="ctr" fontAlgn="base"/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US" sz="1400" dirty="0">
                <a:latin typeface="Arial"/>
                <a:cs typeface="Arial"/>
              </a:rPr>
              <a:t>Emphasis on pastiche, parody, </a:t>
            </a:r>
            <a:r>
              <a:rPr lang="en-US" sz="1400" dirty="0" err="1">
                <a:latin typeface="Arial"/>
                <a:cs typeface="Arial"/>
              </a:rPr>
              <a:t>bricolage</a:t>
            </a:r>
            <a:r>
              <a:rPr lang="en-US" sz="1400" dirty="0">
                <a:latin typeface="Arial"/>
                <a:cs typeface="Arial"/>
              </a:rPr>
              <a:t>, </a:t>
            </a:r>
          </a:p>
          <a:p>
            <a:pPr lvl="0" algn="ctr" fontAlgn="base"/>
            <a:r>
              <a:rPr lang="en-US" sz="1400" dirty="0">
                <a:latin typeface="Arial"/>
                <a:cs typeface="Arial"/>
              </a:rPr>
              <a:t>irony, and playfulness</a:t>
            </a:r>
          </a:p>
          <a:p>
            <a:pPr lvl="0" algn="ctr" fontAlgn="base"/>
            <a:endParaRPr lang="it-IT" sz="1400" dirty="0">
              <a:effectLst/>
              <a:latin typeface="Arial"/>
              <a:cs typeface="Arial"/>
            </a:endParaRPr>
          </a:p>
          <a:p>
            <a:pPr lvl="0" algn="ctr" fontAlgn="base"/>
            <a:r>
              <a:rPr lang="en-US" sz="14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US" sz="1400" dirty="0">
                <a:latin typeface="Arial"/>
                <a:cs typeface="Arial"/>
              </a:rPr>
              <a:t> Fragmentation and discontinuity, ambiguity, simultaneity, and an emphasis on the </a:t>
            </a:r>
            <a:r>
              <a:rPr lang="en-US" sz="1400" dirty="0" err="1">
                <a:latin typeface="Arial"/>
                <a:cs typeface="Arial"/>
              </a:rPr>
              <a:t>destructured</a:t>
            </a:r>
            <a:r>
              <a:rPr lang="en-US" sz="1400" dirty="0">
                <a:latin typeface="Arial"/>
                <a:cs typeface="Arial"/>
              </a:rPr>
              <a:t>, decentered</a:t>
            </a:r>
            <a:endParaRPr lang="it-IT" sz="1400" dirty="0"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0268928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  <p:bldP spid="15" grpId="0"/>
      <p:bldP spid="18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273915" y="2875327"/>
            <a:ext cx="8532879" cy="1107346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MAIN WRITERS</a:t>
            </a:r>
          </a:p>
        </p:txBody>
      </p:sp>
    </p:spTree>
    <p:extLst>
      <p:ext uri="{BB962C8B-B14F-4D97-AF65-F5344CB8AC3E}">
        <p14:creationId xmlns:p14="http://schemas.microsoft.com/office/powerpoint/2010/main" val="356031045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57593" y="136711"/>
            <a:ext cx="7828815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sz="4400" b="1" dirty="0">
                <a:solidFill>
                  <a:srgbClr val="FFDB26"/>
                </a:solidFill>
                <a:latin typeface="Arial"/>
                <a:cs typeface="Arial"/>
              </a:rPr>
              <a:t>MAIN WRITERS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391473" y="1102504"/>
            <a:ext cx="4361055" cy="52014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000" dirty="0">
                <a:latin typeface="Arial"/>
                <a:cs typeface="Arial"/>
              </a:rPr>
              <a:t>Martin Amis</a:t>
            </a:r>
            <a:endParaRPr lang="it-IT" sz="3000" dirty="0">
              <a:latin typeface="Arial"/>
              <a:cs typeface="Arial"/>
            </a:endParaRPr>
          </a:p>
          <a:p>
            <a:pPr algn="ctr"/>
            <a:r>
              <a:rPr lang="en-GB" sz="3000" dirty="0">
                <a:latin typeface="Arial"/>
                <a:cs typeface="Arial"/>
              </a:rPr>
              <a:t>Peter </a:t>
            </a:r>
            <a:r>
              <a:rPr lang="en-GB" sz="3000" dirty="0" err="1">
                <a:latin typeface="Arial"/>
                <a:cs typeface="Arial"/>
              </a:rPr>
              <a:t>Ackroyd</a:t>
            </a:r>
            <a:endParaRPr lang="it-IT" sz="3000" dirty="0">
              <a:latin typeface="Arial"/>
              <a:cs typeface="Arial"/>
            </a:endParaRPr>
          </a:p>
          <a:p>
            <a:pPr algn="ctr"/>
            <a:r>
              <a:rPr lang="en-GB" sz="3000" dirty="0">
                <a:latin typeface="Arial"/>
                <a:cs typeface="Arial"/>
              </a:rPr>
              <a:t>Paul </a:t>
            </a:r>
            <a:r>
              <a:rPr lang="en-GB" sz="3000" dirty="0" err="1">
                <a:latin typeface="Arial"/>
                <a:cs typeface="Arial"/>
              </a:rPr>
              <a:t>Auster</a:t>
            </a:r>
            <a:endParaRPr lang="it-IT" sz="3000" dirty="0">
              <a:latin typeface="Arial"/>
              <a:cs typeface="Arial"/>
            </a:endParaRPr>
          </a:p>
          <a:p>
            <a:pPr algn="ctr"/>
            <a:r>
              <a:rPr lang="en-GB" sz="3000" dirty="0">
                <a:latin typeface="Arial"/>
                <a:cs typeface="Arial"/>
              </a:rPr>
              <a:t>Margaret Atwood</a:t>
            </a:r>
            <a:endParaRPr lang="it-IT" sz="3000" dirty="0">
              <a:latin typeface="Arial"/>
              <a:cs typeface="Arial"/>
            </a:endParaRPr>
          </a:p>
          <a:p>
            <a:pPr algn="ctr"/>
            <a:r>
              <a:rPr lang="en-GB" sz="3000" dirty="0">
                <a:latin typeface="Arial"/>
                <a:cs typeface="Arial"/>
              </a:rPr>
              <a:t>Julian Barnes</a:t>
            </a:r>
            <a:endParaRPr lang="it-IT" sz="3000" dirty="0">
              <a:latin typeface="Arial"/>
              <a:cs typeface="Arial"/>
            </a:endParaRPr>
          </a:p>
          <a:p>
            <a:pPr algn="ctr"/>
            <a:r>
              <a:rPr lang="it-IT" sz="3000" dirty="0">
                <a:latin typeface="Arial"/>
                <a:cs typeface="Arial"/>
              </a:rPr>
              <a:t>Samuel Beckett</a:t>
            </a:r>
          </a:p>
          <a:p>
            <a:pPr algn="ctr"/>
            <a:r>
              <a:rPr lang="it-IT" sz="3000" dirty="0">
                <a:latin typeface="Arial"/>
                <a:cs typeface="Arial"/>
              </a:rPr>
              <a:t>Don </a:t>
            </a:r>
            <a:r>
              <a:rPr lang="it-IT" sz="3000" dirty="0" err="1">
                <a:latin typeface="Arial"/>
                <a:cs typeface="Arial"/>
              </a:rPr>
              <a:t>DeLillo</a:t>
            </a:r>
            <a:endParaRPr lang="it-IT" sz="3000" dirty="0">
              <a:latin typeface="Arial"/>
              <a:cs typeface="Arial"/>
            </a:endParaRPr>
          </a:p>
          <a:p>
            <a:pPr algn="ctr"/>
            <a:r>
              <a:rPr lang="it-IT" sz="3000" dirty="0" err="1">
                <a:latin typeface="Arial"/>
                <a:cs typeface="Arial"/>
              </a:rPr>
              <a:t>Bret</a:t>
            </a:r>
            <a:r>
              <a:rPr lang="it-IT" sz="3000" dirty="0">
                <a:latin typeface="Arial"/>
                <a:cs typeface="Arial"/>
              </a:rPr>
              <a:t> </a:t>
            </a:r>
            <a:r>
              <a:rPr lang="it-IT" sz="3000" dirty="0" err="1">
                <a:latin typeface="Arial"/>
                <a:cs typeface="Arial"/>
              </a:rPr>
              <a:t>Easton</a:t>
            </a:r>
            <a:r>
              <a:rPr lang="it-IT" sz="3000" dirty="0">
                <a:latin typeface="Arial"/>
                <a:cs typeface="Arial"/>
              </a:rPr>
              <a:t> </a:t>
            </a:r>
            <a:r>
              <a:rPr lang="it-IT" sz="3000" dirty="0" err="1">
                <a:latin typeface="Arial"/>
                <a:cs typeface="Arial"/>
              </a:rPr>
              <a:t>Ellis</a:t>
            </a:r>
            <a:endParaRPr lang="it-IT" sz="3000" dirty="0">
              <a:latin typeface="Arial"/>
              <a:cs typeface="Arial"/>
            </a:endParaRPr>
          </a:p>
          <a:p>
            <a:pPr algn="ctr"/>
            <a:r>
              <a:rPr lang="it-IT" sz="3000" dirty="0">
                <a:latin typeface="Arial"/>
                <a:cs typeface="Arial"/>
              </a:rPr>
              <a:t>Gabriel García Marquez</a:t>
            </a:r>
          </a:p>
          <a:p>
            <a:pPr algn="ctr"/>
            <a:r>
              <a:rPr lang="it-IT" sz="3000" dirty="0">
                <a:latin typeface="Arial"/>
                <a:cs typeface="Arial"/>
              </a:rPr>
              <a:t>Italo Calvino</a:t>
            </a:r>
          </a:p>
          <a:p>
            <a:pPr algn="ctr"/>
            <a:r>
              <a:rPr lang="it-IT" sz="3000" dirty="0">
                <a:latin typeface="Arial"/>
                <a:cs typeface="Arial"/>
              </a:rPr>
              <a:t>Umberto Eco</a:t>
            </a:r>
            <a:r>
              <a:rPr lang="it-IT" sz="3200" dirty="0">
                <a:effectLst/>
                <a:latin typeface="Arial"/>
                <a:cs typeface="Arial"/>
              </a:rPr>
              <a:t> </a:t>
            </a:r>
            <a:endParaRPr lang="it-IT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2578722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305561" y="2875327"/>
            <a:ext cx="8532879" cy="1107346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KEYWORDS</a:t>
            </a:r>
          </a:p>
        </p:txBody>
      </p:sp>
    </p:spTree>
    <p:extLst>
      <p:ext uri="{BB962C8B-B14F-4D97-AF65-F5344CB8AC3E}">
        <p14:creationId xmlns:p14="http://schemas.microsoft.com/office/powerpoint/2010/main" val="2391892972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57593" y="136711"/>
            <a:ext cx="7828815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sz="4400" b="1" dirty="0">
                <a:solidFill>
                  <a:srgbClr val="FFDB26"/>
                </a:solidFill>
                <a:latin typeface="Arial"/>
                <a:cs typeface="Arial"/>
              </a:rPr>
              <a:t>KEYWORDS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36419" y="1140598"/>
            <a:ext cx="794998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it-IT" sz="2000" dirty="0" err="1">
                <a:latin typeface="Arial"/>
                <a:cs typeface="Arial"/>
              </a:rPr>
              <a:t>Irony</a:t>
            </a:r>
            <a:r>
              <a:rPr lang="it-IT" sz="2000" dirty="0">
                <a:latin typeface="Arial"/>
                <a:cs typeface="Arial"/>
              </a:rPr>
              <a:t>, </a:t>
            </a:r>
            <a:r>
              <a:rPr lang="it-IT" sz="2000" dirty="0" err="1">
                <a:latin typeface="Arial"/>
                <a:cs typeface="Arial"/>
              </a:rPr>
              <a:t>playfulness</a:t>
            </a:r>
            <a:r>
              <a:rPr lang="it-IT" sz="2000" dirty="0">
                <a:latin typeface="Arial"/>
                <a:cs typeface="Arial"/>
              </a:rPr>
              <a:t>, </a:t>
            </a:r>
            <a:r>
              <a:rPr lang="it-IT" sz="2000" dirty="0" err="1">
                <a:latin typeface="Arial"/>
                <a:cs typeface="Arial"/>
              </a:rPr>
              <a:t>black</a:t>
            </a:r>
            <a:r>
              <a:rPr lang="it-IT" sz="2000" dirty="0">
                <a:latin typeface="Arial"/>
                <a:cs typeface="Arial"/>
              </a:rPr>
              <a:t> humour</a:t>
            </a: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it-IT" sz="2000" dirty="0">
                <a:latin typeface="Arial"/>
                <a:cs typeface="Arial"/>
              </a:rPr>
              <a:t>Pastiche</a:t>
            </a: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it-IT" sz="2000" dirty="0" err="1">
                <a:latin typeface="Arial"/>
                <a:cs typeface="Arial"/>
              </a:rPr>
              <a:t>Intertextuality</a:t>
            </a:r>
            <a:endParaRPr lang="it-IT" sz="2000" dirty="0">
              <a:latin typeface="Arial"/>
              <a:cs typeface="Arial"/>
            </a:endParaRP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000" dirty="0" err="1">
                <a:latin typeface="Arial"/>
                <a:cs typeface="Arial"/>
              </a:rPr>
              <a:t>Metafiction</a:t>
            </a:r>
            <a:r>
              <a:rPr lang="en-GB" sz="2000" dirty="0">
                <a:latin typeface="Arial"/>
                <a:cs typeface="Arial"/>
              </a:rPr>
              <a:t> = writing about writing, an attempt to make the reader aware of </a:t>
            </a:r>
            <a:r>
              <a:rPr lang="en-GB" sz="2000" dirty="0" err="1">
                <a:latin typeface="Arial"/>
                <a:cs typeface="Arial"/>
              </a:rPr>
              <a:t>fictionality</a:t>
            </a:r>
            <a:r>
              <a:rPr lang="en-GB" sz="2000" dirty="0">
                <a:latin typeface="Arial"/>
                <a:cs typeface="Arial"/>
              </a:rPr>
              <a:t>, and, sometimes, the presence of the author. </a:t>
            </a:r>
            <a:endParaRPr lang="it-IT" sz="2000" dirty="0">
              <a:latin typeface="Arial"/>
              <a:cs typeface="Arial"/>
            </a:endParaRP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000" dirty="0">
                <a:latin typeface="Arial"/>
                <a:cs typeface="Arial"/>
              </a:rPr>
              <a:t>Historiographical </a:t>
            </a:r>
            <a:r>
              <a:rPr lang="en-GB" sz="2000" dirty="0" err="1">
                <a:latin typeface="Arial"/>
                <a:cs typeface="Arial"/>
              </a:rPr>
              <a:t>metafiction</a:t>
            </a:r>
            <a:r>
              <a:rPr lang="en-GB" sz="2000" dirty="0">
                <a:latin typeface="Arial"/>
                <a:cs typeface="Arial"/>
              </a:rPr>
              <a:t> = novels </a:t>
            </a:r>
            <a:r>
              <a:rPr lang="en-GB" sz="2000">
                <a:latin typeface="Arial"/>
                <a:cs typeface="Arial"/>
              </a:rPr>
              <a:t>that fictionalise </a:t>
            </a:r>
            <a:r>
              <a:rPr lang="en-GB" sz="2000" dirty="0">
                <a:latin typeface="Arial"/>
                <a:cs typeface="Arial"/>
              </a:rPr>
              <a:t>actual </a:t>
            </a:r>
          </a:p>
          <a:p>
            <a:pPr lvl="0" algn="ctr"/>
            <a:r>
              <a:rPr lang="en-GB" sz="2000" dirty="0">
                <a:latin typeface="Arial"/>
                <a:cs typeface="Arial"/>
              </a:rPr>
              <a:t>historical events and characters</a:t>
            </a:r>
            <a:endParaRPr lang="it-IT" sz="2000" dirty="0">
              <a:latin typeface="Arial"/>
              <a:cs typeface="Arial"/>
            </a:endParaRP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it-IT" sz="2000" dirty="0" err="1">
                <a:latin typeface="Arial"/>
                <a:cs typeface="Arial"/>
              </a:rPr>
              <a:t>Temporal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distortion</a:t>
            </a:r>
            <a:endParaRPr lang="it-IT" sz="2000" dirty="0">
              <a:latin typeface="Arial"/>
              <a:cs typeface="Arial"/>
            </a:endParaRP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it-IT" sz="2000" dirty="0" err="1">
                <a:latin typeface="Arial"/>
                <a:cs typeface="Arial"/>
              </a:rPr>
              <a:t>Nonlinear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timeline</a:t>
            </a:r>
            <a:r>
              <a:rPr lang="it-IT" sz="2000" dirty="0">
                <a:latin typeface="Arial"/>
                <a:cs typeface="Arial"/>
              </a:rPr>
              <a:t> </a:t>
            </a: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it-IT" sz="2000" dirty="0" err="1">
                <a:latin typeface="Arial"/>
                <a:cs typeface="Arial"/>
              </a:rPr>
              <a:t>Technoculture</a:t>
            </a:r>
            <a:r>
              <a:rPr lang="it-IT" sz="2000" dirty="0">
                <a:latin typeface="Arial"/>
                <a:cs typeface="Arial"/>
              </a:rPr>
              <a:t> and </a:t>
            </a:r>
            <a:r>
              <a:rPr lang="it-IT" sz="2000" dirty="0" err="1">
                <a:latin typeface="Arial"/>
                <a:cs typeface="Arial"/>
              </a:rPr>
              <a:t>hyperreality</a:t>
            </a:r>
            <a:endParaRPr lang="it-IT" sz="2000" dirty="0">
              <a:latin typeface="Arial"/>
              <a:cs typeface="Arial"/>
            </a:endParaRP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it-IT" sz="2000" dirty="0" err="1">
                <a:latin typeface="Arial"/>
                <a:cs typeface="Arial"/>
              </a:rPr>
              <a:t>Maximalism</a:t>
            </a:r>
            <a:r>
              <a:rPr lang="it-IT" sz="2000" dirty="0">
                <a:latin typeface="Arial"/>
                <a:cs typeface="Arial"/>
              </a:rPr>
              <a:t> long </a:t>
            </a:r>
            <a:r>
              <a:rPr lang="it-IT" sz="2000" dirty="0" err="1">
                <a:latin typeface="Arial"/>
                <a:cs typeface="Arial"/>
              </a:rPr>
              <a:t>works</a:t>
            </a:r>
            <a:r>
              <a:rPr lang="it-IT" sz="2000" dirty="0">
                <a:latin typeface="Arial"/>
                <a:cs typeface="Arial"/>
              </a:rPr>
              <a:t> </a:t>
            </a: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it-IT" sz="2000" dirty="0" err="1">
                <a:latin typeface="Arial"/>
                <a:cs typeface="Arial"/>
              </a:rPr>
              <a:t>Minimalism</a:t>
            </a:r>
            <a:r>
              <a:rPr lang="it-IT" sz="2000" dirty="0">
                <a:latin typeface="Arial"/>
                <a:cs typeface="Arial"/>
              </a:rPr>
              <a:t> (Samuel Beckett)</a:t>
            </a: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it-IT" sz="2000" dirty="0" err="1">
                <a:latin typeface="Arial"/>
                <a:cs typeface="Arial"/>
              </a:rPr>
              <a:t>Faction</a:t>
            </a:r>
            <a:r>
              <a:rPr lang="it-IT" sz="2000" dirty="0">
                <a:latin typeface="Arial"/>
                <a:cs typeface="Arial"/>
              </a:rPr>
              <a:t> (</a:t>
            </a:r>
            <a:r>
              <a:rPr lang="it-IT" sz="2000" dirty="0" err="1">
                <a:latin typeface="Arial"/>
                <a:cs typeface="Arial"/>
              </a:rPr>
              <a:t>fact</a:t>
            </a:r>
            <a:r>
              <a:rPr lang="it-IT" sz="2000" dirty="0">
                <a:latin typeface="Arial"/>
                <a:cs typeface="Arial"/>
              </a:rPr>
              <a:t> + fiction)</a:t>
            </a: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it-IT" sz="2000" dirty="0" err="1">
                <a:latin typeface="Arial"/>
                <a:cs typeface="Arial"/>
              </a:rPr>
              <a:t>Magical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realism</a:t>
            </a:r>
            <a:r>
              <a:rPr lang="it-IT" sz="2000" dirty="0">
                <a:latin typeface="Arial"/>
                <a:cs typeface="Arial"/>
              </a:rPr>
              <a:t>: </a:t>
            </a:r>
            <a:r>
              <a:rPr lang="en-GB" sz="2000" dirty="0">
                <a:latin typeface="Arial"/>
                <a:cs typeface="Arial"/>
              </a:rPr>
              <a:t>the most important postmodern technique, magical realism is the introduction of fantastic or impossible elements into a narrative that is otherwise normal </a:t>
            </a:r>
            <a:endParaRPr lang="it-IT" sz="2000" dirty="0">
              <a:latin typeface="Arial"/>
              <a:cs typeface="Arial"/>
            </a:endParaRPr>
          </a:p>
          <a:p>
            <a:pPr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• </a:t>
            </a:r>
            <a:r>
              <a:rPr lang="en-GB" sz="2000" dirty="0">
                <a:latin typeface="Arial"/>
                <a:cs typeface="Arial"/>
              </a:rPr>
              <a:t>Participation (involvement of the reader i.e. by asking the reader questions)</a:t>
            </a:r>
            <a:r>
              <a:rPr lang="it-IT" sz="2000" dirty="0">
                <a:effectLst/>
                <a:latin typeface="Arial"/>
                <a:cs typeface="Arial"/>
              </a:rPr>
              <a:t> </a:t>
            </a:r>
            <a:endParaRPr lang="it-IT" sz="2000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8821359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336484" y="1866583"/>
            <a:ext cx="8532879" cy="3124833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6600" dirty="0">
                <a:solidFill>
                  <a:schemeClr val="bg2">
                    <a:lumMod val="50000"/>
                  </a:schemeClr>
                </a:solidFill>
                <a:effectLst/>
                <a:latin typeface="Arial"/>
                <a:cs typeface="Arial"/>
              </a:rPr>
              <a:t>SOCIAL AND CULTURAL CONTEXT</a:t>
            </a:r>
          </a:p>
        </p:txBody>
      </p:sp>
    </p:spTree>
    <p:extLst>
      <p:ext uri="{BB962C8B-B14F-4D97-AF65-F5344CB8AC3E}">
        <p14:creationId xmlns:p14="http://schemas.microsoft.com/office/powerpoint/2010/main" val="167300470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57593" y="581705"/>
            <a:ext cx="7828815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it-IT" sz="4400" b="1" dirty="0">
                <a:solidFill>
                  <a:srgbClr val="FFDB26"/>
                </a:solidFill>
                <a:latin typeface="Arial"/>
                <a:cs typeface="Arial"/>
              </a:rPr>
              <a:t>SOCIAL AND CULTURAL CONTEXT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36419" y="2186417"/>
            <a:ext cx="79499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 • </a:t>
            </a:r>
            <a:r>
              <a:rPr lang="it-IT" sz="2000" dirty="0" err="1">
                <a:latin typeface="Arial"/>
                <a:cs typeface="Arial"/>
              </a:rPr>
              <a:t>Insecurity</a:t>
            </a:r>
            <a:r>
              <a:rPr lang="it-IT" sz="2000" dirty="0">
                <a:latin typeface="Arial"/>
                <a:cs typeface="Arial"/>
              </a:rPr>
              <a:t> and </a:t>
            </a:r>
            <a:r>
              <a:rPr lang="it-IT" sz="2000" dirty="0" err="1">
                <a:latin typeface="Arial"/>
                <a:cs typeface="Arial"/>
              </a:rPr>
              <a:t>uncertainty</a:t>
            </a:r>
            <a:r>
              <a:rPr lang="it-IT" sz="2000" dirty="0">
                <a:latin typeface="Arial"/>
                <a:cs typeface="Arial"/>
              </a:rPr>
              <a:t> </a:t>
            </a:r>
          </a:p>
          <a:p>
            <a:pPr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 </a:t>
            </a:r>
            <a:endParaRPr lang="it-IT" sz="2000" dirty="0">
              <a:latin typeface="Arial"/>
              <a:cs typeface="Arial"/>
            </a:endParaRP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 • </a:t>
            </a:r>
            <a:r>
              <a:rPr lang="it-IT" sz="2000" dirty="0" err="1">
                <a:latin typeface="Arial"/>
                <a:cs typeface="Arial"/>
              </a:rPr>
              <a:t>Collapse</a:t>
            </a:r>
            <a:r>
              <a:rPr lang="it-IT" sz="2000" dirty="0">
                <a:latin typeface="Arial"/>
                <a:cs typeface="Arial"/>
              </a:rPr>
              <a:t> of </a:t>
            </a:r>
            <a:r>
              <a:rPr lang="it-IT" sz="2000" dirty="0" err="1">
                <a:latin typeface="Arial"/>
                <a:cs typeface="Arial"/>
              </a:rPr>
              <a:t>communism</a:t>
            </a:r>
            <a:r>
              <a:rPr lang="it-IT" sz="2000" dirty="0">
                <a:latin typeface="Arial"/>
                <a:cs typeface="Arial"/>
              </a:rPr>
              <a:t> and </a:t>
            </a:r>
            <a:r>
              <a:rPr lang="it-IT" sz="2000" dirty="0" err="1">
                <a:latin typeface="Arial"/>
                <a:cs typeface="Arial"/>
              </a:rPr>
              <a:t>belief</a:t>
            </a:r>
            <a:r>
              <a:rPr lang="it-IT" sz="2000" dirty="0">
                <a:latin typeface="Arial"/>
                <a:cs typeface="Arial"/>
              </a:rPr>
              <a:t> in the </a:t>
            </a:r>
            <a:r>
              <a:rPr lang="it-IT" sz="2000" dirty="0" err="1">
                <a:latin typeface="Arial"/>
                <a:cs typeface="Arial"/>
              </a:rPr>
              <a:t>ability</a:t>
            </a:r>
            <a:r>
              <a:rPr lang="it-IT" sz="2000" dirty="0">
                <a:latin typeface="Arial"/>
                <a:cs typeface="Arial"/>
              </a:rPr>
              <a:t> </a:t>
            </a:r>
          </a:p>
          <a:p>
            <a:pPr lvl="0" algn="ctr"/>
            <a:r>
              <a:rPr lang="it-IT" sz="2000" dirty="0">
                <a:latin typeface="Arial"/>
                <a:cs typeface="Arial"/>
              </a:rPr>
              <a:t>of </a:t>
            </a:r>
            <a:r>
              <a:rPr lang="it-IT" sz="2000" dirty="0" err="1">
                <a:latin typeface="Arial"/>
                <a:cs typeface="Arial"/>
              </a:rPr>
              <a:t>governments</a:t>
            </a:r>
            <a:r>
              <a:rPr lang="it-IT" sz="2000" dirty="0">
                <a:latin typeface="Arial"/>
                <a:cs typeface="Arial"/>
              </a:rPr>
              <a:t> to </a:t>
            </a:r>
            <a:r>
              <a:rPr lang="it-IT" sz="2000" dirty="0" err="1">
                <a:latin typeface="Arial"/>
                <a:cs typeface="Arial"/>
              </a:rPr>
              <a:t>centrally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plan</a:t>
            </a:r>
            <a:r>
              <a:rPr lang="it-IT" sz="2000" dirty="0">
                <a:latin typeface="Arial"/>
                <a:cs typeface="Arial"/>
              </a:rPr>
              <a:t> societies</a:t>
            </a:r>
          </a:p>
          <a:p>
            <a:pPr algn="ctr"/>
            <a:r>
              <a:rPr lang="en-GB" sz="2000" dirty="0">
                <a:latin typeface="Arial"/>
                <a:cs typeface="Arial"/>
              </a:rPr>
              <a:t> </a:t>
            </a:r>
            <a:endParaRPr lang="it-IT" sz="2000" dirty="0">
              <a:latin typeface="Arial"/>
              <a:cs typeface="Arial"/>
            </a:endParaRP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 • </a:t>
            </a:r>
            <a:r>
              <a:rPr lang="it-IT" sz="2000" dirty="0" err="1">
                <a:latin typeface="Arial"/>
                <a:cs typeface="Arial"/>
              </a:rPr>
              <a:t>Increasing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emphasis</a:t>
            </a:r>
            <a:r>
              <a:rPr lang="it-IT" sz="2000" dirty="0">
                <a:latin typeface="Arial"/>
                <a:cs typeface="Arial"/>
              </a:rPr>
              <a:t> on the </a:t>
            </a:r>
            <a:r>
              <a:rPr lang="it-IT" sz="2000" dirty="0" err="1">
                <a:latin typeface="Arial"/>
                <a:cs typeface="Arial"/>
              </a:rPr>
              <a:t>importance</a:t>
            </a:r>
            <a:r>
              <a:rPr lang="it-IT" sz="2000" dirty="0">
                <a:latin typeface="Arial"/>
                <a:cs typeface="Arial"/>
              </a:rPr>
              <a:t> of style and the </a:t>
            </a:r>
            <a:r>
              <a:rPr lang="it-IT" sz="2000" dirty="0" err="1">
                <a:latin typeface="Arial"/>
                <a:cs typeface="Arial"/>
              </a:rPr>
              <a:t>visual</a:t>
            </a:r>
            <a:endParaRPr lang="it-IT" sz="2000" dirty="0">
              <a:latin typeface="Arial"/>
              <a:cs typeface="Arial"/>
            </a:endParaRPr>
          </a:p>
          <a:p>
            <a:pPr algn="ctr"/>
            <a:r>
              <a:rPr lang="en-GB" sz="2000" dirty="0">
                <a:latin typeface="Arial"/>
                <a:cs typeface="Arial"/>
              </a:rPr>
              <a:t> </a:t>
            </a:r>
            <a:endParaRPr lang="it-IT" sz="2000" dirty="0">
              <a:latin typeface="Arial"/>
              <a:cs typeface="Arial"/>
            </a:endParaRP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 • </a:t>
            </a:r>
            <a:r>
              <a:rPr lang="it-IT" sz="2000" dirty="0">
                <a:latin typeface="Arial"/>
                <a:cs typeface="Arial"/>
              </a:rPr>
              <a:t>The </a:t>
            </a:r>
            <a:r>
              <a:rPr lang="it-IT" sz="2000" dirty="0" err="1">
                <a:latin typeface="Arial"/>
                <a:cs typeface="Arial"/>
              </a:rPr>
              <a:t>decline</a:t>
            </a:r>
            <a:r>
              <a:rPr lang="it-IT" sz="2000" dirty="0">
                <a:latin typeface="Arial"/>
                <a:cs typeface="Arial"/>
              </a:rPr>
              <a:t> of party </a:t>
            </a:r>
            <a:r>
              <a:rPr lang="it-IT" sz="2000" dirty="0" err="1">
                <a:latin typeface="Arial"/>
                <a:cs typeface="Arial"/>
              </a:rPr>
              <a:t>politics</a:t>
            </a:r>
            <a:r>
              <a:rPr lang="it-IT" sz="2000" dirty="0">
                <a:latin typeface="Arial"/>
                <a:cs typeface="Arial"/>
              </a:rPr>
              <a:t> and </a:t>
            </a:r>
            <a:r>
              <a:rPr lang="it-IT" sz="2000" dirty="0" err="1">
                <a:latin typeface="Arial"/>
                <a:cs typeface="Arial"/>
              </a:rPr>
              <a:t>trade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unionism</a:t>
            </a:r>
            <a:endParaRPr lang="it-IT" sz="2000" dirty="0">
              <a:latin typeface="Arial"/>
              <a:cs typeface="Arial"/>
            </a:endParaRPr>
          </a:p>
          <a:p>
            <a:pPr algn="ctr"/>
            <a:r>
              <a:rPr lang="en-GB" sz="2000" dirty="0">
                <a:latin typeface="Arial"/>
                <a:cs typeface="Arial"/>
              </a:rPr>
              <a:t> </a:t>
            </a:r>
            <a:endParaRPr lang="it-IT" sz="2000" dirty="0">
              <a:latin typeface="Arial"/>
              <a:cs typeface="Arial"/>
            </a:endParaRPr>
          </a:p>
          <a:p>
            <a:pPr lvl="0"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 • </a:t>
            </a:r>
            <a:r>
              <a:rPr lang="it-IT" sz="2000" dirty="0">
                <a:latin typeface="Arial"/>
                <a:cs typeface="Arial"/>
              </a:rPr>
              <a:t>An </a:t>
            </a:r>
            <a:r>
              <a:rPr lang="it-IT" sz="2000" dirty="0" err="1">
                <a:latin typeface="Arial"/>
                <a:cs typeface="Arial"/>
              </a:rPr>
              <a:t>emphasis</a:t>
            </a:r>
            <a:r>
              <a:rPr lang="it-IT" sz="2000" dirty="0">
                <a:latin typeface="Arial"/>
                <a:cs typeface="Arial"/>
              </a:rPr>
              <a:t> on </a:t>
            </a:r>
            <a:r>
              <a:rPr lang="it-IT" sz="2000" dirty="0" err="1">
                <a:latin typeface="Arial"/>
                <a:cs typeface="Arial"/>
              </a:rPr>
              <a:t>difference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rather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than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uniformity</a:t>
            </a:r>
            <a:endParaRPr lang="it-IT" sz="2000" dirty="0">
              <a:latin typeface="Arial"/>
              <a:cs typeface="Arial"/>
            </a:endParaRPr>
          </a:p>
          <a:p>
            <a:pPr algn="ctr"/>
            <a:r>
              <a:rPr lang="en-GB" sz="2000" dirty="0">
                <a:latin typeface="Arial"/>
                <a:cs typeface="Arial"/>
              </a:rPr>
              <a:t> </a:t>
            </a:r>
            <a:endParaRPr lang="it-IT" sz="2000" dirty="0">
              <a:latin typeface="Arial"/>
              <a:cs typeface="Arial"/>
            </a:endParaRPr>
          </a:p>
          <a:p>
            <a:pPr algn="ctr"/>
            <a:r>
              <a:rPr lang="it-IT" sz="2000" dirty="0">
                <a:solidFill>
                  <a:srgbClr val="FF0000"/>
                </a:solidFill>
                <a:latin typeface="Arial"/>
                <a:cs typeface="Arial"/>
              </a:rPr>
              <a:t> • </a:t>
            </a:r>
            <a:r>
              <a:rPr lang="it-IT" sz="2000" dirty="0" err="1">
                <a:latin typeface="Arial"/>
                <a:cs typeface="Arial"/>
              </a:rPr>
              <a:t>S</a:t>
            </a:r>
            <a:r>
              <a:rPr lang="en-GB" sz="2000" dirty="0" err="1">
                <a:latin typeface="Arial"/>
                <a:cs typeface="Arial"/>
              </a:rPr>
              <a:t>ociety</a:t>
            </a:r>
            <a:r>
              <a:rPr lang="en-GB" sz="2000" dirty="0">
                <a:latin typeface="Arial"/>
                <a:cs typeface="Arial"/>
              </a:rPr>
              <a:t> dominated by the media’s instantaneous communications</a:t>
            </a:r>
            <a:r>
              <a:rPr lang="it-IT" sz="2000" dirty="0">
                <a:effectLst/>
                <a:latin typeface="Arial"/>
                <a:cs typeface="Arial"/>
              </a:rPr>
              <a:t> </a:t>
            </a:r>
            <a:endParaRPr lang="it-IT" sz="2000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1761553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34</TotalTime>
  <Words>279</Words>
  <Application>Microsoft Macintosh PowerPoint</Application>
  <PresentationFormat>Presentazione su schermo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Elica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Mariachiara</dc:creator>
  <cp:lastModifiedBy>Spiraglio3</cp:lastModifiedBy>
  <cp:revision>22</cp:revision>
  <dcterms:created xsi:type="dcterms:W3CDTF">2017-02-13T10:23:41Z</dcterms:created>
  <dcterms:modified xsi:type="dcterms:W3CDTF">2023-04-06T08:07:01Z</dcterms:modified>
</cp:coreProperties>
</file>