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6" r:id="rId10"/>
    <p:sldId id="265" r:id="rId11"/>
    <p:sldId id="267" r:id="rId12"/>
    <p:sldId id="268" r:id="rId13"/>
    <p:sldId id="269" r:id="rId14"/>
    <p:sldId id="278"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9DA3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1" d="100"/>
          <a:sy n="131" d="100"/>
        </p:scale>
        <p:origin x="-270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34C6E49-5086-C74A-B45F-D1F64331D55B}"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55831A-413B-F143-957E-C2CE479FBC39}" type="slidenum">
              <a:rPr lang="it-IT" smtClean="0"/>
              <a:t>‹n.›</a:t>
            </a:fld>
            <a:endParaRPr lang="it-IT"/>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it-IT"/>
              <a:t>Fare clic per modificare stile</a:t>
            </a:r>
            <a:endParaRPr lang="en-US" dirty="0"/>
          </a:p>
        </p:txBody>
      </p:sp>
      <p:grpSp>
        <p:nvGrpSpPr>
          <p:cNvPr id="15" name="Gruppo 14"/>
          <p:cNvGrpSpPr/>
          <p:nvPr userDrawn="1"/>
        </p:nvGrpSpPr>
        <p:grpSpPr>
          <a:xfrm>
            <a:off x="6652686" y="285030"/>
            <a:ext cx="2254008" cy="383489"/>
            <a:chOff x="6652686" y="285030"/>
            <a:chExt cx="2254008" cy="383489"/>
          </a:xfrm>
        </p:grpSpPr>
        <p:sp>
          <p:nvSpPr>
            <p:cNvPr id="16" name="Rettangolo 15"/>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Rettangolo 16"/>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Ovr>
    <a:masterClrMapping/>
  </p:clrMapOvr>
  <p:transition xmlns:p14="http://schemas.microsoft.com/office/powerpoint/2010/main" spd="slow" advClick="0" advTm="4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E34C6E49-5086-C74A-B45F-D1F64331D55B}"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55831A-413B-F143-957E-C2CE479FBC39}"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34C6E49-5086-C74A-B45F-D1F64331D55B}"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55831A-413B-F143-957E-C2CE479FBC39}"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34C6E49-5086-C74A-B45F-D1F64331D55B}"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55831A-413B-F143-957E-C2CE479FBC39}" type="slidenum">
              <a:rPr lang="it-IT" smtClean="0"/>
              <a:t>‹n.›</a:t>
            </a:fld>
            <a:endParaRPr lang="it-IT"/>
          </a:p>
        </p:txBody>
      </p:sp>
      <p:sp>
        <p:nvSpPr>
          <p:cNvPr id="8" name="Title 7"/>
          <p:cNvSpPr>
            <a:spLocks noGrp="1"/>
          </p:cNvSpPr>
          <p:nvPr>
            <p:ph type="title"/>
          </p:nvPr>
        </p:nvSpPr>
        <p:spPr/>
        <p:txBody>
          <a:bodyPr/>
          <a:lstStyle/>
          <a:p>
            <a:r>
              <a:rPr lang="it-IT"/>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transition xmlns:p14="http://schemas.microsoft.com/office/powerpoint/2010/main" spd="slow" advClick="0" advTm="4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34C6E49-5086-C74A-B45F-D1F64331D55B}"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55831A-413B-F143-957E-C2CE479FBC39}" type="slidenum">
              <a:rPr lang="it-IT" smtClean="0"/>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Ovr>
    <a:masterClrMapping/>
  </p:clrMapOvr>
  <p:transition xmlns:p14="http://schemas.microsoft.com/office/powerpoint/2010/main" spd="slow" advClick="0" advTm="4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34C6E49-5086-C74A-B45F-D1F64331D55B}"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C55831A-413B-F143-957E-C2CE479FBC39}" type="slidenum">
              <a:rPr lang="it-IT" smtClean="0"/>
              <a:t>‹n.›</a:t>
            </a:fld>
            <a:endParaRPr lang="it-IT"/>
          </a:p>
        </p:txBody>
      </p:sp>
      <p:sp>
        <p:nvSpPr>
          <p:cNvPr id="8" name="Title 7"/>
          <p:cNvSpPr>
            <a:spLocks noGrp="1"/>
          </p:cNvSpPr>
          <p:nvPr>
            <p:ph type="title"/>
          </p:nvPr>
        </p:nvSpPr>
        <p:spPr/>
        <p:txBody>
          <a:bodyPr/>
          <a:lstStyle/>
          <a:p>
            <a:r>
              <a:rPr lang="it-IT"/>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transition xmlns:p14="http://schemas.microsoft.com/office/powerpoint/2010/main" spd="slow" advClick="0" advTm="4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it-IT"/>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34C6E49-5086-C74A-B45F-D1F64331D55B}" type="datetimeFigureOut">
              <a:rPr lang="it-IT" smtClean="0"/>
              <a:t>06/04/23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C55831A-413B-F143-957E-C2CE479FBC39}" type="slidenum">
              <a:rPr lang="it-IT" smtClean="0"/>
              <a:t>‹n.›</a:t>
            </a:fld>
            <a:endParaRPr lang="it-IT"/>
          </a:p>
        </p:txBody>
      </p:sp>
      <p:sp>
        <p:nvSpPr>
          <p:cNvPr id="10" name="Title 9"/>
          <p:cNvSpPr>
            <a:spLocks noGrp="1"/>
          </p:cNvSpPr>
          <p:nvPr>
            <p:ph type="title"/>
          </p:nvPr>
        </p:nvSpPr>
        <p:spPr/>
        <p:txBody>
          <a:bodyPr/>
          <a:lstStyle/>
          <a:p>
            <a:r>
              <a:rPr lang="it-IT"/>
              <a:t>Fare clic per modificare stile</a:t>
            </a:r>
            <a:endParaRPr lang="en-US" dirty="0"/>
          </a:p>
        </p:txBody>
      </p:sp>
    </p:spTree>
  </p:cSld>
  <p:clrMapOvr>
    <a:masterClrMapping/>
  </p:clrMapOvr>
  <p:transition xmlns:p14="http://schemas.microsoft.com/office/powerpoint/2010/main" spd="slow" advClick="0" advTm="4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E34C6E49-5086-C74A-B45F-D1F64331D55B}" type="datetimeFigureOut">
              <a:rPr lang="it-IT" smtClean="0"/>
              <a:t>06/04/23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C55831A-413B-F143-957E-C2CE479FBC39}"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4C6E49-5086-C74A-B45F-D1F64331D55B}" type="datetimeFigureOut">
              <a:rPr lang="it-IT" smtClean="0"/>
              <a:t>06/04/23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C55831A-413B-F143-957E-C2CE479FBC39}"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it-IT"/>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34C6E49-5086-C74A-B45F-D1F64331D55B}"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C55831A-413B-F143-957E-C2CE479FBC39}"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34C6E49-5086-C74A-B45F-D1F64331D55B}"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C55831A-413B-F143-957E-C2CE479FBC39}" type="slidenum">
              <a:rPr lang="it-IT" smtClean="0"/>
              <a:t>‹n.›</a:t>
            </a:fld>
            <a:endParaRPr lang="it-IT"/>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it-IT"/>
              <a:t>Fare clic per modificare stile</a:t>
            </a:r>
            <a:endParaRPr lang="en-US" dirty="0"/>
          </a:p>
        </p:txBody>
      </p:sp>
    </p:spTree>
  </p:cSld>
  <p:clrMapOvr>
    <a:masterClrMapping/>
  </p:clrMapOvr>
  <p:transition xmlns:p14="http://schemas.microsoft.com/office/powerpoint/2010/main" spd="slow" advClick="0" advTm="4000">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5" Type="http://schemas.openxmlformats.org/officeDocument/2006/relationships/image" Target="../media/image2.png"/><Relationship Id="rId1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it-IT"/>
              <a:t>Fare clic per modificare stile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34C6E49-5086-C74A-B45F-D1F64331D55B}" type="datetimeFigureOut">
              <a:rPr lang="it-IT" smtClean="0"/>
              <a:t>06/04/23</a:t>
            </a:fld>
            <a:endParaRPr lang="it-IT"/>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it-IT"/>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C55831A-413B-F143-957E-C2CE479FBC39}" type="slidenum">
              <a:rPr lang="it-IT" smtClean="0"/>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13">
                <a:duotone>
                  <a:prstClr val="black"/>
                  <a:srgbClr val="000000">
                    <a:tint val="45000"/>
                    <a:satMod val="400000"/>
                  </a:srgbClr>
                </a:duotone>
                <a:extLst>
                  <a:ext uri="{BEBA8EAE-BF5A-486C-A8C5-ECC9F3942E4B}">
                    <a14:imgProps xmlns:a14="http://schemas.microsoft.com/office/drawing/2010/main">
                      <a14:imgLayer r:embed="rId14">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15">
                <a:duotone>
                  <a:prstClr val="black"/>
                  <a:srgbClr val="000000">
                    <a:tint val="45000"/>
                    <a:satMod val="400000"/>
                  </a:srgbClr>
                </a:duotone>
                <a:extLst>
                  <a:ext uri="{BEBA8EAE-BF5A-486C-A8C5-ECC9F3942E4B}">
                    <a14:imgProps xmlns:a14="http://schemas.microsoft.com/office/drawing/2010/main">
                      <a14:imgLayer r:embed="rId16">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spd="slow" advClick="0" advTm="4000">
    <p:fade/>
  </p:transition>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149409" y="2667823"/>
            <a:ext cx="8719954" cy="1522354"/>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7200" dirty="0">
                <a:solidFill>
                  <a:schemeClr val="bg2">
                    <a:lumMod val="50000"/>
                  </a:schemeClr>
                </a:solidFill>
                <a:latin typeface="Arial"/>
                <a:cs typeface="Arial"/>
              </a:rPr>
              <a:t>GLOBAL ISSUES</a:t>
            </a:r>
          </a:p>
        </p:txBody>
      </p:sp>
    </p:spTree>
    <p:extLst>
      <p:ext uri="{BB962C8B-B14F-4D97-AF65-F5344CB8AC3E}">
        <p14:creationId xmlns:p14="http://schemas.microsoft.com/office/powerpoint/2010/main" val="2063511184"/>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http://m.eet.com/media/1201911/Industry-1-to-4-timeline.jpg"/>
          <p:cNvPicPr/>
          <p:nvPr/>
        </p:nvPicPr>
        <p:blipFill>
          <a:blip r:embed="rId2">
            <a:extLst>
              <a:ext uri="{28A0092B-C50C-407E-A947-70E740481C1C}">
                <a14:useLocalDpi xmlns:a14="http://schemas.microsoft.com/office/drawing/2010/main" val="0"/>
              </a:ext>
            </a:extLst>
          </a:blip>
          <a:srcRect/>
          <a:stretch>
            <a:fillRect/>
          </a:stretch>
        </p:blipFill>
        <p:spPr bwMode="auto">
          <a:xfrm>
            <a:off x="943820" y="1402181"/>
            <a:ext cx="7256360" cy="4829239"/>
          </a:xfrm>
          <a:prstGeom prst="rect">
            <a:avLst/>
          </a:prstGeom>
          <a:noFill/>
          <a:ln>
            <a:noFill/>
          </a:ln>
        </p:spPr>
      </p:pic>
      <p:sp>
        <p:nvSpPr>
          <p:cNvPr id="7" name="CasellaDiTesto 6"/>
          <p:cNvSpPr txBox="1"/>
          <p:nvPr/>
        </p:nvSpPr>
        <p:spPr>
          <a:xfrm>
            <a:off x="657593" y="605648"/>
            <a:ext cx="7828815" cy="769441"/>
          </a:xfrm>
          <a:prstGeom prst="rect">
            <a:avLst/>
          </a:prstGeom>
          <a:noFill/>
          <a:ln>
            <a:noFill/>
          </a:ln>
        </p:spPr>
        <p:txBody>
          <a:bodyPr wrap="square" rtlCol="0">
            <a:spAutoFit/>
          </a:bodyPr>
          <a:lstStyle/>
          <a:p>
            <a:pPr marL="182880" indent="0" algn="ctr">
              <a:buNone/>
            </a:pPr>
            <a:r>
              <a:rPr lang="en-GB" sz="4400" b="1" dirty="0">
                <a:solidFill>
                  <a:srgbClr val="F9DA31"/>
                </a:solidFill>
                <a:effectLst/>
                <a:latin typeface="Arial"/>
                <a:cs typeface="Arial"/>
              </a:rPr>
              <a:t>GLOBAL ECONOMY</a:t>
            </a:r>
          </a:p>
        </p:txBody>
      </p:sp>
    </p:spTree>
    <p:extLst>
      <p:ext uri="{BB962C8B-B14F-4D97-AF65-F5344CB8AC3E}">
        <p14:creationId xmlns:p14="http://schemas.microsoft.com/office/powerpoint/2010/main" val="1053417924"/>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305561" y="2427970"/>
            <a:ext cx="8532879" cy="2002061"/>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latin typeface="Arial"/>
                <a:cs typeface="Arial"/>
              </a:rPr>
              <a:t>POSTCOLONIALISM THE OTHER</a:t>
            </a:r>
          </a:p>
        </p:txBody>
      </p:sp>
    </p:spTree>
    <p:extLst>
      <p:ext uri="{BB962C8B-B14F-4D97-AF65-F5344CB8AC3E}">
        <p14:creationId xmlns:p14="http://schemas.microsoft.com/office/powerpoint/2010/main" val="193073064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657593" y="570462"/>
            <a:ext cx="7828815" cy="769441"/>
          </a:xfrm>
          <a:prstGeom prst="rect">
            <a:avLst/>
          </a:prstGeom>
          <a:noFill/>
          <a:ln>
            <a:noFill/>
          </a:ln>
        </p:spPr>
        <p:txBody>
          <a:bodyPr wrap="square" rtlCol="0">
            <a:spAutoFit/>
          </a:bodyPr>
          <a:lstStyle/>
          <a:p>
            <a:pPr marL="182880" indent="0" algn="ctr">
              <a:buNone/>
            </a:pPr>
            <a:r>
              <a:rPr lang="en-GB" sz="4400" b="1" dirty="0">
                <a:solidFill>
                  <a:srgbClr val="F9DA31"/>
                </a:solidFill>
                <a:effectLst/>
                <a:latin typeface="Arial"/>
                <a:cs typeface="Arial"/>
              </a:rPr>
              <a:t>GLOBAL ECONOMY</a:t>
            </a:r>
          </a:p>
        </p:txBody>
      </p:sp>
      <p:sp>
        <p:nvSpPr>
          <p:cNvPr id="3" name="Rettangolo 2"/>
          <p:cNvSpPr/>
          <p:nvPr/>
        </p:nvSpPr>
        <p:spPr>
          <a:xfrm>
            <a:off x="498028" y="1494027"/>
            <a:ext cx="8371335" cy="3908762"/>
          </a:xfrm>
          <a:prstGeom prst="rect">
            <a:avLst/>
          </a:prstGeom>
        </p:spPr>
        <p:txBody>
          <a:bodyPr wrap="square">
            <a:spAutoFit/>
          </a:bodyPr>
          <a:lstStyle/>
          <a:p>
            <a:r>
              <a:rPr lang="en-GB" sz="3200" i="1" dirty="0">
                <a:solidFill>
                  <a:srgbClr val="FF0000"/>
                </a:solidFill>
                <a:latin typeface="Arial"/>
                <a:cs typeface="Arial"/>
              </a:rPr>
              <a:t>Otherness</a:t>
            </a:r>
            <a:endParaRPr lang="it-IT" sz="3200" i="1" dirty="0">
              <a:solidFill>
                <a:srgbClr val="FF0000"/>
              </a:solidFill>
              <a:latin typeface="Arial"/>
              <a:cs typeface="Arial"/>
            </a:endParaRPr>
          </a:p>
          <a:p>
            <a:pPr lvl="0"/>
            <a:r>
              <a:rPr lang="en-GB" dirty="0">
                <a:solidFill>
                  <a:srgbClr val="FF0000"/>
                </a:solidFill>
                <a:cs typeface="Arial"/>
              </a:rPr>
              <a:t>• </a:t>
            </a:r>
            <a:r>
              <a:rPr lang="en-GB" dirty="0">
                <a:cs typeface="Arial"/>
              </a:rPr>
              <a:t>The Empire is dead. So is the ‘English’ literature of the Empire</a:t>
            </a:r>
            <a:endParaRPr lang="it-IT" dirty="0">
              <a:cs typeface="Arial"/>
            </a:endParaRPr>
          </a:p>
          <a:p>
            <a:pPr lvl="0"/>
            <a:r>
              <a:rPr lang="en-GB" dirty="0">
                <a:solidFill>
                  <a:srgbClr val="FF0000"/>
                </a:solidFill>
                <a:cs typeface="Arial"/>
              </a:rPr>
              <a:t>• </a:t>
            </a:r>
            <a:r>
              <a:rPr lang="en-GB" dirty="0">
                <a:cs typeface="Arial"/>
              </a:rPr>
              <a:t>Several waves of migration have created large communities </a:t>
            </a:r>
            <a:br>
              <a:rPr lang="en-GB" dirty="0">
                <a:cs typeface="Arial"/>
              </a:rPr>
            </a:br>
            <a:r>
              <a:rPr lang="en-GB" dirty="0">
                <a:cs typeface="Arial"/>
              </a:rPr>
              <a:t>  of non-British citizens in the country, who are </a:t>
            </a:r>
            <a:r>
              <a:rPr lang="en-GB" b="1" dirty="0">
                <a:cs typeface="Arial"/>
              </a:rPr>
              <a:t>the others next door</a:t>
            </a:r>
            <a:r>
              <a:rPr lang="en-GB" dirty="0">
                <a:cs typeface="Arial"/>
              </a:rPr>
              <a:t>,</a:t>
            </a:r>
            <a:br>
              <a:rPr lang="en-GB" dirty="0">
                <a:cs typeface="Arial"/>
              </a:rPr>
            </a:br>
            <a:r>
              <a:rPr lang="en-GB" dirty="0">
                <a:cs typeface="Arial"/>
              </a:rPr>
              <a:t>  people who keep their own traditions and have to cope with </a:t>
            </a:r>
            <a:br>
              <a:rPr lang="en-GB" dirty="0">
                <a:cs typeface="Arial"/>
              </a:rPr>
            </a:br>
            <a:r>
              <a:rPr lang="en-GB" dirty="0">
                <a:cs typeface="Arial"/>
              </a:rPr>
              <a:t>  the British cultural habits</a:t>
            </a:r>
            <a:endParaRPr lang="it-IT" dirty="0">
              <a:cs typeface="Arial"/>
            </a:endParaRPr>
          </a:p>
          <a:p>
            <a:pPr lvl="0"/>
            <a:r>
              <a:rPr lang="en-GB" dirty="0">
                <a:solidFill>
                  <a:srgbClr val="FF0000"/>
                </a:solidFill>
                <a:cs typeface="Arial"/>
              </a:rPr>
              <a:t>• </a:t>
            </a:r>
            <a:r>
              <a:rPr lang="en-GB" dirty="0">
                <a:cs typeface="Arial"/>
              </a:rPr>
              <a:t>They represent a different voice in the debate on contemporary</a:t>
            </a:r>
            <a:br>
              <a:rPr lang="en-GB" dirty="0">
                <a:cs typeface="Arial"/>
              </a:rPr>
            </a:br>
            <a:r>
              <a:rPr lang="en-GB" dirty="0">
                <a:cs typeface="Arial"/>
              </a:rPr>
              <a:t>  issues, like race, class and gender, typical of the post-colonial period </a:t>
            </a:r>
            <a:endParaRPr lang="it-IT" dirty="0">
              <a:cs typeface="Arial"/>
            </a:endParaRPr>
          </a:p>
          <a:p>
            <a:r>
              <a:rPr lang="en-GB" dirty="0">
                <a:solidFill>
                  <a:srgbClr val="FF0000"/>
                </a:solidFill>
                <a:cs typeface="Arial"/>
              </a:rPr>
              <a:t>• </a:t>
            </a:r>
            <a:r>
              <a:rPr lang="en-GB" dirty="0">
                <a:cs typeface="Arial"/>
              </a:rPr>
              <a:t>They are not the only alternative voices: many other writers all over </a:t>
            </a:r>
            <a:br>
              <a:rPr lang="en-GB" dirty="0">
                <a:cs typeface="Arial"/>
              </a:rPr>
            </a:br>
            <a:r>
              <a:rPr lang="en-GB" dirty="0">
                <a:cs typeface="Arial"/>
              </a:rPr>
              <a:t>  the world previously controlled by Britain are now expressing a </a:t>
            </a:r>
            <a:br>
              <a:rPr lang="en-GB" dirty="0">
                <a:cs typeface="Arial"/>
              </a:rPr>
            </a:br>
            <a:r>
              <a:rPr lang="en-GB" dirty="0">
                <a:cs typeface="Arial"/>
              </a:rPr>
              <a:t>  decentred point of view on human condition in their countries. </a:t>
            </a:r>
            <a:br>
              <a:rPr lang="en-GB" dirty="0">
                <a:cs typeface="Arial"/>
              </a:rPr>
            </a:br>
            <a:r>
              <a:rPr lang="en-GB" dirty="0">
                <a:cs typeface="Arial"/>
              </a:rPr>
              <a:t>  They are </a:t>
            </a:r>
            <a:r>
              <a:rPr lang="en-GB" b="1" dirty="0">
                <a:cs typeface="Arial"/>
              </a:rPr>
              <a:t>the people out there</a:t>
            </a:r>
            <a:r>
              <a:rPr lang="en-GB" dirty="0">
                <a:cs typeface="Arial"/>
              </a:rPr>
              <a:t>, still </a:t>
            </a:r>
            <a:r>
              <a:rPr lang="en-GB" b="1" dirty="0">
                <a:cs typeface="Arial"/>
              </a:rPr>
              <a:t>writing in English</a:t>
            </a:r>
            <a:r>
              <a:rPr lang="en-GB" dirty="0">
                <a:cs typeface="Arial"/>
              </a:rPr>
              <a:t> to make </a:t>
            </a:r>
          </a:p>
          <a:p>
            <a:r>
              <a:rPr lang="en-GB" dirty="0">
                <a:cs typeface="Arial"/>
              </a:rPr>
              <a:t>  their voices heard everywhere</a:t>
            </a:r>
            <a:endParaRPr lang="it-IT" dirty="0">
              <a:cs typeface="Arial"/>
            </a:endParaRPr>
          </a:p>
        </p:txBody>
      </p:sp>
    </p:spTree>
    <p:extLst>
      <p:ext uri="{BB962C8B-B14F-4D97-AF65-F5344CB8AC3E}">
        <p14:creationId xmlns:p14="http://schemas.microsoft.com/office/powerpoint/2010/main" val="244169638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657593" y="499517"/>
            <a:ext cx="7828815" cy="769441"/>
          </a:xfrm>
          <a:prstGeom prst="rect">
            <a:avLst/>
          </a:prstGeom>
          <a:noFill/>
          <a:ln>
            <a:noFill/>
          </a:ln>
        </p:spPr>
        <p:txBody>
          <a:bodyPr wrap="square" rtlCol="0">
            <a:spAutoFit/>
          </a:bodyPr>
          <a:lstStyle/>
          <a:p>
            <a:pPr marL="182880" indent="0" algn="ctr">
              <a:buNone/>
            </a:pPr>
            <a:r>
              <a:rPr lang="en-GB" sz="4400" b="1" dirty="0">
                <a:solidFill>
                  <a:srgbClr val="F9DA31"/>
                </a:solidFill>
                <a:effectLst/>
                <a:latin typeface="Arial"/>
                <a:cs typeface="Arial"/>
              </a:rPr>
              <a:t>GLOBAL ECONOMY</a:t>
            </a:r>
          </a:p>
        </p:txBody>
      </p:sp>
      <p:sp>
        <p:nvSpPr>
          <p:cNvPr id="3" name="Rettangolo 2"/>
          <p:cNvSpPr/>
          <p:nvPr/>
        </p:nvSpPr>
        <p:spPr>
          <a:xfrm>
            <a:off x="265976" y="1342935"/>
            <a:ext cx="8612049" cy="5016758"/>
          </a:xfrm>
          <a:prstGeom prst="rect">
            <a:avLst/>
          </a:prstGeom>
        </p:spPr>
        <p:txBody>
          <a:bodyPr wrap="square">
            <a:spAutoFit/>
          </a:bodyPr>
          <a:lstStyle/>
          <a:p>
            <a:r>
              <a:rPr lang="en-GB" sz="3200" i="1" dirty="0">
                <a:solidFill>
                  <a:srgbClr val="FF0000"/>
                </a:solidFill>
                <a:latin typeface="Arial"/>
                <a:cs typeface="Arial"/>
              </a:rPr>
              <a:t>The Others Next Door</a:t>
            </a:r>
            <a:endParaRPr lang="it-IT" sz="3200" i="1" dirty="0">
              <a:solidFill>
                <a:srgbClr val="FF0000"/>
              </a:solidFill>
              <a:latin typeface="Arial"/>
              <a:cs typeface="Arial"/>
            </a:endParaRPr>
          </a:p>
          <a:p>
            <a:r>
              <a:rPr lang="en-GB" dirty="0"/>
              <a:t>Post-colonial issues are the subject matter of the works of these writers and may be summed up as follows: </a:t>
            </a:r>
            <a:endParaRPr lang="it-IT" dirty="0"/>
          </a:p>
          <a:p>
            <a:pPr lvl="0"/>
            <a:r>
              <a:rPr lang="en-GB" b="1" dirty="0">
                <a:solidFill>
                  <a:srgbClr val="FF0000"/>
                </a:solidFill>
              </a:rPr>
              <a:t>• </a:t>
            </a:r>
            <a:r>
              <a:rPr lang="en-GB" b="1" dirty="0"/>
              <a:t>Identity</a:t>
            </a:r>
            <a:r>
              <a:rPr lang="en-GB" dirty="0"/>
              <a:t>: it is no longer a word with a single meaning but highlights </a:t>
            </a:r>
            <a:br>
              <a:rPr lang="en-GB" dirty="0"/>
            </a:br>
            <a:r>
              <a:rPr lang="en-GB" dirty="0"/>
              <a:t>  the plurality of the identities of people belonging to two contrasting worlds</a:t>
            </a:r>
            <a:endParaRPr lang="it-IT" dirty="0"/>
          </a:p>
          <a:p>
            <a:pPr lvl="0"/>
            <a:r>
              <a:rPr lang="en-GB" b="1" dirty="0">
                <a:solidFill>
                  <a:srgbClr val="FF0000"/>
                </a:solidFill>
              </a:rPr>
              <a:t>• </a:t>
            </a:r>
            <a:r>
              <a:rPr lang="en-GB" b="1" dirty="0"/>
              <a:t>Culture and tradition</a:t>
            </a:r>
            <a:r>
              <a:rPr lang="en-GB" dirty="0"/>
              <a:t>: post-colonial writers try to recuperate their identity</a:t>
            </a:r>
            <a:br>
              <a:rPr lang="en-GB" dirty="0"/>
            </a:br>
            <a:r>
              <a:rPr lang="en-GB" dirty="0"/>
              <a:t>  through memory and the folk heritage of their native country</a:t>
            </a:r>
            <a:endParaRPr lang="it-IT" dirty="0"/>
          </a:p>
          <a:p>
            <a:pPr lvl="0"/>
            <a:r>
              <a:rPr lang="en-GB" b="1" dirty="0">
                <a:solidFill>
                  <a:srgbClr val="FF0000"/>
                </a:solidFill>
              </a:rPr>
              <a:t>• </a:t>
            </a:r>
            <a:r>
              <a:rPr lang="en-GB" b="1" dirty="0"/>
              <a:t>Belief and religion</a:t>
            </a:r>
            <a:r>
              <a:rPr lang="en-GB" dirty="0"/>
              <a:t>: they underline their native heritage:</a:t>
            </a:r>
            <a:r>
              <a:rPr lang="en-GB" b="1" dirty="0"/>
              <a:t> </a:t>
            </a:r>
            <a:br>
              <a:rPr lang="en-GB" b="1" dirty="0"/>
            </a:br>
            <a:r>
              <a:rPr lang="en-GB" b="1" dirty="0"/>
              <a:t>  </a:t>
            </a:r>
            <a:r>
              <a:rPr lang="en-GB" dirty="0"/>
              <a:t>Animism coexists with monotheism, superstitions and tribal beliefs</a:t>
            </a:r>
            <a:endParaRPr lang="it-IT" dirty="0"/>
          </a:p>
          <a:p>
            <a:pPr lvl="0"/>
            <a:r>
              <a:rPr lang="en-GB" b="1" dirty="0">
                <a:solidFill>
                  <a:srgbClr val="FF0000"/>
                </a:solidFill>
              </a:rPr>
              <a:t>• </a:t>
            </a:r>
            <a:r>
              <a:rPr lang="en-GB" b="1" dirty="0"/>
              <a:t>Language</a:t>
            </a:r>
            <a:r>
              <a:rPr lang="en-GB" dirty="0"/>
              <a:t>: the confrontation between standard English and </a:t>
            </a:r>
            <a:br>
              <a:rPr lang="en-GB" dirty="0"/>
            </a:br>
            <a:r>
              <a:rPr lang="en-GB" dirty="0"/>
              <a:t>  the writers’ native languages (creoles) is a way to show their race pride.</a:t>
            </a:r>
            <a:br>
              <a:rPr lang="en-GB" dirty="0"/>
            </a:br>
            <a:r>
              <a:rPr lang="en-GB" dirty="0"/>
              <a:t>  Reshaping the English language is a need and each poet contributes </a:t>
            </a:r>
            <a:br>
              <a:rPr lang="en-GB" dirty="0"/>
            </a:br>
            <a:r>
              <a:rPr lang="en-GB" dirty="0"/>
              <a:t>  to the creation of </a:t>
            </a:r>
            <a:r>
              <a:rPr lang="en-GB" b="1" dirty="0"/>
              <a:t>‘New </a:t>
            </a:r>
            <a:r>
              <a:rPr lang="en-GB" b="1" dirty="0" err="1"/>
              <a:t>Englishes</a:t>
            </a:r>
            <a:r>
              <a:rPr lang="en-GB" b="1" dirty="0"/>
              <a:t>’</a:t>
            </a:r>
            <a:r>
              <a:rPr lang="en-GB" dirty="0"/>
              <a:t>. There is a close link between</a:t>
            </a:r>
            <a:br>
              <a:rPr lang="en-GB" dirty="0"/>
            </a:br>
            <a:r>
              <a:rPr lang="en-GB" dirty="0"/>
              <a:t>  language and music in this research</a:t>
            </a:r>
            <a:endParaRPr lang="it-IT" dirty="0"/>
          </a:p>
          <a:p>
            <a:r>
              <a:rPr lang="en-GB" b="1" dirty="0">
                <a:solidFill>
                  <a:srgbClr val="FF0000"/>
                </a:solidFill>
              </a:rPr>
              <a:t>• </a:t>
            </a:r>
            <a:r>
              <a:rPr lang="en-GB" b="1" dirty="0"/>
              <a:t>Location or sense of displacement</a:t>
            </a:r>
            <a:r>
              <a:rPr lang="en-GB" dirty="0"/>
              <a:t>: many of these artists have</a:t>
            </a:r>
            <a:br>
              <a:rPr lang="en-GB" dirty="0"/>
            </a:br>
            <a:r>
              <a:rPr lang="en-GB" dirty="0"/>
              <a:t>  Commonwealth origins and feel apart from British society and</a:t>
            </a:r>
            <a:br>
              <a:rPr lang="en-GB" dirty="0"/>
            </a:br>
            <a:r>
              <a:rPr lang="en-GB" dirty="0"/>
              <a:t>  landscape, thus creating alternative backgrounds in their works</a:t>
            </a:r>
            <a:endParaRPr lang="it-IT" dirty="0">
              <a:latin typeface="Arial"/>
              <a:cs typeface="Arial"/>
            </a:endParaRPr>
          </a:p>
        </p:txBody>
      </p:sp>
    </p:spTree>
    <p:extLst>
      <p:ext uri="{BB962C8B-B14F-4D97-AF65-F5344CB8AC3E}">
        <p14:creationId xmlns:p14="http://schemas.microsoft.com/office/powerpoint/2010/main" val="697103483"/>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305561" y="1987142"/>
            <a:ext cx="8532879" cy="2452829"/>
            <a:chOff x="305561" y="1938261"/>
            <a:chExt cx="8532879" cy="2452829"/>
          </a:xfrm>
        </p:grpSpPr>
        <p:sp>
          <p:nvSpPr>
            <p:cNvPr id="4" name="Titolo 1"/>
            <p:cNvSpPr txBox="1">
              <a:spLocks/>
            </p:cNvSpPr>
            <p:nvPr/>
          </p:nvSpPr>
          <p:spPr>
            <a:xfrm>
              <a:off x="305561" y="1938261"/>
              <a:ext cx="8532879" cy="2002061"/>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latin typeface="Arial"/>
                  <a:cs typeface="Arial"/>
                </a:rPr>
                <a:t>WOLE SOYINKA</a:t>
              </a:r>
            </a:p>
            <a:p>
              <a:pPr marL="182880" indent="0" algn="ctr">
                <a:buNone/>
              </a:pPr>
              <a:r>
                <a:rPr lang="en-GB" sz="6600" dirty="0">
                  <a:solidFill>
                    <a:schemeClr val="bg2">
                      <a:lumMod val="50000"/>
                    </a:schemeClr>
                  </a:solidFill>
                  <a:effectLst/>
                  <a:latin typeface="Arial"/>
                  <a:cs typeface="Arial"/>
                </a:rPr>
                <a:t> </a:t>
              </a:r>
              <a:r>
                <a:rPr lang="it-IT" sz="5200" i="1" dirty="0">
                  <a:solidFill>
                    <a:schemeClr val="bg2">
                      <a:lumMod val="50000"/>
                    </a:schemeClr>
                  </a:solidFill>
                  <a:effectLst/>
                  <a:latin typeface="Arial"/>
                  <a:cs typeface="Arial"/>
                </a:rPr>
                <a:t>Telephone </a:t>
              </a:r>
              <a:r>
                <a:rPr lang="it-IT" sz="5200" i="1" dirty="0" err="1">
                  <a:solidFill>
                    <a:schemeClr val="bg2">
                      <a:lumMod val="50000"/>
                    </a:schemeClr>
                  </a:solidFill>
                  <a:effectLst/>
                  <a:latin typeface="Arial"/>
                  <a:cs typeface="Arial"/>
                </a:rPr>
                <a:t>Conversation</a:t>
              </a:r>
              <a:endParaRPr lang="en-GB" sz="5200" i="1" dirty="0">
                <a:solidFill>
                  <a:schemeClr val="bg2">
                    <a:lumMod val="50000"/>
                  </a:schemeClr>
                </a:solidFill>
                <a:effectLst/>
                <a:latin typeface="Arial"/>
                <a:cs typeface="Arial"/>
              </a:endParaRPr>
            </a:p>
          </p:txBody>
        </p:sp>
        <p:sp>
          <p:nvSpPr>
            <p:cNvPr id="6" name="Rettangolo 5"/>
            <p:cNvSpPr/>
            <p:nvPr/>
          </p:nvSpPr>
          <p:spPr>
            <a:xfrm>
              <a:off x="413467" y="3867870"/>
              <a:ext cx="8317066" cy="523220"/>
            </a:xfrm>
            <a:prstGeom prst="rect">
              <a:avLst/>
            </a:prstGeom>
          </p:spPr>
          <p:txBody>
            <a:bodyPr wrap="square">
              <a:spAutoFit/>
            </a:bodyPr>
            <a:lstStyle/>
            <a:p>
              <a:pPr algn="ctr"/>
              <a:r>
                <a:rPr lang="en-GB" sz="2800" dirty="0">
                  <a:solidFill>
                    <a:schemeClr val="bg2">
                      <a:lumMod val="50000"/>
                    </a:schemeClr>
                  </a:solidFill>
                  <a:latin typeface="Arial"/>
                  <a:cs typeface="Arial"/>
                </a:rPr>
                <a:t>(1963</a:t>
              </a:r>
              <a:r>
                <a:rPr lang="it-IT" sz="2800" dirty="0">
                  <a:solidFill>
                    <a:schemeClr val="bg2">
                      <a:lumMod val="50000"/>
                    </a:schemeClr>
                  </a:solidFill>
                  <a:latin typeface="Arial"/>
                  <a:cs typeface="Arial"/>
                </a:rPr>
                <a:t>)</a:t>
              </a:r>
            </a:p>
          </p:txBody>
        </p:sp>
      </p:grpSp>
    </p:spTree>
    <p:extLst>
      <p:ext uri="{BB962C8B-B14F-4D97-AF65-F5344CB8AC3E}">
        <p14:creationId xmlns:p14="http://schemas.microsoft.com/office/powerpoint/2010/main" val="2940653544"/>
      </p:ext>
    </p:extLst>
  </p:cSld>
  <p:clrMapOvr>
    <a:masterClrMapping/>
  </p:clrMapOvr>
  <p:transition xmlns:p14="http://schemas.microsoft.com/office/powerpoint/2010/main" spd="slow" advClick="0" advTm="4000">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305561" y="2427970"/>
            <a:ext cx="8532879" cy="2002061"/>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latin typeface="Arial"/>
                <a:cs typeface="Arial"/>
              </a:rPr>
              <a:t>TELEPHONE CONVERSATION</a:t>
            </a:r>
          </a:p>
        </p:txBody>
      </p:sp>
    </p:spTree>
    <p:extLst>
      <p:ext uri="{BB962C8B-B14F-4D97-AF65-F5344CB8AC3E}">
        <p14:creationId xmlns:p14="http://schemas.microsoft.com/office/powerpoint/2010/main" val="2546034435"/>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1" y="602262"/>
            <a:ext cx="8433272" cy="769441"/>
          </a:xfrm>
          <a:prstGeom prst="rect">
            <a:avLst/>
          </a:prstGeom>
          <a:noFill/>
          <a:ln>
            <a:noFill/>
          </a:ln>
        </p:spPr>
        <p:txBody>
          <a:bodyPr wrap="square" rtlCol="0">
            <a:spAutoFit/>
          </a:bodyPr>
          <a:lstStyle/>
          <a:p>
            <a:pPr marL="182880" indent="0" algn="ctr">
              <a:buNone/>
            </a:pPr>
            <a:r>
              <a:rPr lang="en-GB" sz="4400" b="1" dirty="0">
                <a:solidFill>
                  <a:srgbClr val="F9DA31"/>
                </a:solidFill>
                <a:effectLst/>
                <a:latin typeface="Arial"/>
                <a:cs typeface="Arial"/>
              </a:rPr>
              <a:t>TELEPHONE CONVERSATION</a:t>
            </a:r>
          </a:p>
        </p:txBody>
      </p:sp>
      <p:sp>
        <p:nvSpPr>
          <p:cNvPr id="3" name="Rettangolo 2"/>
          <p:cNvSpPr/>
          <p:nvPr/>
        </p:nvSpPr>
        <p:spPr>
          <a:xfrm>
            <a:off x="973749" y="1379405"/>
            <a:ext cx="7196503" cy="2862322"/>
          </a:xfrm>
          <a:prstGeom prst="rect">
            <a:avLst/>
          </a:prstGeom>
        </p:spPr>
        <p:txBody>
          <a:bodyPr wrap="square">
            <a:spAutoFit/>
          </a:bodyPr>
          <a:lstStyle/>
          <a:p>
            <a:pPr lvl="0"/>
            <a:r>
              <a:rPr lang="en-GB" dirty="0">
                <a:solidFill>
                  <a:srgbClr val="FF0000"/>
                </a:solidFill>
                <a:latin typeface="Arial"/>
                <a:cs typeface="Arial"/>
              </a:rPr>
              <a:t>• </a:t>
            </a:r>
            <a:r>
              <a:rPr lang="en-GB" dirty="0">
                <a:latin typeface="Arial"/>
                <a:cs typeface="Arial"/>
              </a:rPr>
              <a:t>It is a biting satire against the racist attitudes of whites in the </a:t>
            </a:r>
            <a:br>
              <a:rPr lang="en-GB" dirty="0">
                <a:latin typeface="Arial"/>
                <a:cs typeface="Arial"/>
              </a:rPr>
            </a:br>
            <a:r>
              <a:rPr lang="en-GB" dirty="0">
                <a:latin typeface="Arial"/>
                <a:cs typeface="Arial"/>
              </a:rPr>
              <a:t>20</a:t>
            </a:r>
            <a:r>
              <a:rPr lang="en-GB" baseline="30000" dirty="0">
                <a:latin typeface="Arial"/>
                <a:cs typeface="Arial"/>
              </a:rPr>
              <a:t>th</a:t>
            </a:r>
            <a:r>
              <a:rPr lang="en-GB" dirty="0">
                <a:latin typeface="Arial"/>
                <a:cs typeface="Arial"/>
              </a:rPr>
              <a:t> century. </a:t>
            </a:r>
            <a:br>
              <a:rPr lang="en-GB" dirty="0">
                <a:latin typeface="Arial"/>
                <a:cs typeface="Arial"/>
              </a:rPr>
            </a:br>
            <a:r>
              <a:rPr lang="en-GB" dirty="0">
                <a:solidFill>
                  <a:srgbClr val="FF0000"/>
                </a:solidFill>
                <a:latin typeface="Arial"/>
                <a:cs typeface="Arial"/>
              </a:rPr>
              <a:t>• </a:t>
            </a:r>
            <a:r>
              <a:rPr lang="en-GB" dirty="0">
                <a:latin typeface="Arial"/>
                <a:cs typeface="Arial"/>
              </a:rPr>
              <a:t>It ridicules the social evil and human weakness of racial prejudice. </a:t>
            </a:r>
            <a:endParaRPr lang="it-IT" dirty="0">
              <a:latin typeface="Arial"/>
              <a:cs typeface="Arial"/>
            </a:endParaRPr>
          </a:p>
          <a:p>
            <a:r>
              <a:rPr lang="en-GB" i="1" dirty="0">
                <a:solidFill>
                  <a:srgbClr val="FF0000"/>
                </a:solidFill>
                <a:latin typeface="Arial"/>
                <a:cs typeface="Arial"/>
              </a:rPr>
              <a:t>Characters</a:t>
            </a:r>
            <a:endParaRPr lang="it-IT" i="1" dirty="0">
              <a:solidFill>
                <a:srgbClr val="FF0000"/>
              </a:solidFill>
              <a:latin typeface="Arial"/>
              <a:cs typeface="Arial"/>
            </a:endParaRPr>
          </a:p>
          <a:p>
            <a:r>
              <a:rPr lang="en-GB" dirty="0">
                <a:solidFill>
                  <a:srgbClr val="FF0000"/>
                </a:solidFill>
                <a:latin typeface="Arial"/>
                <a:cs typeface="Arial"/>
              </a:rPr>
              <a:t>• </a:t>
            </a:r>
            <a:r>
              <a:rPr lang="en-GB" dirty="0">
                <a:latin typeface="Arial"/>
                <a:cs typeface="Arial"/>
              </a:rPr>
              <a:t>A black, educated man</a:t>
            </a:r>
            <a:endParaRPr lang="it-IT" dirty="0">
              <a:latin typeface="Arial"/>
              <a:cs typeface="Arial"/>
            </a:endParaRPr>
          </a:p>
          <a:p>
            <a:r>
              <a:rPr lang="en-GB" dirty="0">
                <a:solidFill>
                  <a:srgbClr val="FF0000"/>
                </a:solidFill>
                <a:latin typeface="Arial"/>
                <a:cs typeface="Arial"/>
              </a:rPr>
              <a:t>• </a:t>
            </a:r>
            <a:r>
              <a:rPr lang="en-GB" dirty="0">
                <a:latin typeface="Arial"/>
                <a:cs typeface="Arial"/>
              </a:rPr>
              <a:t>A white landlady </a:t>
            </a:r>
            <a:endParaRPr lang="it-IT" dirty="0">
              <a:latin typeface="Arial"/>
              <a:cs typeface="Arial"/>
            </a:endParaRPr>
          </a:p>
          <a:p>
            <a:r>
              <a:rPr lang="it-IT" i="1" dirty="0" err="1">
                <a:solidFill>
                  <a:srgbClr val="FF0000"/>
                </a:solidFill>
                <a:latin typeface="Arial"/>
                <a:cs typeface="Arial"/>
              </a:rPr>
              <a:t>Topic</a:t>
            </a:r>
            <a:endParaRPr lang="it-IT" i="1" dirty="0">
              <a:solidFill>
                <a:srgbClr val="FF0000"/>
              </a:solidFill>
              <a:latin typeface="Arial"/>
              <a:cs typeface="Arial"/>
            </a:endParaRPr>
          </a:p>
          <a:p>
            <a:pPr lvl="0"/>
            <a:r>
              <a:rPr lang="en-GB" dirty="0">
                <a:solidFill>
                  <a:srgbClr val="FF0000"/>
                </a:solidFill>
                <a:latin typeface="Arial"/>
                <a:cs typeface="Arial"/>
              </a:rPr>
              <a:t>• </a:t>
            </a:r>
            <a:r>
              <a:rPr lang="en-GB" dirty="0">
                <a:latin typeface="Arial"/>
                <a:cs typeface="Arial"/>
              </a:rPr>
              <a:t>Renting a flat to a black man </a:t>
            </a:r>
            <a:endParaRPr lang="it-IT" dirty="0">
              <a:latin typeface="Arial"/>
              <a:cs typeface="Arial"/>
            </a:endParaRPr>
          </a:p>
          <a:p>
            <a:r>
              <a:rPr lang="en-GB" i="1" dirty="0">
                <a:solidFill>
                  <a:srgbClr val="FF0000"/>
                </a:solidFill>
                <a:latin typeface="Arial"/>
                <a:cs typeface="Arial"/>
              </a:rPr>
              <a:t>Theme</a:t>
            </a:r>
            <a:endParaRPr lang="it-IT" i="1" dirty="0">
              <a:solidFill>
                <a:srgbClr val="FF0000"/>
              </a:solidFill>
              <a:latin typeface="Arial"/>
              <a:cs typeface="Arial"/>
            </a:endParaRPr>
          </a:p>
          <a:p>
            <a:pPr lvl="0"/>
            <a:r>
              <a:rPr lang="en-GB" dirty="0">
                <a:solidFill>
                  <a:srgbClr val="FF0000"/>
                </a:solidFill>
                <a:latin typeface="Arial"/>
                <a:cs typeface="Arial"/>
              </a:rPr>
              <a:t>• </a:t>
            </a:r>
            <a:r>
              <a:rPr lang="it-IT" dirty="0" err="1">
                <a:latin typeface="Arial"/>
                <a:cs typeface="Arial"/>
              </a:rPr>
              <a:t>Racism</a:t>
            </a:r>
            <a:endParaRPr lang="it-IT" dirty="0">
              <a:latin typeface="Arial"/>
              <a:cs typeface="Arial"/>
            </a:endParaRPr>
          </a:p>
        </p:txBody>
      </p:sp>
      <p:sp>
        <p:nvSpPr>
          <p:cNvPr id="2" name="Rettangolo 1"/>
          <p:cNvSpPr/>
          <p:nvPr/>
        </p:nvSpPr>
        <p:spPr>
          <a:xfrm>
            <a:off x="973749" y="4348970"/>
            <a:ext cx="7196503" cy="2031325"/>
          </a:xfrm>
          <a:prstGeom prst="rect">
            <a:avLst/>
          </a:prstGeom>
        </p:spPr>
        <p:txBody>
          <a:bodyPr wrap="square">
            <a:spAutoFit/>
          </a:bodyPr>
          <a:lstStyle/>
          <a:p>
            <a:pPr algn="r"/>
            <a:r>
              <a:rPr lang="en-GB" i="1" dirty="0">
                <a:solidFill>
                  <a:srgbClr val="FF0000"/>
                </a:solidFill>
                <a:latin typeface="Wingdings 3" charset="2"/>
                <a:cs typeface="Wingdings 3" charset="2"/>
              </a:rPr>
              <a:t>u</a:t>
            </a:r>
            <a:r>
              <a:rPr lang="en-GB" i="1" dirty="0">
                <a:solidFill>
                  <a:srgbClr val="FF0000"/>
                </a:solidFill>
                <a:latin typeface="Arial"/>
                <a:cs typeface="Arial"/>
              </a:rPr>
              <a:t> Lyric Poem </a:t>
            </a:r>
            <a:r>
              <a:rPr lang="en-GB" dirty="0">
                <a:latin typeface="Arial"/>
                <a:cs typeface="Arial"/>
              </a:rPr>
              <a:t>– Recounting a personal event, in the present tense, </a:t>
            </a:r>
          </a:p>
          <a:p>
            <a:pPr algn="r"/>
            <a:r>
              <a:rPr lang="en-GB" dirty="0">
                <a:latin typeface="Arial"/>
                <a:cs typeface="Arial"/>
              </a:rPr>
              <a:t>in the form of a dialogue</a:t>
            </a:r>
            <a:endParaRPr lang="it-IT" dirty="0">
              <a:latin typeface="Arial"/>
              <a:cs typeface="Arial"/>
            </a:endParaRPr>
          </a:p>
          <a:p>
            <a:pPr algn="r"/>
            <a:r>
              <a:rPr lang="en-GB" i="1" dirty="0">
                <a:solidFill>
                  <a:srgbClr val="FF0000"/>
                </a:solidFill>
                <a:latin typeface="Wingdings 3" charset="2"/>
                <a:cs typeface="Wingdings 3" charset="2"/>
              </a:rPr>
              <a:t>u</a:t>
            </a:r>
            <a:r>
              <a:rPr lang="en-GB" i="1" dirty="0">
                <a:solidFill>
                  <a:srgbClr val="FF0000"/>
                </a:solidFill>
                <a:latin typeface="Arial"/>
                <a:cs typeface="Arial"/>
              </a:rPr>
              <a:t> Free Verse </a:t>
            </a:r>
            <a:r>
              <a:rPr lang="en-GB" dirty="0">
                <a:latin typeface="Arial"/>
                <a:cs typeface="Arial"/>
              </a:rPr>
              <a:t>– The lack of structure represents the spontaneity </a:t>
            </a:r>
            <a:br>
              <a:rPr lang="en-GB" dirty="0">
                <a:latin typeface="Arial"/>
                <a:cs typeface="Arial"/>
              </a:rPr>
            </a:br>
            <a:r>
              <a:rPr lang="en-GB" dirty="0">
                <a:latin typeface="Arial"/>
                <a:cs typeface="Arial"/>
              </a:rPr>
              <a:t>and realism of the conversation, as well as the lack of rhyme</a:t>
            </a:r>
            <a:endParaRPr lang="it-IT" dirty="0">
              <a:latin typeface="Arial"/>
              <a:cs typeface="Arial"/>
            </a:endParaRPr>
          </a:p>
          <a:p>
            <a:pPr algn="r"/>
            <a:r>
              <a:rPr lang="en-GB" i="1" dirty="0">
                <a:solidFill>
                  <a:srgbClr val="FF0000"/>
                </a:solidFill>
                <a:latin typeface="Wingdings 3" charset="2"/>
                <a:cs typeface="Wingdings 3" charset="2"/>
              </a:rPr>
              <a:t>u</a:t>
            </a:r>
            <a:r>
              <a:rPr lang="en-GB" i="1" dirty="0">
                <a:solidFill>
                  <a:srgbClr val="FF0000"/>
                </a:solidFill>
                <a:latin typeface="Arial"/>
                <a:cs typeface="Arial"/>
              </a:rPr>
              <a:t> Caesura</a:t>
            </a:r>
            <a:r>
              <a:rPr lang="en-GB" dirty="0">
                <a:latin typeface="Arial"/>
                <a:cs typeface="Arial"/>
              </a:rPr>
              <a:t> – Abrupt stops representing the disgust of the speaker, </a:t>
            </a:r>
            <a:br>
              <a:rPr lang="en-GB" dirty="0">
                <a:latin typeface="Arial"/>
                <a:cs typeface="Arial"/>
              </a:rPr>
            </a:br>
            <a:r>
              <a:rPr lang="en-GB" dirty="0">
                <a:latin typeface="Arial"/>
                <a:cs typeface="Arial"/>
              </a:rPr>
              <a:t>drawing attention to how horrible </a:t>
            </a:r>
            <a:br>
              <a:rPr lang="en-GB" dirty="0">
                <a:latin typeface="Arial"/>
                <a:cs typeface="Arial"/>
              </a:rPr>
            </a:br>
            <a:r>
              <a:rPr lang="en-GB" dirty="0">
                <a:latin typeface="Arial"/>
                <a:cs typeface="Arial"/>
              </a:rPr>
              <a:t>the woman’s racism is, building tension</a:t>
            </a:r>
            <a:endParaRPr lang="it-IT" i="1" dirty="0">
              <a:solidFill>
                <a:srgbClr val="FF0000"/>
              </a:solidFill>
              <a:latin typeface="Arial"/>
              <a:cs typeface="Arial"/>
            </a:endParaRPr>
          </a:p>
        </p:txBody>
      </p:sp>
      <p:sp>
        <p:nvSpPr>
          <p:cNvPr id="4" name="Rettangolo 3"/>
          <p:cNvSpPr/>
          <p:nvPr/>
        </p:nvSpPr>
        <p:spPr>
          <a:xfrm>
            <a:off x="1811612" y="6194220"/>
            <a:ext cx="1024034" cy="369332"/>
          </a:xfrm>
          <a:prstGeom prst="rect">
            <a:avLst/>
          </a:prstGeom>
        </p:spPr>
        <p:txBody>
          <a:bodyPr wrap="none">
            <a:spAutoFit/>
          </a:bodyPr>
          <a:lstStyle/>
          <a:p>
            <a:pPr algn="r"/>
            <a:r>
              <a:rPr lang="en-GB" i="1" dirty="0">
                <a:solidFill>
                  <a:srgbClr val="FF0000"/>
                </a:solidFill>
                <a:latin typeface="Wingdings 3" charset="2"/>
                <a:cs typeface="Wingdings 3" charset="2"/>
              </a:rPr>
              <a:t>u</a:t>
            </a:r>
            <a:r>
              <a:rPr lang="en-GB" i="1" dirty="0">
                <a:solidFill>
                  <a:srgbClr val="FF0000"/>
                </a:solidFill>
                <a:latin typeface="Arial"/>
                <a:cs typeface="Arial"/>
              </a:rPr>
              <a:t> Irony</a:t>
            </a:r>
            <a:endParaRPr lang="it-IT" i="1" dirty="0">
              <a:solidFill>
                <a:srgbClr val="FF0000"/>
              </a:solidFill>
              <a:latin typeface="Arial"/>
              <a:cs typeface="Arial"/>
            </a:endParaRPr>
          </a:p>
        </p:txBody>
      </p:sp>
    </p:spTree>
    <p:extLst>
      <p:ext uri="{BB962C8B-B14F-4D97-AF65-F5344CB8AC3E}">
        <p14:creationId xmlns:p14="http://schemas.microsoft.com/office/powerpoint/2010/main" val="3484337765"/>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305561" y="1987142"/>
            <a:ext cx="8532879" cy="3030020"/>
            <a:chOff x="305561" y="1938261"/>
            <a:chExt cx="8532879" cy="3030020"/>
          </a:xfrm>
        </p:grpSpPr>
        <p:sp>
          <p:nvSpPr>
            <p:cNvPr id="4" name="Titolo 1"/>
            <p:cNvSpPr txBox="1">
              <a:spLocks/>
            </p:cNvSpPr>
            <p:nvPr/>
          </p:nvSpPr>
          <p:spPr>
            <a:xfrm>
              <a:off x="305561" y="1938261"/>
              <a:ext cx="8532879" cy="2002061"/>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latin typeface="Arial"/>
                  <a:cs typeface="Arial"/>
                </a:rPr>
                <a:t>HANIF KUREISHI</a:t>
              </a:r>
            </a:p>
            <a:p>
              <a:pPr marL="182880" indent="0" algn="ctr">
                <a:buNone/>
              </a:pPr>
              <a:r>
                <a:rPr lang="en-GB" sz="6600" dirty="0">
                  <a:solidFill>
                    <a:schemeClr val="bg2">
                      <a:lumMod val="50000"/>
                    </a:schemeClr>
                  </a:solidFill>
                  <a:effectLst/>
                  <a:latin typeface="Arial"/>
                  <a:cs typeface="Arial"/>
                </a:rPr>
                <a:t> </a:t>
              </a:r>
              <a:r>
                <a:rPr lang="en-GB" i="1" dirty="0">
                  <a:solidFill>
                    <a:schemeClr val="bg2">
                      <a:lumMod val="50000"/>
                    </a:schemeClr>
                  </a:solidFill>
                  <a:effectLst/>
                  <a:latin typeface="Arial"/>
                  <a:cs typeface="Arial"/>
                </a:rPr>
                <a:t>My Son the Fanatic</a:t>
              </a:r>
              <a:r>
                <a:rPr lang="it-IT" i="1" dirty="0">
                  <a:solidFill>
                    <a:schemeClr val="bg2">
                      <a:lumMod val="50000"/>
                    </a:schemeClr>
                  </a:solidFill>
                  <a:effectLst/>
                  <a:latin typeface="Arial"/>
                  <a:cs typeface="Arial"/>
                </a:rPr>
                <a:t> </a:t>
              </a:r>
              <a:endParaRPr lang="en-GB" sz="6600" i="1" dirty="0">
                <a:solidFill>
                  <a:schemeClr val="bg2">
                    <a:lumMod val="50000"/>
                  </a:schemeClr>
                </a:solidFill>
                <a:effectLst/>
                <a:latin typeface="Arial"/>
                <a:cs typeface="Arial"/>
              </a:endParaRPr>
            </a:p>
          </p:txBody>
        </p:sp>
        <p:sp>
          <p:nvSpPr>
            <p:cNvPr id="6" name="Rettangolo 5"/>
            <p:cNvSpPr/>
            <p:nvPr/>
          </p:nvSpPr>
          <p:spPr>
            <a:xfrm>
              <a:off x="413467" y="4014174"/>
              <a:ext cx="8317066" cy="954107"/>
            </a:xfrm>
            <a:prstGeom prst="rect">
              <a:avLst/>
            </a:prstGeom>
          </p:spPr>
          <p:txBody>
            <a:bodyPr wrap="square">
              <a:spAutoFit/>
            </a:bodyPr>
            <a:lstStyle/>
            <a:p>
              <a:pPr algn="ctr"/>
              <a:r>
                <a:rPr lang="en-GB" sz="2800" dirty="0">
                  <a:solidFill>
                    <a:schemeClr val="bg2">
                      <a:lumMod val="50000"/>
                    </a:schemeClr>
                  </a:solidFill>
                  <a:latin typeface="Arial"/>
                  <a:cs typeface="Arial"/>
                </a:rPr>
                <a:t>(1994, The New Yorker, then published </a:t>
              </a:r>
              <a:br>
                <a:rPr lang="en-GB" sz="2800" dirty="0">
                  <a:solidFill>
                    <a:schemeClr val="bg2">
                      <a:lumMod val="50000"/>
                    </a:schemeClr>
                  </a:solidFill>
                  <a:latin typeface="Arial"/>
                  <a:cs typeface="Arial"/>
                </a:rPr>
              </a:br>
              <a:r>
                <a:rPr lang="en-GB" sz="2800" dirty="0">
                  <a:solidFill>
                    <a:schemeClr val="bg2">
                      <a:lumMod val="50000"/>
                    </a:schemeClr>
                  </a:solidFill>
                  <a:latin typeface="Arial"/>
                  <a:cs typeface="Arial"/>
                </a:rPr>
                <a:t>in </a:t>
              </a:r>
              <a:r>
                <a:rPr lang="en-GB" sz="2800" i="1" dirty="0">
                  <a:solidFill>
                    <a:schemeClr val="bg2">
                      <a:lumMod val="50000"/>
                    </a:schemeClr>
                  </a:solidFill>
                  <a:latin typeface="Arial"/>
                  <a:cs typeface="Arial"/>
                </a:rPr>
                <a:t>Love in a Blue Time</a:t>
              </a:r>
              <a:r>
                <a:rPr lang="en-GB" sz="2800" dirty="0">
                  <a:solidFill>
                    <a:schemeClr val="bg2">
                      <a:lumMod val="50000"/>
                    </a:schemeClr>
                  </a:solidFill>
                  <a:latin typeface="Arial"/>
                  <a:cs typeface="Arial"/>
                </a:rPr>
                <a:t>, 1997</a:t>
              </a:r>
              <a:r>
                <a:rPr lang="it-IT" sz="2800" dirty="0">
                  <a:solidFill>
                    <a:schemeClr val="bg2">
                      <a:lumMod val="50000"/>
                    </a:schemeClr>
                  </a:solidFill>
                  <a:latin typeface="Arial"/>
                  <a:cs typeface="Arial"/>
                </a:rPr>
                <a:t>)</a:t>
              </a:r>
            </a:p>
          </p:txBody>
        </p:sp>
      </p:grpSp>
    </p:spTree>
    <p:extLst>
      <p:ext uri="{BB962C8B-B14F-4D97-AF65-F5344CB8AC3E}">
        <p14:creationId xmlns:p14="http://schemas.microsoft.com/office/powerpoint/2010/main" val="2571228777"/>
      </p:ext>
    </p:extLst>
  </p:cSld>
  <p:clrMapOvr>
    <a:masterClrMapping/>
  </p:clrMapOvr>
  <p:transition xmlns:p14="http://schemas.microsoft.com/office/powerpoint/2010/main" spd="slow" advClick="0" advTm="400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355364" y="513835"/>
            <a:ext cx="8433272" cy="769441"/>
          </a:xfrm>
          <a:prstGeom prst="rect">
            <a:avLst/>
          </a:prstGeom>
          <a:noFill/>
          <a:ln>
            <a:noFill/>
          </a:ln>
        </p:spPr>
        <p:txBody>
          <a:bodyPr wrap="square" rtlCol="0">
            <a:spAutoFit/>
          </a:bodyPr>
          <a:lstStyle/>
          <a:p>
            <a:pPr marL="182880" indent="0" algn="ctr">
              <a:buNone/>
            </a:pPr>
            <a:r>
              <a:rPr lang="en-GB" sz="4400" b="1" dirty="0">
                <a:solidFill>
                  <a:srgbClr val="F9DA31"/>
                </a:solidFill>
                <a:latin typeface="Arial"/>
                <a:cs typeface="Arial"/>
              </a:rPr>
              <a:t>HANIF KUREISHI − ISSUES</a:t>
            </a:r>
          </a:p>
        </p:txBody>
      </p:sp>
      <p:sp>
        <p:nvSpPr>
          <p:cNvPr id="6" name="Rettangolo 5"/>
          <p:cNvSpPr/>
          <p:nvPr/>
        </p:nvSpPr>
        <p:spPr>
          <a:xfrm>
            <a:off x="1002801" y="1396721"/>
            <a:ext cx="7138399" cy="5016758"/>
          </a:xfrm>
          <a:prstGeom prst="rect">
            <a:avLst/>
          </a:prstGeom>
        </p:spPr>
        <p:txBody>
          <a:bodyPr wrap="square">
            <a:spAutoFit/>
          </a:bodyPr>
          <a:lstStyle/>
          <a:p>
            <a:pPr algn="ctr"/>
            <a:r>
              <a:rPr lang="en-GB" sz="2000" dirty="0" err="1">
                <a:latin typeface="Arial"/>
                <a:cs typeface="Arial"/>
              </a:rPr>
              <a:t>Kureishi</a:t>
            </a:r>
            <a:r>
              <a:rPr lang="en-GB" sz="2000" dirty="0">
                <a:latin typeface="Arial"/>
                <a:cs typeface="Arial"/>
              </a:rPr>
              <a:t> explores what is to be a ‘half-caste’ in Britain and focuses on the issues such as:</a:t>
            </a:r>
            <a:endParaRPr lang="it-IT" sz="2000" dirty="0">
              <a:latin typeface="Arial"/>
              <a:cs typeface="Arial"/>
            </a:endParaRPr>
          </a:p>
          <a:p>
            <a:pPr lvl="0" algn="ctr"/>
            <a:r>
              <a:rPr lang="it-IT" sz="2000" dirty="0">
                <a:solidFill>
                  <a:srgbClr val="FF0000"/>
                </a:solidFill>
                <a:latin typeface="Arial"/>
                <a:cs typeface="Arial"/>
              </a:rPr>
              <a:t>• </a:t>
            </a:r>
            <a:r>
              <a:rPr lang="it-IT" sz="2000" dirty="0">
                <a:latin typeface="Arial"/>
                <a:cs typeface="Arial"/>
              </a:rPr>
              <a:t>home</a:t>
            </a:r>
          </a:p>
          <a:p>
            <a:pPr lvl="0" algn="ctr"/>
            <a:r>
              <a:rPr lang="it-IT" sz="2000" dirty="0">
                <a:solidFill>
                  <a:srgbClr val="FF0000"/>
                </a:solidFill>
                <a:latin typeface="Arial"/>
                <a:cs typeface="Arial"/>
              </a:rPr>
              <a:t>• </a:t>
            </a:r>
            <a:r>
              <a:rPr lang="it-IT" sz="2000" dirty="0" err="1">
                <a:latin typeface="Arial"/>
                <a:cs typeface="Arial"/>
              </a:rPr>
              <a:t>homelands</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belonging</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inbetweenness</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alienation</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identity</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hybridity</a:t>
            </a:r>
            <a:r>
              <a:rPr lang="it-IT" sz="2000" dirty="0">
                <a:latin typeface="Arial"/>
                <a:cs typeface="Arial"/>
              </a:rPr>
              <a:t> </a:t>
            </a:r>
          </a:p>
          <a:p>
            <a:pPr lvl="0" algn="ctr"/>
            <a:r>
              <a:rPr lang="it-IT" sz="2000" dirty="0">
                <a:solidFill>
                  <a:srgbClr val="FF0000"/>
                </a:solidFill>
                <a:latin typeface="Arial"/>
                <a:cs typeface="Arial"/>
              </a:rPr>
              <a:t>• </a:t>
            </a:r>
            <a:r>
              <a:rPr lang="it-IT" sz="2000" dirty="0" err="1">
                <a:latin typeface="Arial"/>
                <a:cs typeface="Arial"/>
              </a:rPr>
              <a:t>nationalism</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racism</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sexuality</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fundamentalism</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migration</a:t>
            </a:r>
            <a:endParaRPr lang="it-IT" sz="2000" dirty="0">
              <a:latin typeface="Arial"/>
              <a:cs typeface="Arial"/>
            </a:endParaRPr>
          </a:p>
          <a:p>
            <a:pPr lvl="0" algn="ctr"/>
            <a:r>
              <a:rPr lang="it-IT" sz="2000" dirty="0">
                <a:solidFill>
                  <a:srgbClr val="FF0000"/>
                </a:solidFill>
                <a:latin typeface="Arial"/>
                <a:cs typeface="Arial"/>
              </a:rPr>
              <a:t>• </a:t>
            </a:r>
            <a:r>
              <a:rPr lang="it-IT" sz="2000" dirty="0" err="1">
                <a:latin typeface="Arial"/>
                <a:cs typeface="Arial"/>
              </a:rPr>
              <a:t>ethnicity</a:t>
            </a:r>
            <a:endParaRPr lang="it-IT" sz="2000" dirty="0">
              <a:latin typeface="Arial"/>
              <a:cs typeface="Arial"/>
            </a:endParaRPr>
          </a:p>
          <a:p>
            <a:pPr lvl="0" algn="ctr"/>
            <a:r>
              <a:rPr lang="it-IT" sz="2000" dirty="0">
                <a:solidFill>
                  <a:srgbClr val="FF0000"/>
                </a:solidFill>
                <a:latin typeface="Arial"/>
                <a:cs typeface="Arial"/>
              </a:rPr>
              <a:t>• </a:t>
            </a:r>
            <a:r>
              <a:rPr lang="en-GB" sz="2000" dirty="0">
                <a:latin typeface="Arial"/>
                <a:cs typeface="Arial"/>
              </a:rPr>
              <a:t>historical and cultural conflict between East and West</a:t>
            </a:r>
            <a:endParaRPr lang="it-IT" sz="2000" dirty="0">
              <a:latin typeface="Arial"/>
              <a:cs typeface="Arial"/>
            </a:endParaRPr>
          </a:p>
        </p:txBody>
      </p:sp>
    </p:spTree>
    <p:extLst>
      <p:ext uri="{BB962C8B-B14F-4D97-AF65-F5344CB8AC3E}">
        <p14:creationId xmlns:p14="http://schemas.microsoft.com/office/powerpoint/2010/main" val="4005556117"/>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355364" y="475055"/>
            <a:ext cx="8433272" cy="1384995"/>
          </a:xfrm>
          <a:prstGeom prst="rect">
            <a:avLst/>
          </a:prstGeom>
          <a:noFill/>
          <a:ln>
            <a:noFill/>
          </a:ln>
        </p:spPr>
        <p:txBody>
          <a:bodyPr wrap="square" rtlCol="0">
            <a:spAutoFit/>
          </a:bodyPr>
          <a:lstStyle/>
          <a:p>
            <a:pPr marL="182880" indent="0" algn="ctr">
              <a:buNone/>
            </a:pPr>
            <a:r>
              <a:rPr lang="en-GB" sz="4400" b="1" dirty="0">
                <a:solidFill>
                  <a:srgbClr val="F9DA31"/>
                </a:solidFill>
                <a:latin typeface="Arial"/>
                <a:cs typeface="Arial"/>
              </a:rPr>
              <a:t>HANIF KUREISHI </a:t>
            </a:r>
          </a:p>
          <a:p>
            <a:pPr marL="182880" indent="0" algn="ctr">
              <a:buNone/>
            </a:pPr>
            <a:r>
              <a:rPr lang="en-GB" sz="4000" i="1" dirty="0">
                <a:solidFill>
                  <a:srgbClr val="F9DA31"/>
                </a:solidFill>
                <a:latin typeface="Arial"/>
                <a:cs typeface="Arial"/>
              </a:rPr>
              <a:t>My Son the Fanatic</a:t>
            </a:r>
            <a:r>
              <a:rPr lang="it-IT" sz="4000" i="1" dirty="0">
                <a:solidFill>
                  <a:srgbClr val="F9DA31"/>
                </a:solidFill>
                <a:latin typeface="Arial"/>
                <a:cs typeface="Arial"/>
              </a:rPr>
              <a:t> </a:t>
            </a:r>
            <a:endParaRPr lang="en-GB" sz="4000" b="1" dirty="0">
              <a:solidFill>
                <a:srgbClr val="F9DA31"/>
              </a:solidFill>
              <a:latin typeface="Arial"/>
              <a:cs typeface="Arial"/>
            </a:endParaRPr>
          </a:p>
        </p:txBody>
      </p:sp>
      <p:sp>
        <p:nvSpPr>
          <p:cNvPr id="2" name="Rettangolo 1"/>
          <p:cNvSpPr/>
          <p:nvPr/>
        </p:nvSpPr>
        <p:spPr>
          <a:xfrm>
            <a:off x="1508221" y="2122341"/>
            <a:ext cx="6127559" cy="1015663"/>
          </a:xfrm>
          <a:prstGeom prst="rect">
            <a:avLst/>
          </a:prstGeom>
        </p:spPr>
        <p:txBody>
          <a:bodyPr wrap="square">
            <a:spAutoFit/>
          </a:bodyPr>
          <a:lstStyle/>
          <a:p>
            <a:r>
              <a:rPr lang="en-GB" sz="2000" dirty="0">
                <a:latin typeface="Arial"/>
                <a:cs typeface="Arial"/>
              </a:rPr>
              <a:t>Themes of </a:t>
            </a:r>
            <a:endParaRPr lang="it-IT" sz="2000" dirty="0">
              <a:latin typeface="Arial"/>
              <a:cs typeface="Arial"/>
            </a:endParaRPr>
          </a:p>
          <a:p>
            <a:pPr lvl="0"/>
            <a:r>
              <a:rPr lang="it-IT" sz="2000" dirty="0">
                <a:solidFill>
                  <a:srgbClr val="FF0000"/>
                </a:solidFill>
                <a:latin typeface="Arial"/>
                <a:cs typeface="Arial"/>
              </a:rPr>
              <a:t>• </a:t>
            </a:r>
            <a:r>
              <a:rPr lang="it-IT" sz="2000" dirty="0" err="1">
                <a:latin typeface="Arial"/>
                <a:cs typeface="Arial"/>
              </a:rPr>
              <a:t>fundamentalism</a:t>
            </a:r>
            <a:r>
              <a:rPr lang="it-IT" sz="2000" dirty="0">
                <a:latin typeface="Arial"/>
                <a:cs typeface="Arial"/>
              </a:rPr>
              <a:t> </a:t>
            </a:r>
          </a:p>
          <a:p>
            <a:pPr lvl="0"/>
            <a:r>
              <a:rPr lang="it-IT" sz="2000" dirty="0">
                <a:solidFill>
                  <a:srgbClr val="FF0000"/>
                </a:solidFill>
                <a:latin typeface="Arial"/>
                <a:cs typeface="Arial"/>
              </a:rPr>
              <a:t>• </a:t>
            </a:r>
            <a:r>
              <a:rPr lang="en-GB" sz="2000" dirty="0">
                <a:latin typeface="Arial"/>
                <a:cs typeface="Arial"/>
              </a:rPr>
              <a:t>influence of Islam in a multicultural community  </a:t>
            </a:r>
            <a:endParaRPr lang="it-IT" sz="2000" dirty="0">
              <a:latin typeface="Arial"/>
              <a:cs typeface="Arial"/>
            </a:endParaRPr>
          </a:p>
        </p:txBody>
      </p:sp>
      <p:sp>
        <p:nvSpPr>
          <p:cNvPr id="4" name="Rettangolo 3"/>
          <p:cNvSpPr/>
          <p:nvPr/>
        </p:nvSpPr>
        <p:spPr>
          <a:xfrm>
            <a:off x="1264265" y="3927058"/>
            <a:ext cx="6615470" cy="1569660"/>
          </a:xfrm>
          <a:prstGeom prst="rect">
            <a:avLst/>
          </a:prstGeom>
        </p:spPr>
        <p:txBody>
          <a:bodyPr wrap="square">
            <a:spAutoFit/>
          </a:bodyPr>
          <a:lstStyle/>
          <a:p>
            <a:pPr algn="r"/>
            <a:r>
              <a:rPr lang="en-GB" sz="2400" i="1" dirty="0">
                <a:solidFill>
                  <a:srgbClr val="FF0000"/>
                </a:solidFill>
                <a:latin typeface="Arial"/>
                <a:cs typeface="Arial"/>
              </a:rPr>
              <a:t>The conflict between European and Muslim values results in intolerance and violence, </a:t>
            </a:r>
            <a:br>
              <a:rPr lang="en-GB" sz="2400" i="1" dirty="0">
                <a:solidFill>
                  <a:srgbClr val="FF0000"/>
                </a:solidFill>
                <a:latin typeface="Arial"/>
                <a:cs typeface="Arial"/>
              </a:rPr>
            </a:br>
            <a:r>
              <a:rPr lang="en-GB" sz="2400" i="1" dirty="0">
                <a:solidFill>
                  <a:srgbClr val="FF0000"/>
                </a:solidFill>
                <a:latin typeface="Arial"/>
                <a:cs typeface="Arial"/>
              </a:rPr>
              <a:t>and a family whose roots are in </a:t>
            </a:r>
          </a:p>
          <a:p>
            <a:pPr algn="r"/>
            <a:r>
              <a:rPr lang="en-GB" sz="2400" i="1" dirty="0">
                <a:solidFill>
                  <a:srgbClr val="FF0000"/>
                </a:solidFill>
                <a:latin typeface="Arial"/>
                <a:cs typeface="Arial"/>
              </a:rPr>
              <a:t>two distinct cultures is torn apart.</a:t>
            </a:r>
            <a:r>
              <a:rPr lang="it-IT" sz="2400" i="1" dirty="0">
                <a:solidFill>
                  <a:srgbClr val="FF0000"/>
                </a:solidFill>
                <a:latin typeface="Arial"/>
                <a:cs typeface="Arial"/>
              </a:rPr>
              <a:t> </a:t>
            </a:r>
          </a:p>
        </p:txBody>
      </p:sp>
      <p:sp>
        <p:nvSpPr>
          <p:cNvPr id="8" name="Freccia circolare a destra 7"/>
          <p:cNvSpPr/>
          <p:nvPr/>
        </p:nvSpPr>
        <p:spPr>
          <a:xfrm rot="19841289">
            <a:off x="1170554" y="3660841"/>
            <a:ext cx="675337" cy="1122747"/>
          </a:xfrm>
          <a:prstGeom prst="curvedRightArrow">
            <a:avLst>
              <a:gd name="adj1" fmla="val 10977"/>
              <a:gd name="adj2" fmla="val 34542"/>
              <a:gd name="adj3" fmla="val 31035"/>
            </a:avLst>
          </a:prstGeom>
          <a:solidFill>
            <a:srgbClr val="FF0000"/>
          </a:solidFill>
          <a:ln>
            <a:solidFill>
              <a:schemeClr val="bg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ln>
                <a:solidFill>
                  <a:srgbClr val="000000"/>
                </a:solidFill>
              </a:ln>
              <a:solidFill>
                <a:srgbClr val="FF0000"/>
              </a:solidFill>
            </a:endParaRPr>
          </a:p>
        </p:txBody>
      </p:sp>
    </p:spTree>
    <p:extLst>
      <p:ext uri="{BB962C8B-B14F-4D97-AF65-F5344CB8AC3E}">
        <p14:creationId xmlns:p14="http://schemas.microsoft.com/office/powerpoint/2010/main" val="612363126"/>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p:tgtEl>
                                          <p:spTgt spid="8"/>
                                        </p:tgtEl>
                                        <p:attrNameLst>
                                          <p:attrName>ppt_y</p:attrName>
                                        </p:attrNameLst>
                                      </p:cBhvr>
                                      <p:tavLst>
                                        <p:tav tm="0">
                                          <p:val>
                                            <p:strVal val="#ppt_y+#ppt_h*1.125000"/>
                                          </p:val>
                                        </p:tav>
                                        <p:tav tm="100000">
                                          <p:val>
                                            <p:strVal val="#ppt_y"/>
                                          </p:val>
                                        </p:tav>
                                      </p:tavLst>
                                    </p:anim>
                                    <p:animEffect transition="in" filter="wipe(up)">
                                      <p:cBhvr>
                                        <p:cTn id="13" dur="500"/>
                                        <p:tgtEl>
                                          <p:spTgt spid="8"/>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p:tgtEl>
                                          <p:spTgt spid="4"/>
                                        </p:tgtEl>
                                        <p:attrNameLst>
                                          <p:attrName>ppt_y</p:attrName>
                                        </p:attrNameLst>
                                      </p:cBhvr>
                                      <p:tavLst>
                                        <p:tav tm="0">
                                          <p:val>
                                            <p:strVal val="#ppt_y+#ppt_h*1.125000"/>
                                          </p:val>
                                        </p:tav>
                                        <p:tav tm="100000">
                                          <p:val>
                                            <p:strVal val="#ppt_y"/>
                                          </p:val>
                                        </p:tav>
                                      </p:tavLst>
                                    </p:anim>
                                    <p:animEffect transition="in" filter="wipe(up)">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305561" y="2418119"/>
            <a:ext cx="8532879" cy="2021762"/>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latin typeface="Arial"/>
                <a:cs typeface="Arial"/>
              </a:rPr>
              <a:t>WHAT IS GLOBALISATION?</a:t>
            </a:r>
          </a:p>
        </p:txBody>
      </p:sp>
    </p:spTree>
    <p:extLst>
      <p:ext uri="{BB962C8B-B14F-4D97-AF65-F5344CB8AC3E}">
        <p14:creationId xmlns:p14="http://schemas.microsoft.com/office/powerpoint/2010/main" val="2430834041"/>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355364" y="318073"/>
            <a:ext cx="8433272" cy="1384995"/>
          </a:xfrm>
          <a:prstGeom prst="rect">
            <a:avLst/>
          </a:prstGeom>
          <a:noFill/>
          <a:ln>
            <a:noFill/>
          </a:ln>
        </p:spPr>
        <p:txBody>
          <a:bodyPr wrap="square" rtlCol="0">
            <a:spAutoFit/>
          </a:bodyPr>
          <a:lstStyle/>
          <a:p>
            <a:pPr marL="182880" indent="0" algn="ctr">
              <a:buNone/>
            </a:pPr>
            <a:r>
              <a:rPr lang="en-GB" sz="4400" b="1" dirty="0">
                <a:solidFill>
                  <a:srgbClr val="F9DA31"/>
                </a:solidFill>
                <a:latin typeface="Arial"/>
                <a:cs typeface="Arial"/>
              </a:rPr>
              <a:t>HANIF KUREISHI</a:t>
            </a:r>
          </a:p>
          <a:p>
            <a:pPr marL="182880" indent="0" algn="ctr">
              <a:buNone/>
            </a:pPr>
            <a:r>
              <a:rPr lang="en-GB" sz="4000" i="1" dirty="0">
                <a:solidFill>
                  <a:srgbClr val="F9DA31"/>
                </a:solidFill>
                <a:latin typeface="Arial"/>
                <a:cs typeface="Arial"/>
              </a:rPr>
              <a:t>My Son the Fanatic</a:t>
            </a:r>
            <a:r>
              <a:rPr lang="it-IT" sz="4000" i="1" dirty="0">
                <a:solidFill>
                  <a:srgbClr val="F9DA31"/>
                </a:solidFill>
                <a:latin typeface="Arial"/>
                <a:cs typeface="Arial"/>
              </a:rPr>
              <a:t> </a:t>
            </a:r>
            <a:endParaRPr lang="en-GB" sz="4000" b="1" dirty="0">
              <a:solidFill>
                <a:srgbClr val="F9DA31"/>
              </a:solidFill>
              <a:latin typeface="Arial"/>
              <a:cs typeface="Arial"/>
            </a:endParaRPr>
          </a:p>
        </p:txBody>
      </p:sp>
      <p:sp>
        <p:nvSpPr>
          <p:cNvPr id="6" name="Rettangolo 5"/>
          <p:cNvSpPr/>
          <p:nvPr/>
        </p:nvSpPr>
        <p:spPr>
          <a:xfrm>
            <a:off x="359514" y="1568728"/>
            <a:ext cx="8424972" cy="892552"/>
          </a:xfrm>
          <a:prstGeom prst="rect">
            <a:avLst/>
          </a:prstGeom>
        </p:spPr>
        <p:txBody>
          <a:bodyPr wrap="square">
            <a:spAutoFit/>
          </a:bodyPr>
          <a:lstStyle/>
          <a:p>
            <a:r>
              <a:rPr lang="en-GB" sz="2000" dirty="0">
                <a:solidFill>
                  <a:srgbClr val="FF0000"/>
                </a:solidFill>
                <a:latin typeface="Arial"/>
                <a:cs typeface="Arial"/>
              </a:rPr>
              <a:t>PLOT</a:t>
            </a:r>
            <a:endParaRPr lang="it-IT" sz="2000" dirty="0">
              <a:solidFill>
                <a:srgbClr val="FF0000"/>
              </a:solidFill>
              <a:latin typeface="Arial"/>
              <a:cs typeface="Arial"/>
            </a:endParaRPr>
          </a:p>
          <a:p>
            <a:r>
              <a:rPr lang="en-GB" sz="1600" dirty="0">
                <a:latin typeface="Arial"/>
                <a:cs typeface="Arial"/>
              </a:rPr>
              <a:t>Parvez, a Muslim taxi driver in a big city, is puzzled by a change in his son’s behaviour and starts looking for explanations, inspecting the boy’s room</a:t>
            </a:r>
            <a:r>
              <a:rPr lang="it-IT" sz="1600" dirty="0">
                <a:latin typeface="Arial"/>
                <a:cs typeface="Arial"/>
              </a:rPr>
              <a:t>.</a:t>
            </a:r>
          </a:p>
        </p:txBody>
      </p:sp>
      <p:sp>
        <p:nvSpPr>
          <p:cNvPr id="9" name="Rettangolo 8"/>
          <p:cNvSpPr/>
          <p:nvPr/>
        </p:nvSpPr>
        <p:spPr>
          <a:xfrm>
            <a:off x="135402" y="4913797"/>
            <a:ext cx="8873197" cy="1323439"/>
          </a:xfrm>
          <a:prstGeom prst="rect">
            <a:avLst/>
          </a:prstGeom>
        </p:spPr>
        <p:txBody>
          <a:bodyPr wrap="square">
            <a:spAutoFit/>
          </a:bodyPr>
          <a:lstStyle/>
          <a:p>
            <a:r>
              <a:rPr lang="en-GB" sz="1600" dirty="0" err="1">
                <a:latin typeface="Arial"/>
                <a:cs typeface="Arial"/>
              </a:rPr>
              <a:t>Parvez</a:t>
            </a:r>
            <a:r>
              <a:rPr lang="en-GB" sz="1600" dirty="0">
                <a:latin typeface="Arial"/>
                <a:cs typeface="Arial"/>
              </a:rPr>
              <a:t> seeks help and asks the other taxi drivers and a prostitute called Bettina. After observing his son, he finds out he has become a strict Muslim. When he asks Ali about his return to religion, Ali becomes mad and attacks </a:t>
            </a:r>
            <a:r>
              <a:rPr lang="en-GB" sz="1600" dirty="0" err="1">
                <a:latin typeface="Arial"/>
                <a:cs typeface="Arial"/>
              </a:rPr>
              <a:t>Parvez’s</a:t>
            </a:r>
            <a:r>
              <a:rPr lang="en-GB" sz="1600" dirty="0">
                <a:latin typeface="Arial"/>
                <a:cs typeface="Arial"/>
              </a:rPr>
              <a:t> sinful Western lifestyle and also insults Bettina. </a:t>
            </a:r>
            <a:endParaRPr lang="it-IT" sz="1600" dirty="0">
              <a:latin typeface="Arial"/>
              <a:cs typeface="Arial"/>
            </a:endParaRPr>
          </a:p>
          <a:p>
            <a:r>
              <a:rPr lang="en-GB" sz="1600" dirty="0" err="1">
                <a:latin typeface="Arial"/>
                <a:cs typeface="Arial"/>
              </a:rPr>
              <a:t>Parvez</a:t>
            </a:r>
            <a:r>
              <a:rPr lang="en-GB" sz="1600" dirty="0">
                <a:latin typeface="Arial"/>
                <a:cs typeface="Arial"/>
              </a:rPr>
              <a:t> gets furious and, once home, gets drunk and strikes his son Ali.  </a:t>
            </a:r>
          </a:p>
          <a:p>
            <a:r>
              <a:rPr lang="en-GB" sz="1600" dirty="0">
                <a:latin typeface="Arial"/>
                <a:cs typeface="Arial"/>
              </a:rPr>
              <a:t>‘So who’s the fanatic now?’</a:t>
            </a:r>
            <a:endParaRPr lang="it-IT" sz="1600" dirty="0">
              <a:latin typeface="Arial"/>
              <a:cs typeface="Arial"/>
            </a:endParaRPr>
          </a:p>
        </p:txBody>
      </p:sp>
      <p:cxnSp>
        <p:nvCxnSpPr>
          <p:cNvPr id="11" name="Connettore 1 10"/>
          <p:cNvCxnSpPr/>
          <p:nvPr/>
        </p:nvCxnSpPr>
        <p:spPr>
          <a:xfrm>
            <a:off x="4373535" y="2714149"/>
            <a:ext cx="0" cy="1827417"/>
          </a:xfrm>
          <a:prstGeom prst="line">
            <a:avLst/>
          </a:prstGeom>
        </p:spPr>
        <p:style>
          <a:lnRef idx="2">
            <a:schemeClr val="accent1"/>
          </a:lnRef>
          <a:fillRef idx="0">
            <a:schemeClr val="accent1"/>
          </a:fillRef>
          <a:effectRef idx="1">
            <a:schemeClr val="accent1"/>
          </a:effectRef>
          <a:fontRef idx="minor">
            <a:schemeClr val="tx1"/>
          </a:fontRef>
        </p:style>
      </p:cxnSp>
      <p:grpSp>
        <p:nvGrpSpPr>
          <p:cNvPr id="21" name="Gruppo 20"/>
          <p:cNvGrpSpPr/>
          <p:nvPr/>
        </p:nvGrpSpPr>
        <p:grpSpPr>
          <a:xfrm>
            <a:off x="1907855" y="2880152"/>
            <a:ext cx="1746241" cy="1661352"/>
            <a:chOff x="1824855" y="2880152"/>
            <a:chExt cx="1746241" cy="1661352"/>
          </a:xfrm>
        </p:grpSpPr>
        <p:sp>
          <p:nvSpPr>
            <p:cNvPr id="13" name="CasellaDiTesto 12"/>
            <p:cNvSpPr txBox="1"/>
            <p:nvPr/>
          </p:nvSpPr>
          <p:spPr>
            <a:xfrm>
              <a:off x="1824855" y="2880152"/>
              <a:ext cx="1746241" cy="461665"/>
            </a:xfrm>
            <a:prstGeom prst="rect">
              <a:avLst/>
            </a:prstGeom>
            <a:noFill/>
          </p:spPr>
          <p:txBody>
            <a:bodyPr wrap="none" rtlCol="0">
              <a:spAutoFit/>
            </a:bodyPr>
            <a:lstStyle/>
            <a:p>
              <a:pPr algn="ctr"/>
              <a:r>
                <a:rPr lang="it-IT" sz="2400" b="1" dirty="0">
                  <a:latin typeface="Arial"/>
                  <a:cs typeface="Arial"/>
                </a:rPr>
                <a:t>The </a:t>
              </a:r>
              <a:r>
                <a:rPr lang="it-IT" sz="2400" b="1" dirty="0" err="1">
                  <a:latin typeface="Arial"/>
                  <a:cs typeface="Arial"/>
                </a:rPr>
                <a:t>old</a:t>
              </a:r>
              <a:r>
                <a:rPr lang="it-IT" sz="2400" b="1" dirty="0">
                  <a:latin typeface="Arial"/>
                  <a:cs typeface="Arial"/>
                </a:rPr>
                <a:t> Ali</a:t>
              </a:r>
            </a:p>
          </p:txBody>
        </p:sp>
        <p:sp>
          <p:nvSpPr>
            <p:cNvPr id="15" name="CasellaDiTesto 14"/>
            <p:cNvSpPr txBox="1"/>
            <p:nvPr/>
          </p:nvSpPr>
          <p:spPr>
            <a:xfrm>
              <a:off x="1885656" y="3371953"/>
              <a:ext cx="1624638" cy="1169551"/>
            </a:xfrm>
            <a:prstGeom prst="rect">
              <a:avLst/>
            </a:prstGeom>
            <a:noFill/>
          </p:spPr>
          <p:txBody>
            <a:bodyPr wrap="none" rtlCol="0">
              <a:spAutoFit/>
            </a:bodyPr>
            <a:lstStyle/>
            <a:p>
              <a:pPr algn="ctr"/>
              <a:r>
                <a:rPr lang="it-IT" sz="1400" dirty="0">
                  <a:solidFill>
                    <a:srgbClr val="FF0000"/>
                  </a:solidFill>
                  <a:latin typeface="Arial"/>
                  <a:cs typeface="Arial"/>
                </a:rPr>
                <a:t>• </a:t>
              </a:r>
              <a:r>
                <a:rPr lang="it-IT" sz="1400" dirty="0">
                  <a:latin typeface="Arial"/>
                  <a:cs typeface="Arial"/>
                </a:rPr>
                <a:t>English girlfriend</a:t>
              </a:r>
            </a:p>
            <a:p>
              <a:pPr algn="ctr"/>
              <a:r>
                <a:rPr lang="it-IT" sz="1400" dirty="0">
                  <a:solidFill>
                    <a:srgbClr val="FF0000"/>
                  </a:solidFill>
                  <a:latin typeface="Arial"/>
                  <a:cs typeface="Arial"/>
                </a:rPr>
                <a:t>• </a:t>
              </a:r>
              <a:r>
                <a:rPr lang="it-IT" sz="1400" dirty="0" err="1">
                  <a:latin typeface="Arial"/>
                  <a:cs typeface="Arial"/>
                </a:rPr>
                <a:t>messy</a:t>
              </a:r>
              <a:endParaRPr lang="it-IT" sz="1400" dirty="0">
                <a:latin typeface="Arial"/>
                <a:cs typeface="Arial"/>
              </a:endParaRPr>
            </a:p>
            <a:p>
              <a:pPr algn="ctr"/>
              <a:r>
                <a:rPr lang="it-IT" sz="1400" dirty="0">
                  <a:solidFill>
                    <a:srgbClr val="FF0000"/>
                  </a:solidFill>
                  <a:latin typeface="Arial"/>
                  <a:cs typeface="Arial"/>
                </a:rPr>
                <a:t>• </a:t>
              </a:r>
              <a:r>
                <a:rPr lang="it-IT" sz="1400" dirty="0" err="1">
                  <a:latin typeface="Arial"/>
                  <a:cs typeface="Arial"/>
                </a:rPr>
                <a:t>plays</a:t>
              </a:r>
              <a:r>
                <a:rPr lang="it-IT" sz="1400" dirty="0">
                  <a:latin typeface="Arial"/>
                  <a:cs typeface="Arial"/>
                </a:rPr>
                <a:t> </a:t>
              </a:r>
              <a:r>
                <a:rPr lang="it-IT" sz="1400" dirty="0" err="1">
                  <a:latin typeface="Arial"/>
                  <a:cs typeface="Arial"/>
                </a:rPr>
                <a:t>guitar</a:t>
              </a:r>
              <a:endParaRPr lang="it-IT" sz="1400" dirty="0">
                <a:latin typeface="Arial"/>
                <a:cs typeface="Arial"/>
              </a:endParaRPr>
            </a:p>
            <a:p>
              <a:pPr algn="ctr"/>
              <a:r>
                <a:rPr lang="it-IT" sz="1400" dirty="0">
                  <a:solidFill>
                    <a:srgbClr val="FF0000"/>
                  </a:solidFill>
                  <a:latin typeface="Arial"/>
                  <a:cs typeface="Arial"/>
                </a:rPr>
                <a:t>• </a:t>
              </a:r>
              <a:r>
                <a:rPr lang="it-IT" sz="1400" dirty="0" err="1">
                  <a:latin typeface="Arial"/>
                  <a:cs typeface="Arial"/>
                </a:rPr>
                <a:t>did</a:t>
              </a:r>
              <a:r>
                <a:rPr lang="it-IT" sz="1400" dirty="0">
                  <a:latin typeface="Arial"/>
                  <a:cs typeface="Arial"/>
                </a:rPr>
                <a:t> </a:t>
              </a:r>
              <a:r>
                <a:rPr lang="it-IT" sz="1400" dirty="0" err="1">
                  <a:latin typeface="Arial"/>
                  <a:cs typeface="Arial"/>
                </a:rPr>
                <a:t>sports</a:t>
              </a:r>
              <a:endParaRPr lang="it-IT" sz="1400" dirty="0">
                <a:latin typeface="Arial"/>
                <a:cs typeface="Arial"/>
              </a:endParaRPr>
            </a:p>
            <a:p>
              <a:pPr algn="ctr"/>
              <a:r>
                <a:rPr lang="it-IT" sz="1400" dirty="0">
                  <a:solidFill>
                    <a:srgbClr val="FF0000"/>
                  </a:solidFill>
                  <a:latin typeface="Arial"/>
                  <a:cs typeface="Arial"/>
                </a:rPr>
                <a:t>• </a:t>
              </a:r>
              <a:r>
                <a:rPr lang="it-IT" sz="1400" dirty="0" err="1">
                  <a:latin typeface="Arial"/>
                  <a:cs typeface="Arial"/>
                </a:rPr>
                <a:t>went</a:t>
              </a:r>
              <a:r>
                <a:rPr lang="it-IT" sz="1400" dirty="0">
                  <a:latin typeface="Arial"/>
                  <a:cs typeface="Arial"/>
                </a:rPr>
                <a:t> out a </a:t>
              </a:r>
              <a:r>
                <a:rPr lang="it-IT" sz="1400" dirty="0" err="1">
                  <a:latin typeface="Arial"/>
                  <a:cs typeface="Arial"/>
                </a:rPr>
                <a:t>lot</a:t>
              </a:r>
              <a:endParaRPr lang="it-IT" sz="1400" dirty="0">
                <a:latin typeface="Arial"/>
                <a:cs typeface="Arial"/>
              </a:endParaRPr>
            </a:p>
          </p:txBody>
        </p:sp>
      </p:grpSp>
      <p:grpSp>
        <p:nvGrpSpPr>
          <p:cNvPr id="20" name="Gruppo 19"/>
          <p:cNvGrpSpPr/>
          <p:nvPr/>
        </p:nvGrpSpPr>
        <p:grpSpPr>
          <a:xfrm>
            <a:off x="5092974" y="2880152"/>
            <a:ext cx="2143172" cy="1445908"/>
            <a:chOff x="5175974" y="2880152"/>
            <a:chExt cx="2143172" cy="1445908"/>
          </a:xfrm>
        </p:grpSpPr>
        <p:sp>
          <p:nvSpPr>
            <p:cNvPr id="14" name="CasellaDiTesto 13"/>
            <p:cNvSpPr txBox="1"/>
            <p:nvPr/>
          </p:nvSpPr>
          <p:spPr>
            <a:xfrm>
              <a:off x="5305911" y="2880152"/>
              <a:ext cx="1883298" cy="461665"/>
            </a:xfrm>
            <a:prstGeom prst="rect">
              <a:avLst/>
            </a:prstGeom>
            <a:noFill/>
          </p:spPr>
          <p:txBody>
            <a:bodyPr wrap="none" rtlCol="0">
              <a:spAutoFit/>
            </a:bodyPr>
            <a:lstStyle/>
            <a:p>
              <a:pPr algn="ctr"/>
              <a:r>
                <a:rPr lang="it-IT" sz="2400" b="1" dirty="0">
                  <a:latin typeface="Arial"/>
                  <a:cs typeface="Arial"/>
                </a:rPr>
                <a:t>The new Ali</a:t>
              </a:r>
            </a:p>
          </p:txBody>
        </p:sp>
        <p:sp>
          <p:nvSpPr>
            <p:cNvPr id="16" name="CasellaDiTesto 15"/>
            <p:cNvSpPr txBox="1"/>
            <p:nvPr/>
          </p:nvSpPr>
          <p:spPr>
            <a:xfrm>
              <a:off x="5175974" y="3587396"/>
              <a:ext cx="2143172" cy="738664"/>
            </a:xfrm>
            <a:prstGeom prst="rect">
              <a:avLst/>
            </a:prstGeom>
            <a:noFill/>
          </p:spPr>
          <p:txBody>
            <a:bodyPr wrap="none" rtlCol="0">
              <a:spAutoFit/>
            </a:bodyPr>
            <a:lstStyle/>
            <a:p>
              <a:pPr algn="ctr"/>
              <a:r>
                <a:rPr lang="it-IT" sz="1400" dirty="0">
                  <a:solidFill>
                    <a:srgbClr val="FF0000"/>
                  </a:solidFill>
                  <a:latin typeface="Arial"/>
                  <a:cs typeface="Arial"/>
                </a:rPr>
                <a:t>• </a:t>
              </a:r>
              <a:r>
                <a:rPr lang="it-IT" sz="1400" dirty="0">
                  <a:latin typeface="Arial"/>
                  <a:cs typeface="Arial"/>
                </a:rPr>
                <a:t>room </a:t>
              </a:r>
              <a:r>
                <a:rPr lang="it-IT" sz="1400" dirty="0" err="1">
                  <a:latin typeface="Arial"/>
                  <a:cs typeface="Arial"/>
                </a:rPr>
                <a:t>is</a:t>
              </a:r>
              <a:r>
                <a:rPr lang="it-IT" sz="1400" dirty="0">
                  <a:latin typeface="Arial"/>
                  <a:cs typeface="Arial"/>
                </a:rPr>
                <a:t> </a:t>
              </a:r>
              <a:r>
                <a:rPr lang="it-IT" sz="1400" dirty="0" err="1">
                  <a:latin typeface="Arial"/>
                  <a:cs typeface="Arial"/>
                </a:rPr>
                <a:t>well</a:t>
              </a:r>
              <a:r>
                <a:rPr lang="it-IT" sz="1400" dirty="0">
                  <a:latin typeface="Arial"/>
                  <a:cs typeface="Arial"/>
                </a:rPr>
                <a:t>  </a:t>
              </a:r>
              <a:r>
                <a:rPr lang="it-IT" sz="1400" dirty="0" err="1">
                  <a:latin typeface="Arial"/>
                  <a:cs typeface="Arial"/>
                </a:rPr>
                <a:t>structured</a:t>
              </a:r>
              <a:endParaRPr lang="it-IT" sz="1400" dirty="0">
                <a:latin typeface="Arial"/>
                <a:cs typeface="Arial"/>
              </a:endParaRPr>
            </a:p>
            <a:p>
              <a:pPr algn="ctr"/>
              <a:r>
                <a:rPr lang="it-IT" sz="1400" dirty="0">
                  <a:solidFill>
                    <a:srgbClr val="FF0000"/>
                  </a:solidFill>
                  <a:latin typeface="Arial"/>
                  <a:cs typeface="Arial"/>
                </a:rPr>
                <a:t>• </a:t>
              </a:r>
              <a:r>
                <a:rPr lang="it-IT" sz="1400" dirty="0" err="1">
                  <a:latin typeface="Arial"/>
                  <a:cs typeface="Arial"/>
                </a:rPr>
                <a:t>sells</a:t>
              </a:r>
              <a:r>
                <a:rPr lang="it-IT" sz="1400" dirty="0">
                  <a:latin typeface="Arial"/>
                  <a:cs typeface="Arial"/>
                </a:rPr>
                <a:t> </a:t>
              </a:r>
              <a:r>
                <a:rPr lang="it-IT" sz="1400" dirty="0" err="1">
                  <a:latin typeface="Arial"/>
                  <a:cs typeface="Arial"/>
                </a:rPr>
                <a:t>his</a:t>
              </a:r>
              <a:r>
                <a:rPr lang="it-IT" sz="1400" dirty="0">
                  <a:latin typeface="Arial"/>
                  <a:cs typeface="Arial"/>
                </a:rPr>
                <a:t> </a:t>
              </a:r>
              <a:r>
                <a:rPr lang="it-IT" sz="1400" dirty="0" err="1">
                  <a:latin typeface="Arial"/>
                  <a:cs typeface="Arial"/>
                </a:rPr>
                <a:t>things</a:t>
              </a:r>
              <a:endParaRPr lang="it-IT" sz="1400" dirty="0">
                <a:latin typeface="Arial"/>
                <a:cs typeface="Arial"/>
              </a:endParaRPr>
            </a:p>
            <a:p>
              <a:pPr algn="ctr"/>
              <a:r>
                <a:rPr lang="it-IT" sz="1400" dirty="0">
                  <a:solidFill>
                    <a:srgbClr val="FF0000"/>
                  </a:solidFill>
                  <a:latin typeface="Arial"/>
                  <a:cs typeface="Arial"/>
                </a:rPr>
                <a:t>• </a:t>
              </a:r>
              <a:r>
                <a:rPr lang="it-IT" sz="1400" dirty="0" err="1">
                  <a:latin typeface="Arial"/>
                  <a:cs typeface="Arial"/>
                </a:rPr>
                <a:t>donates</a:t>
              </a:r>
              <a:r>
                <a:rPr lang="it-IT" sz="1400" dirty="0">
                  <a:latin typeface="Arial"/>
                  <a:cs typeface="Arial"/>
                </a:rPr>
                <a:t> </a:t>
              </a:r>
              <a:r>
                <a:rPr lang="it-IT" sz="1400" dirty="0" err="1">
                  <a:latin typeface="Arial"/>
                  <a:cs typeface="Arial"/>
                </a:rPr>
                <a:t>his</a:t>
              </a:r>
              <a:r>
                <a:rPr lang="it-IT" sz="1400" dirty="0">
                  <a:latin typeface="Arial"/>
                  <a:cs typeface="Arial"/>
                </a:rPr>
                <a:t> </a:t>
              </a:r>
              <a:r>
                <a:rPr lang="it-IT" sz="1400" dirty="0" err="1">
                  <a:latin typeface="Arial"/>
                  <a:cs typeface="Arial"/>
                </a:rPr>
                <a:t>things</a:t>
              </a:r>
              <a:endParaRPr lang="it-IT" sz="1400" dirty="0">
                <a:latin typeface="Arial"/>
                <a:cs typeface="Arial"/>
              </a:endParaRPr>
            </a:p>
          </p:txBody>
        </p:sp>
      </p:grpSp>
    </p:spTree>
    <p:extLst>
      <p:ext uri="{BB962C8B-B14F-4D97-AF65-F5344CB8AC3E}">
        <p14:creationId xmlns:p14="http://schemas.microsoft.com/office/powerpoint/2010/main" val="3929736846"/>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p:tgtEl>
                                          <p:spTgt spid="21"/>
                                        </p:tgtEl>
                                        <p:attrNameLst>
                                          <p:attrName>ppt_y</p:attrName>
                                        </p:attrNameLst>
                                      </p:cBhvr>
                                      <p:tavLst>
                                        <p:tav tm="0">
                                          <p:val>
                                            <p:strVal val="#ppt_y+#ppt_h*1.125000"/>
                                          </p:val>
                                        </p:tav>
                                        <p:tav tm="100000">
                                          <p:val>
                                            <p:strVal val="#ppt_y"/>
                                          </p:val>
                                        </p:tav>
                                      </p:tavLst>
                                    </p:anim>
                                    <p:animEffect transition="in" filter="wipe(up)">
                                      <p:cBhvr>
                                        <p:cTn id="13" dur="500"/>
                                        <p:tgtEl>
                                          <p:spTgt spid="21"/>
                                        </p:tgtEl>
                                      </p:cBhvr>
                                    </p:animEffect>
                                  </p:childTnLst>
                                </p:cTn>
                              </p:par>
                              <p:par>
                                <p:cTn id="14" presetID="12" presetClass="entr" presetSubtype="4"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p:tgtEl>
                                          <p:spTgt spid="11"/>
                                        </p:tgtEl>
                                        <p:attrNameLst>
                                          <p:attrName>ppt_y</p:attrName>
                                        </p:attrNameLst>
                                      </p:cBhvr>
                                      <p:tavLst>
                                        <p:tav tm="0">
                                          <p:val>
                                            <p:strVal val="#ppt_y+#ppt_h*1.125000"/>
                                          </p:val>
                                        </p:tav>
                                        <p:tav tm="100000">
                                          <p:val>
                                            <p:strVal val="#ppt_y"/>
                                          </p:val>
                                        </p:tav>
                                      </p:tavLst>
                                    </p:anim>
                                    <p:animEffect transition="in" filter="wipe(up)">
                                      <p:cBhvr>
                                        <p:cTn id="17" dur="500"/>
                                        <p:tgtEl>
                                          <p:spTgt spid="11"/>
                                        </p:tgtEl>
                                      </p:cBhvr>
                                    </p:animEffect>
                                  </p:childTnLst>
                                </p:cTn>
                              </p:par>
                              <p:par>
                                <p:cTn id="18" presetID="12" presetClass="entr" presetSubtype="4" fill="hold" nodeType="with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additive="base">
                                        <p:cTn id="20" dur="500"/>
                                        <p:tgtEl>
                                          <p:spTgt spid="20"/>
                                        </p:tgtEl>
                                        <p:attrNameLst>
                                          <p:attrName>ppt_y</p:attrName>
                                        </p:attrNameLst>
                                      </p:cBhvr>
                                      <p:tavLst>
                                        <p:tav tm="0">
                                          <p:val>
                                            <p:strVal val="#ppt_y+#ppt_h*1.125000"/>
                                          </p:val>
                                        </p:tav>
                                        <p:tav tm="100000">
                                          <p:val>
                                            <p:strVal val="#ppt_y"/>
                                          </p:val>
                                        </p:tav>
                                      </p:tavLst>
                                    </p:anim>
                                    <p:animEffect transition="in" filter="wipe(up)">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p:tgtEl>
                                          <p:spTgt spid="9"/>
                                        </p:tgtEl>
                                        <p:attrNameLst>
                                          <p:attrName>ppt_y</p:attrName>
                                        </p:attrNameLst>
                                      </p:cBhvr>
                                      <p:tavLst>
                                        <p:tav tm="0">
                                          <p:val>
                                            <p:strVal val="#ppt_y+#ppt_h*1.125000"/>
                                          </p:val>
                                        </p:tav>
                                        <p:tav tm="100000">
                                          <p:val>
                                            <p:strVal val="#ppt_y"/>
                                          </p:val>
                                        </p:tav>
                                      </p:tavLst>
                                    </p:anim>
                                    <p:animEffect transition="in" filter="wipe(up)">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355364" y="378105"/>
            <a:ext cx="8433272" cy="1384995"/>
          </a:xfrm>
          <a:prstGeom prst="rect">
            <a:avLst/>
          </a:prstGeom>
          <a:noFill/>
          <a:ln>
            <a:noFill/>
          </a:ln>
        </p:spPr>
        <p:txBody>
          <a:bodyPr wrap="square" rtlCol="0">
            <a:spAutoFit/>
          </a:bodyPr>
          <a:lstStyle/>
          <a:p>
            <a:pPr marL="182880" indent="0" algn="ctr">
              <a:buNone/>
            </a:pPr>
            <a:r>
              <a:rPr lang="en-GB" sz="4400" b="1" dirty="0">
                <a:solidFill>
                  <a:srgbClr val="F9DA31"/>
                </a:solidFill>
                <a:latin typeface="Arial"/>
                <a:cs typeface="Arial"/>
              </a:rPr>
              <a:t>HANIF KUREISHI </a:t>
            </a:r>
          </a:p>
          <a:p>
            <a:pPr marL="182880" indent="0" algn="ctr">
              <a:buNone/>
            </a:pPr>
            <a:r>
              <a:rPr lang="en-GB" sz="4000" i="1" dirty="0">
                <a:solidFill>
                  <a:srgbClr val="F9DA31"/>
                </a:solidFill>
                <a:latin typeface="Arial"/>
                <a:cs typeface="Arial"/>
              </a:rPr>
              <a:t>My Son the Fanatic</a:t>
            </a:r>
            <a:r>
              <a:rPr lang="it-IT" sz="4000" i="1" dirty="0">
                <a:solidFill>
                  <a:srgbClr val="F9DA31"/>
                </a:solidFill>
                <a:latin typeface="Arial"/>
                <a:cs typeface="Arial"/>
              </a:rPr>
              <a:t> </a:t>
            </a:r>
            <a:endParaRPr lang="en-GB" sz="4000" b="1" dirty="0">
              <a:solidFill>
                <a:srgbClr val="F9DA31"/>
              </a:solidFill>
              <a:latin typeface="Arial"/>
              <a:cs typeface="Arial"/>
            </a:endParaRPr>
          </a:p>
        </p:txBody>
      </p:sp>
      <p:sp>
        <p:nvSpPr>
          <p:cNvPr id="2" name="Rettangolo 1"/>
          <p:cNvSpPr/>
          <p:nvPr/>
        </p:nvSpPr>
        <p:spPr>
          <a:xfrm>
            <a:off x="2679608" y="1979873"/>
            <a:ext cx="3784784" cy="461665"/>
          </a:xfrm>
          <a:prstGeom prst="rect">
            <a:avLst/>
          </a:prstGeom>
        </p:spPr>
        <p:txBody>
          <a:bodyPr wrap="none">
            <a:spAutoFit/>
          </a:bodyPr>
          <a:lstStyle/>
          <a:p>
            <a:pPr algn="r"/>
            <a:r>
              <a:rPr lang="en-GB" sz="2400" i="1" dirty="0">
                <a:latin typeface="Arial"/>
                <a:cs typeface="Arial"/>
              </a:rPr>
              <a:t>The structure of the story</a:t>
            </a:r>
            <a:r>
              <a:rPr lang="it-IT" sz="2400" i="1" dirty="0">
                <a:latin typeface="Arial"/>
                <a:cs typeface="Arial"/>
              </a:rPr>
              <a:t> </a:t>
            </a:r>
          </a:p>
        </p:txBody>
      </p:sp>
      <p:sp>
        <p:nvSpPr>
          <p:cNvPr id="3" name="CasellaDiTesto 2"/>
          <p:cNvSpPr txBox="1"/>
          <p:nvPr/>
        </p:nvSpPr>
        <p:spPr>
          <a:xfrm>
            <a:off x="82474" y="4892953"/>
            <a:ext cx="1595584" cy="369332"/>
          </a:xfrm>
          <a:prstGeom prst="rect">
            <a:avLst/>
          </a:prstGeom>
          <a:noFill/>
        </p:spPr>
        <p:txBody>
          <a:bodyPr wrap="none" rtlCol="0">
            <a:spAutoFit/>
          </a:bodyPr>
          <a:lstStyle/>
          <a:p>
            <a:r>
              <a:rPr lang="it-IT" dirty="0">
                <a:latin typeface="Arial"/>
                <a:cs typeface="Arial"/>
              </a:rPr>
              <a:t>EXPOSITION</a:t>
            </a:r>
          </a:p>
        </p:txBody>
      </p:sp>
      <p:sp>
        <p:nvSpPr>
          <p:cNvPr id="17" name="CasellaDiTesto 16"/>
          <p:cNvSpPr txBox="1"/>
          <p:nvPr/>
        </p:nvSpPr>
        <p:spPr>
          <a:xfrm>
            <a:off x="2115786" y="4892953"/>
            <a:ext cx="1903286" cy="369332"/>
          </a:xfrm>
          <a:prstGeom prst="rect">
            <a:avLst/>
          </a:prstGeom>
          <a:noFill/>
        </p:spPr>
        <p:txBody>
          <a:bodyPr wrap="none" rtlCol="0">
            <a:spAutoFit/>
          </a:bodyPr>
          <a:lstStyle/>
          <a:p>
            <a:r>
              <a:rPr lang="it-IT" dirty="0">
                <a:latin typeface="Arial"/>
                <a:cs typeface="Arial"/>
              </a:rPr>
              <a:t>RISING ACTION</a:t>
            </a:r>
          </a:p>
        </p:txBody>
      </p:sp>
      <p:sp>
        <p:nvSpPr>
          <p:cNvPr id="18" name="CasellaDiTesto 17"/>
          <p:cNvSpPr txBox="1"/>
          <p:nvPr/>
        </p:nvSpPr>
        <p:spPr>
          <a:xfrm>
            <a:off x="3812998" y="3122926"/>
            <a:ext cx="1044088" cy="369332"/>
          </a:xfrm>
          <a:prstGeom prst="rect">
            <a:avLst/>
          </a:prstGeom>
          <a:noFill/>
        </p:spPr>
        <p:txBody>
          <a:bodyPr wrap="none" rtlCol="0">
            <a:spAutoFit/>
          </a:bodyPr>
          <a:lstStyle/>
          <a:p>
            <a:r>
              <a:rPr lang="it-IT" dirty="0">
                <a:latin typeface="Arial"/>
                <a:cs typeface="Arial"/>
              </a:rPr>
              <a:t>CLIMAX</a:t>
            </a:r>
          </a:p>
        </p:txBody>
      </p:sp>
      <p:sp>
        <p:nvSpPr>
          <p:cNvPr id="19" name="CasellaDiTesto 18"/>
          <p:cNvSpPr txBox="1"/>
          <p:nvPr/>
        </p:nvSpPr>
        <p:spPr>
          <a:xfrm>
            <a:off x="4620407" y="4892953"/>
            <a:ext cx="2955218" cy="369332"/>
          </a:xfrm>
          <a:prstGeom prst="rect">
            <a:avLst/>
          </a:prstGeom>
          <a:noFill/>
        </p:spPr>
        <p:txBody>
          <a:bodyPr wrap="none" rtlCol="0">
            <a:spAutoFit/>
          </a:bodyPr>
          <a:lstStyle/>
          <a:p>
            <a:r>
              <a:rPr lang="it-IT" dirty="0">
                <a:latin typeface="Arial"/>
                <a:cs typeface="Arial"/>
              </a:rPr>
              <a:t>CONFLICT ISN’T SOLVED</a:t>
            </a:r>
          </a:p>
        </p:txBody>
      </p:sp>
      <p:sp>
        <p:nvSpPr>
          <p:cNvPr id="4" name="Freccia destra 3"/>
          <p:cNvSpPr/>
          <p:nvPr/>
        </p:nvSpPr>
        <p:spPr>
          <a:xfrm rot="18037074">
            <a:off x="3408203" y="3990724"/>
            <a:ext cx="854554" cy="328759"/>
          </a:xfrm>
          <a:prstGeom prst="rightArrow">
            <a:avLst>
              <a:gd name="adj1" fmla="val 26469"/>
              <a:gd name="adj2" fmla="val 50000"/>
            </a:avLst>
          </a:prstGeom>
          <a:solidFill>
            <a:srgbClr val="FF0000"/>
          </a:solidFill>
          <a:ln w="28575" cmpd="sng">
            <a:solidFill>
              <a:srgbClr val="F9DA3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2" name="Freccia destra 21"/>
          <p:cNvSpPr/>
          <p:nvPr/>
        </p:nvSpPr>
        <p:spPr>
          <a:xfrm rot="3237782">
            <a:off x="4517828" y="3990724"/>
            <a:ext cx="854554" cy="328759"/>
          </a:xfrm>
          <a:prstGeom prst="rightArrow">
            <a:avLst>
              <a:gd name="adj1" fmla="val 26469"/>
              <a:gd name="adj2" fmla="val 50000"/>
            </a:avLst>
          </a:prstGeom>
          <a:solidFill>
            <a:srgbClr val="FF0000"/>
          </a:solidFill>
          <a:ln w="28575" cmpd="sng">
            <a:solidFill>
              <a:srgbClr val="F9DA3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8" name="CasellaDiTesto 7"/>
          <p:cNvSpPr txBox="1"/>
          <p:nvPr/>
        </p:nvSpPr>
        <p:spPr>
          <a:xfrm>
            <a:off x="3041841" y="2507160"/>
            <a:ext cx="2586403" cy="307777"/>
          </a:xfrm>
          <a:prstGeom prst="rect">
            <a:avLst/>
          </a:prstGeom>
          <a:noFill/>
        </p:spPr>
        <p:txBody>
          <a:bodyPr wrap="none" rtlCol="0">
            <a:spAutoFit/>
          </a:bodyPr>
          <a:lstStyle/>
          <a:p>
            <a:r>
              <a:rPr lang="it-IT" sz="1400" dirty="0" err="1">
                <a:latin typeface="Arial"/>
                <a:cs typeface="Arial"/>
              </a:rPr>
              <a:t>Parvez</a:t>
            </a:r>
            <a:r>
              <a:rPr lang="it-IT" sz="1400" dirty="0">
                <a:latin typeface="Arial"/>
                <a:cs typeface="Arial"/>
              </a:rPr>
              <a:t> </a:t>
            </a:r>
            <a:r>
              <a:rPr lang="it-IT" sz="1400" dirty="0" err="1">
                <a:latin typeface="Arial"/>
                <a:cs typeface="Arial"/>
              </a:rPr>
              <a:t>beats</a:t>
            </a:r>
            <a:r>
              <a:rPr lang="it-IT" sz="1400" dirty="0">
                <a:latin typeface="Arial"/>
                <a:cs typeface="Arial"/>
              </a:rPr>
              <a:t> Ali (p. 200; I. 4ff)</a:t>
            </a:r>
          </a:p>
        </p:txBody>
      </p:sp>
      <p:sp>
        <p:nvSpPr>
          <p:cNvPr id="23" name="Freccia destra 22"/>
          <p:cNvSpPr/>
          <p:nvPr/>
        </p:nvSpPr>
        <p:spPr>
          <a:xfrm rot="16200000">
            <a:off x="4198902" y="2921551"/>
            <a:ext cx="272280" cy="130471"/>
          </a:xfrm>
          <a:prstGeom prst="rightArrow">
            <a:avLst>
              <a:gd name="adj1" fmla="val 26469"/>
              <a:gd name="adj2" fmla="val 50000"/>
            </a:avLst>
          </a:prstGeom>
          <a:solidFill>
            <a:srgbClr val="FF0000"/>
          </a:solid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0" name="CasellaDiTesto 9"/>
          <p:cNvSpPr txBox="1"/>
          <p:nvPr/>
        </p:nvSpPr>
        <p:spPr>
          <a:xfrm>
            <a:off x="2351541" y="5763721"/>
            <a:ext cx="1431777" cy="523220"/>
          </a:xfrm>
          <a:prstGeom prst="rect">
            <a:avLst/>
          </a:prstGeom>
          <a:noFill/>
        </p:spPr>
        <p:txBody>
          <a:bodyPr wrap="none" rtlCol="0">
            <a:spAutoFit/>
          </a:bodyPr>
          <a:lstStyle/>
          <a:p>
            <a:pPr algn="ctr"/>
            <a:r>
              <a:rPr lang="it-IT" sz="1400" dirty="0" err="1">
                <a:latin typeface="Arial"/>
                <a:cs typeface="Arial"/>
              </a:rPr>
              <a:t>Ali’s</a:t>
            </a:r>
            <a:r>
              <a:rPr lang="it-IT" sz="1400" dirty="0">
                <a:latin typeface="Arial"/>
                <a:cs typeface="Arial"/>
              </a:rPr>
              <a:t> </a:t>
            </a:r>
            <a:r>
              <a:rPr lang="it-IT" sz="1400" dirty="0" err="1">
                <a:latin typeface="Arial"/>
                <a:cs typeface="Arial"/>
              </a:rPr>
              <a:t>change</a:t>
            </a:r>
            <a:r>
              <a:rPr lang="it-IT" sz="1400" dirty="0">
                <a:latin typeface="Arial"/>
                <a:cs typeface="Arial"/>
              </a:rPr>
              <a:t> </a:t>
            </a:r>
          </a:p>
          <a:p>
            <a:pPr algn="ctr"/>
            <a:r>
              <a:rPr lang="it-IT" sz="1400" dirty="0">
                <a:latin typeface="Arial"/>
                <a:cs typeface="Arial"/>
              </a:rPr>
              <a:t>first </a:t>
            </a:r>
            <a:r>
              <a:rPr lang="it-IT" sz="1400" dirty="0" err="1">
                <a:latin typeface="Arial"/>
                <a:cs typeface="Arial"/>
              </a:rPr>
              <a:t>real</a:t>
            </a:r>
            <a:r>
              <a:rPr lang="it-IT" sz="1400" dirty="0">
                <a:latin typeface="Arial"/>
                <a:cs typeface="Arial"/>
              </a:rPr>
              <a:t> </a:t>
            </a:r>
            <a:r>
              <a:rPr lang="it-IT" sz="1400" dirty="0" err="1">
                <a:latin typeface="Arial"/>
                <a:cs typeface="Arial"/>
              </a:rPr>
              <a:t>conflict</a:t>
            </a:r>
            <a:r>
              <a:rPr lang="it-IT" sz="1400" dirty="0">
                <a:latin typeface="Arial"/>
                <a:cs typeface="Arial"/>
              </a:rPr>
              <a:t> </a:t>
            </a:r>
          </a:p>
        </p:txBody>
      </p:sp>
      <p:sp>
        <p:nvSpPr>
          <p:cNvPr id="24" name="CasellaDiTesto 23"/>
          <p:cNvSpPr txBox="1"/>
          <p:nvPr/>
        </p:nvSpPr>
        <p:spPr>
          <a:xfrm>
            <a:off x="4927808" y="5764445"/>
            <a:ext cx="2340417" cy="523220"/>
          </a:xfrm>
          <a:prstGeom prst="rect">
            <a:avLst/>
          </a:prstGeom>
          <a:noFill/>
        </p:spPr>
        <p:txBody>
          <a:bodyPr wrap="none" rtlCol="0">
            <a:spAutoFit/>
          </a:bodyPr>
          <a:lstStyle/>
          <a:p>
            <a:pPr algn="ctr"/>
            <a:r>
              <a:rPr lang="it-IT" sz="1400" dirty="0">
                <a:latin typeface="Arial"/>
                <a:cs typeface="Arial"/>
              </a:rPr>
              <a:t>‘So </a:t>
            </a:r>
            <a:r>
              <a:rPr lang="it-IT" sz="1400" dirty="0" err="1">
                <a:latin typeface="Arial"/>
                <a:cs typeface="Arial"/>
              </a:rPr>
              <a:t>who’s</a:t>
            </a:r>
            <a:r>
              <a:rPr lang="it-IT" sz="1400" dirty="0">
                <a:latin typeface="Arial"/>
                <a:cs typeface="Arial"/>
              </a:rPr>
              <a:t> the </a:t>
            </a:r>
            <a:r>
              <a:rPr lang="it-IT" sz="1400" dirty="0" err="1">
                <a:latin typeface="Arial"/>
                <a:cs typeface="Arial"/>
              </a:rPr>
              <a:t>fanatic</a:t>
            </a:r>
            <a:r>
              <a:rPr lang="it-IT" sz="1400" dirty="0">
                <a:latin typeface="Arial"/>
                <a:cs typeface="Arial"/>
              </a:rPr>
              <a:t> </a:t>
            </a:r>
            <a:r>
              <a:rPr lang="it-IT" sz="1400" dirty="0" err="1">
                <a:latin typeface="Arial"/>
                <a:cs typeface="Arial"/>
              </a:rPr>
              <a:t>now</a:t>
            </a:r>
            <a:r>
              <a:rPr lang="it-IT" sz="1400" dirty="0">
                <a:latin typeface="Arial"/>
                <a:cs typeface="Arial"/>
              </a:rPr>
              <a:t>?’ </a:t>
            </a:r>
          </a:p>
          <a:p>
            <a:pPr algn="ctr"/>
            <a:r>
              <a:rPr lang="it-IT" sz="1400" dirty="0">
                <a:latin typeface="Arial"/>
                <a:cs typeface="Arial"/>
              </a:rPr>
              <a:t>(p. 200; I. 9)</a:t>
            </a:r>
          </a:p>
        </p:txBody>
      </p:sp>
      <p:sp>
        <p:nvSpPr>
          <p:cNvPr id="25" name="Freccia destra 24"/>
          <p:cNvSpPr/>
          <p:nvPr/>
        </p:nvSpPr>
        <p:spPr>
          <a:xfrm rot="5400000">
            <a:off x="5984890" y="5432171"/>
            <a:ext cx="226252" cy="115521"/>
          </a:xfrm>
          <a:prstGeom prst="rightArrow">
            <a:avLst>
              <a:gd name="adj1" fmla="val 26469"/>
              <a:gd name="adj2" fmla="val 50000"/>
            </a:avLst>
          </a:prstGeom>
          <a:solidFill>
            <a:srgbClr val="FF0000"/>
          </a:solid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6" name="Freccia destra 25"/>
          <p:cNvSpPr/>
          <p:nvPr/>
        </p:nvSpPr>
        <p:spPr>
          <a:xfrm rot="5400000">
            <a:off x="2954303" y="5432171"/>
            <a:ext cx="226252" cy="115521"/>
          </a:xfrm>
          <a:prstGeom prst="rightArrow">
            <a:avLst>
              <a:gd name="adj1" fmla="val 26469"/>
              <a:gd name="adj2" fmla="val 50000"/>
            </a:avLst>
          </a:prstGeom>
          <a:solidFill>
            <a:srgbClr val="FF0000"/>
          </a:solid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7" name="Freccia destra 26"/>
          <p:cNvSpPr/>
          <p:nvPr/>
        </p:nvSpPr>
        <p:spPr>
          <a:xfrm>
            <a:off x="1786419" y="5019859"/>
            <a:ext cx="226252" cy="115521"/>
          </a:xfrm>
          <a:prstGeom prst="rightArrow">
            <a:avLst>
              <a:gd name="adj1" fmla="val 26469"/>
              <a:gd name="adj2" fmla="val 50000"/>
            </a:avLst>
          </a:prstGeom>
          <a:solidFill>
            <a:schemeClr val="bg2">
              <a:lumMod val="50000"/>
            </a:schemeClr>
          </a:solidFill>
          <a:ln w="28575" cmpd="sng">
            <a:solidFill>
              <a:schemeClr val="bg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bg2">
                  <a:lumMod val="50000"/>
                </a:schemeClr>
              </a:solidFill>
            </a:endParaRPr>
          </a:p>
        </p:txBody>
      </p:sp>
    </p:spTree>
    <p:extLst>
      <p:ext uri="{BB962C8B-B14F-4D97-AF65-F5344CB8AC3E}">
        <p14:creationId xmlns:p14="http://schemas.microsoft.com/office/powerpoint/2010/main" val="282867159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p:tgtEl>
                                          <p:spTgt spid="27"/>
                                        </p:tgtEl>
                                        <p:attrNameLst>
                                          <p:attrName>ppt_y</p:attrName>
                                        </p:attrNameLst>
                                      </p:cBhvr>
                                      <p:tavLst>
                                        <p:tav tm="0">
                                          <p:val>
                                            <p:strVal val="#ppt_y+#ppt_h*1.125000"/>
                                          </p:val>
                                        </p:tav>
                                        <p:tav tm="100000">
                                          <p:val>
                                            <p:strVal val="#ppt_y"/>
                                          </p:val>
                                        </p:tav>
                                      </p:tavLst>
                                    </p:anim>
                                    <p:animEffect transition="in" filter="wipe(up)">
                                      <p:cBhvr>
                                        <p:cTn id="14" dur="500"/>
                                        <p:tgtEl>
                                          <p:spTgt spid="27"/>
                                        </p:tgtEl>
                                      </p:cBhvr>
                                    </p:animEffect>
                                  </p:childTnLst>
                                </p:cTn>
                              </p:par>
                              <p:par>
                                <p:cTn id="15" presetID="12" presetClass="entr" presetSubtype="4"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p:tgtEl>
                                          <p:spTgt spid="17"/>
                                        </p:tgtEl>
                                        <p:attrNameLst>
                                          <p:attrName>ppt_y</p:attrName>
                                        </p:attrNameLst>
                                      </p:cBhvr>
                                      <p:tavLst>
                                        <p:tav tm="0">
                                          <p:val>
                                            <p:strVal val="#ppt_y+#ppt_h*1.125000"/>
                                          </p:val>
                                        </p:tav>
                                        <p:tav tm="100000">
                                          <p:val>
                                            <p:strVal val="#ppt_y"/>
                                          </p:val>
                                        </p:tav>
                                      </p:tavLst>
                                    </p:anim>
                                    <p:animEffect transition="in" filter="wipe(up)">
                                      <p:cBhvr>
                                        <p:cTn id="18" dur="500"/>
                                        <p:tgtEl>
                                          <p:spTgt spid="17"/>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additive="base">
                                        <p:cTn id="21" dur="500"/>
                                        <p:tgtEl>
                                          <p:spTgt spid="26"/>
                                        </p:tgtEl>
                                        <p:attrNameLst>
                                          <p:attrName>ppt_y</p:attrName>
                                        </p:attrNameLst>
                                      </p:cBhvr>
                                      <p:tavLst>
                                        <p:tav tm="0">
                                          <p:val>
                                            <p:strVal val="#ppt_y+#ppt_h*1.125000"/>
                                          </p:val>
                                        </p:tav>
                                        <p:tav tm="100000">
                                          <p:val>
                                            <p:strVal val="#ppt_y"/>
                                          </p:val>
                                        </p:tav>
                                      </p:tavLst>
                                    </p:anim>
                                    <p:animEffect transition="in" filter="wipe(up)">
                                      <p:cBhvr>
                                        <p:cTn id="22" dur="500"/>
                                        <p:tgtEl>
                                          <p:spTgt spid="26"/>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p:tgtEl>
                                          <p:spTgt spid="10"/>
                                        </p:tgtEl>
                                        <p:attrNameLst>
                                          <p:attrName>ppt_y</p:attrName>
                                        </p:attrNameLst>
                                      </p:cBhvr>
                                      <p:tavLst>
                                        <p:tav tm="0">
                                          <p:val>
                                            <p:strVal val="#ppt_y+#ppt_h*1.125000"/>
                                          </p:val>
                                        </p:tav>
                                        <p:tav tm="100000">
                                          <p:val>
                                            <p:strVal val="#ppt_y"/>
                                          </p:val>
                                        </p:tav>
                                      </p:tavLst>
                                    </p:anim>
                                    <p:animEffect transition="in" filter="wipe(up)">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p:tgtEl>
                                          <p:spTgt spid="4"/>
                                        </p:tgtEl>
                                        <p:attrNameLst>
                                          <p:attrName>ppt_y</p:attrName>
                                        </p:attrNameLst>
                                      </p:cBhvr>
                                      <p:tavLst>
                                        <p:tav tm="0">
                                          <p:val>
                                            <p:strVal val="#ppt_y+#ppt_h*1.125000"/>
                                          </p:val>
                                        </p:tav>
                                        <p:tav tm="100000">
                                          <p:val>
                                            <p:strVal val="#ppt_y"/>
                                          </p:val>
                                        </p:tav>
                                      </p:tavLst>
                                    </p:anim>
                                    <p:animEffect transition="in" filter="wipe(up)">
                                      <p:cBhvr>
                                        <p:cTn id="32" dur="500"/>
                                        <p:tgtEl>
                                          <p:spTgt spid="4"/>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p:tgtEl>
                                          <p:spTgt spid="18"/>
                                        </p:tgtEl>
                                        <p:attrNameLst>
                                          <p:attrName>ppt_y</p:attrName>
                                        </p:attrNameLst>
                                      </p:cBhvr>
                                      <p:tavLst>
                                        <p:tav tm="0">
                                          <p:val>
                                            <p:strVal val="#ppt_y+#ppt_h*1.125000"/>
                                          </p:val>
                                        </p:tav>
                                        <p:tav tm="100000">
                                          <p:val>
                                            <p:strVal val="#ppt_y"/>
                                          </p:val>
                                        </p:tav>
                                      </p:tavLst>
                                    </p:anim>
                                    <p:animEffect transition="in" filter="wipe(up)">
                                      <p:cBhvr>
                                        <p:cTn id="36" dur="500"/>
                                        <p:tgtEl>
                                          <p:spTgt spid="18"/>
                                        </p:tgtEl>
                                      </p:cBhvr>
                                    </p:animEffect>
                                  </p:childTnLst>
                                </p:cTn>
                              </p:par>
                              <p:par>
                                <p:cTn id="37" presetID="12" presetClass="entr" presetSubtype="4"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additive="base">
                                        <p:cTn id="39" dur="500"/>
                                        <p:tgtEl>
                                          <p:spTgt spid="23"/>
                                        </p:tgtEl>
                                        <p:attrNameLst>
                                          <p:attrName>ppt_y</p:attrName>
                                        </p:attrNameLst>
                                      </p:cBhvr>
                                      <p:tavLst>
                                        <p:tav tm="0">
                                          <p:val>
                                            <p:strVal val="#ppt_y+#ppt_h*1.125000"/>
                                          </p:val>
                                        </p:tav>
                                        <p:tav tm="100000">
                                          <p:val>
                                            <p:strVal val="#ppt_y"/>
                                          </p:val>
                                        </p:tav>
                                      </p:tavLst>
                                    </p:anim>
                                    <p:animEffect transition="in" filter="wipe(up)">
                                      <p:cBhvr>
                                        <p:cTn id="40" dur="500"/>
                                        <p:tgtEl>
                                          <p:spTgt spid="23"/>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p:tgtEl>
                                          <p:spTgt spid="8"/>
                                        </p:tgtEl>
                                        <p:attrNameLst>
                                          <p:attrName>ppt_y</p:attrName>
                                        </p:attrNameLst>
                                      </p:cBhvr>
                                      <p:tavLst>
                                        <p:tav tm="0">
                                          <p:val>
                                            <p:strVal val="#ppt_y+#ppt_h*1.125000"/>
                                          </p:val>
                                        </p:tav>
                                        <p:tav tm="100000">
                                          <p:val>
                                            <p:strVal val="#ppt_y"/>
                                          </p:val>
                                        </p:tav>
                                      </p:tavLst>
                                    </p:anim>
                                    <p:animEffect transition="in" filter="wipe(up)">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p:tgtEl>
                                          <p:spTgt spid="22"/>
                                        </p:tgtEl>
                                        <p:attrNameLst>
                                          <p:attrName>ppt_y</p:attrName>
                                        </p:attrNameLst>
                                      </p:cBhvr>
                                      <p:tavLst>
                                        <p:tav tm="0">
                                          <p:val>
                                            <p:strVal val="#ppt_y+#ppt_h*1.125000"/>
                                          </p:val>
                                        </p:tav>
                                        <p:tav tm="100000">
                                          <p:val>
                                            <p:strVal val="#ppt_y"/>
                                          </p:val>
                                        </p:tav>
                                      </p:tavLst>
                                    </p:anim>
                                    <p:animEffect transition="in" filter="wipe(up)">
                                      <p:cBhvr>
                                        <p:cTn id="50" dur="500"/>
                                        <p:tgtEl>
                                          <p:spTgt spid="22"/>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p:tgtEl>
                                          <p:spTgt spid="19"/>
                                        </p:tgtEl>
                                        <p:attrNameLst>
                                          <p:attrName>ppt_y</p:attrName>
                                        </p:attrNameLst>
                                      </p:cBhvr>
                                      <p:tavLst>
                                        <p:tav tm="0">
                                          <p:val>
                                            <p:strVal val="#ppt_y+#ppt_h*1.125000"/>
                                          </p:val>
                                        </p:tav>
                                        <p:tav tm="100000">
                                          <p:val>
                                            <p:strVal val="#ppt_y"/>
                                          </p:val>
                                        </p:tav>
                                      </p:tavLst>
                                    </p:anim>
                                    <p:animEffect transition="in" filter="wipe(up)">
                                      <p:cBhvr>
                                        <p:cTn id="54" dur="500"/>
                                        <p:tgtEl>
                                          <p:spTgt spid="19"/>
                                        </p:tgtEl>
                                      </p:cBhvr>
                                    </p:animEffect>
                                  </p:childTnLst>
                                </p:cTn>
                              </p:par>
                              <p:par>
                                <p:cTn id="55" presetID="12" presetClass="entr" presetSubtype="4"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additive="base">
                                        <p:cTn id="57" dur="500"/>
                                        <p:tgtEl>
                                          <p:spTgt spid="25"/>
                                        </p:tgtEl>
                                        <p:attrNameLst>
                                          <p:attrName>ppt_y</p:attrName>
                                        </p:attrNameLst>
                                      </p:cBhvr>
                                      <p:tavLst>
                                        <p:tav tm="0">
                                          <p:val>
                                            <p:strVal val="#ppt_y+#ppt_h*1.125000"/>
                                          </p:val>
                                        </p:tav>
                                        <p:tav tm="100000">
                                          <p:val>
                                            <p:strVal val="#ppt_y"/>
                                          </p:val>
                                        </p:tav>
                                      </p:tavLst>
                                    </p:anim>
                                    <p:animEffect transition="in" filter="wipe(up)">
                                      <p:cBhvr>
                                        <p:cTn id="58" dur="500"/>
                                        <p:tgtEl>
                                          <p:spTgt spid="25"/>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additive="base">
                                        <p:cTn id="61" dur="500"/>
                                        <p:tgtEl>
                                          <p:spTgt spid="24"/>
                                        </p:tgtEl>
                                        <p:attrNameLst>
                                          <p:attrName>ppt_y</p:attrName>
                                        </p:attrNameLst>
                                      </p:cBhvr>
                                      <p:tavLst>
                                        <p:tav tm="0">
                                          <p:val>
                                            <p:strVal val="#ppt_y+#ppt_h*1.125000"/>
                                          </p:val>
                                        </p:tav>
                                        <p:tav tm="100000">
                                          <p:val>
                                            <p:strVal val="#ppt_y"/>
                                          </p:val>
                                        </p:tav>
                                      </p:tavLst>
                                    </p:anim>
                                    <p:animEffect transition="in" filter="wipe(up)">
                                      <p:cBhvr>
                                        <p:cTn id="6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7" grpId="0"/>
      <p:bldP spid="18" grpId="0"/>
      <p:bldP spid="19" grpId="0"/>
      <p:bldP spid="4" grpId="0" animBg="1"/>
      <p:bldP spid="22" grpId="0" animBg="1"/>
      <p:bldP spid="8" grpId="0"/>
      <p:bldP spid="23" grpId="0" animBg="1"/>
      <p:bldP spid="10" grpId="0"/>
      <p:bldP spid="24" grpId="0"/>
      <p:bldP spid="25" grpId="0" animBg="1"/>
      <p:bldP spid="26" grpId="0" animBg="1"/>
      <p:bldP spid="2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355364" y="609118"/>
            <a:ext cx="8433272" cy="1384995"/>
          </a:xfrm>
          <a:prstGeom prst="rect">
            <a:avLst/>
          </a:prstGeom>
          <a:noFill/>
          <a:ln>
            <a:noFill/>
          </a:ln>
        </p:spPr>
        <p:txBody>
          <a:bodyPr wrap="square" rtlCol="0">
            <a:spAutoFit/>
          </a:bodyPr>
          <a:lstStyle/>
          <a:p>
            <a:pPr marL="182880" indent="0" algn="ctr">
              <a:buNone/>
            </a:pPr>
            <a:r>
              <a:rPr lang="en-GB" sz="4400" b="1" dirty="0">
                <a:solidFill>
                  <a:srgbClr val="F9DA31"/>
                </a:solidFill>
                <a:latin typeface="Arial"/>
                <a:cs typeface="Arial"/>
              </a:rPr>
              <a:t>HANIF KUREISHI </a:t>
            </a:r>
          </a:p>
          <a:p>
            <a:pPr marL="182880" indent="0" algn="ctr">
              <a:buNone/>
            </a:pPr>
            <a:r>
              <a:rPr lang="en-GB" sz="4000" i="1" dirty="0">
                <a:solidFill>
                  <a:srgbClr val="F9DA31"/>
                </a:solidFill>
                <a:latin typeface="Arial"/>
                <a:cs typeface="Arial"/>
              </a:rPr>
              <a:t>My Son The Fanatic</a:t>
            </a:r>
            <a:r>
              <a:rPr lang="it-IT" sz="4000" i="1" dirty="0">
                <a:solidFill>
                  <a:srgbClr val="F9DA31"/>
                </a:solidFill>
                <a:latin typeface="Arial"/>
                <a:cs typeface="Arial"/>
              </a:rPr>
              <a:t> </a:t>
            </a:r>
            <a:endParaRPr lang="en-GB" sz="4000" b="1" dirty="0">
              <a:solidFill>
                <a:srgbClr val="F9DA31"/>
              </a:solidFill>
              <a:latin typeface="Arial"/>
              <a:cs typeface="Arial"/>
            </a:endParaRPr>
          </a:p>
        </p:txBody>
      </p:sp>
      <p:sp>
        <p:nvSpPr>
          <p:cNvPr id="2" name="Rettangolo 1"/>
          <p:cNvSpPr/>
          <p:nvPr/>
        </p:nvSpPr>
        <p:spPr>
          <a:xfrm>
            <a:off x="3719043" y="2193922"/>
            <a:ext cx="1705916" cy="461665"/>
          </a:xfrm>
          <a:prstGeom prst="rect">
            <a:avLst/>
          </a:prstGeom>
        </p:spPr>
        <p:txBody>
          <a:bodyPr wrap="none">
            <a:spAutoFit/>
          </a:bodyPr>
          <a:lstStyle/>
          <a:p>
            <a:pPr algn="ctr"/>
            <a:r>
              <a:rPr lang="it-IT" sz="2400" dirty="0">
                <a:solidFill>
                  <a:srgbClr val="FF0000"/>
                </a:solidFill>
                <a:latin typeface="Arial"/>
                <a:cs typeface="Arial"/>
              </a:rPr>
              <a:t>MESSAGE</a:t>
            </a:r>
          </a:p>
        </p:txBody>
      </p:sp>
      <p:sp>
        <p:nvSpPr>
          <p:cNvPr id="6" name="Rettangolo 5"/>
          <p:cNvSpPr/>
          <p:nvPr/>
        </p:nvSpPr>
        <p:spPr>
          <a:xfrm>
            <a:off x="1317440" y="2640504"/>
            <a:ext cx="6509121" cy="2031325"/>
          </a:xfrm>
          <a:prstGeom prst="rect">
            <a:avLst/>
          </a:prstGeom>
        </p:spPr>
        <p:txBody>
          <a:bodyPr wrap="square">
            <a:spAutoFit/>
          </a:bodyPr>
          <a:lstStyle/>
          <a:p>
            <a:pPr lvl="0" algn="ctr"/>
            <a:r>
              <a:rPr lang="en-GB" dirty="0">
                <a:solidFill>
                  <a:srgbClr val="FF0000"/>
                </a:solidFill>
                <a:latin typeface="Arial"/>
                <a:cs typeface="Arial"/>
              </a:rPr>
              <a:t>• </a:t>
            </a:r>
            <a:r>
              <a:rPr lang="en-GB" dirty="0">
                <a:latin typeface="Arial"/>
                <a:cs typeface="Arial"/>
              </a:rPr>
              <a:t>divergence in the ideologies creates </a:t>
            </a:r>
            <a:br>
              <a:rPr lang="en-GB" dirty="0">
                <a:latin typeface="Arial"/>
                <a:cs typeface="Arial"/>
              </a:rPr>
            </a:br>
            <a:r>
              <a:rPr lang="en-GB" dirty="0">
                <a:latin typeface="Arial"/>
                <a:cs typeface="Arial"/>
              </a:rPr>
              <a:t>a ground for conflict and </a:t>
            </a:r>
            <a:endParaRPr lang="it-IT" dirty="0">
              <a:latin typeface="Arial"/>
              <a:cs typeface="Arial"/>
            </a:endParaRPr>
          </a:p>
          <a:p>
            <a:pPr lvl="0" algn="ctr"/>
            <a:r>
              <a:rPr lang="it-IT" dirty="0" err="1">
                <a:latin typeface="Arial"/>
                <a:cs typeface="Arial"/>
              </a:rPr>
              <a:t>disharmony</a:t>
            </a:r>
            <a:endParaRPr lang="it-IT" dirty="0">
              <a:latin typeface="Arial"/>
              <a:cs typeface="Arial"/>
            </a:endParaRPr>
          </a:p>
          <a:p>
            <a:pPr lvl="0" algn="ctr"/>
            <a:r>
              <a:rPr lang="en-GB" dirty="0">
                <a:latin typeface="Arial"/>
                <a:cs typeface="Arial"/>
              </a:rPr>
              <a:t> </a:t>
            </a:r>
            <a:r>
              <a:rPr lang="en-GB" dirty="0">
                <a:solidFill>
                  <a:srgbClr val="FF0000"/>
                </a:solidFill>
                <a:latin typeface="Arial"/>
                <a:cs typeface="Arial"/>
              </a:rPr>
              <a:t>• </a:t>
            </a:r>
            <a:r>
              <a:rPr lang="en-GB" dirty="0">
                <a:latin typeface="Arial"/>
                <a:cs typeface="Arial"/>
              </a:rPr>
              <a:t>Ali feels like an outcast, marginalised and </a:t>
            </a:r>
            <a:br>
              <a:rPr lang="en-GB" dirty="0">
                <a:latin typeface="Arial"/>
                <a:cs typeface="Arial"/>
              </a:rPr>
            </a:br>
            <a:r>
              <a:rPr lang="en-GB" dirty="0">
                <a:latin typeface="Arial"/>
                <a:cs typeface="Arial"/>
              </a:rPr>
              <a:t>stereotyped in the West, </a:t>
            </a:r>
            <a:br>
              <a:rPr lang="en-GB" dirty="0">
                <a:latin typeface="Arial"/>
                <a:cs typeface="Arial"/>
              </a:rPr>
            </a:br>
            <a:r>
              <a:rPr lang="en-GB" dirty="0">
                <a:latin typeface="Arial"/>
                <a:cs typeface="Arial"/>
              </a:rPr>
              <a:t>   tries to impose his identity with more assertion </a:t>
            </a:r>
            <a:br>
              <a:rPr lang="en-GB" dirty="0">
                <a:latin typeface="Arial"/>
                <a:cs typeface="Arial"/>
              </a:rPr>
            </a:br>
            <a:r>
              <a:rPr lang="en-GB" dirty="0">
                <a:latin typeface="Arial"/>
                <a:cs typeface="Arial"/>
              </a:rPr>
              <a:t>to counter the Western culture </a:t>
            </a:r>
            <a:endParaRPr lang="it-IT" dirty="0">
              <a:latin typeface="Arial"/>
              <a:cs typeface="Arial"/>
            </a:endParaRPr>
          </a:p>
        </p:txBody>
      </p:sp>
      <p:sp>
        <p:nvSpPr>
          <p:cNvPr id="9" name="Rettangolo 8"/>
          <p:cNvSpPr/>
          <p:nvPr/>
        </p:nvSpPr>
        <p:spPr>
          <a:xfrm>
            <a:off x="650030" y="5017472"/>
            <a:ext cx="7843940" cy="707886"/>
          </a:xfrm>
          <a:prstGeom prst="rect">
            <a:avLst/>
          </a:prstGeom>
        </p:spPr>
        <p:txBody>
          <a:bodyPr wrap="square">
            <a:spAutoFit/>
          </a:bodyPr>
          <a:lstStyle/>
          <a:p>
            <a:pPr algn="ctr"/>
            <a:r>
              <a:rPr lang="en-GB" sz="2000" dirty="0">
                <a:solidFill>
                  <a:srgbClr val="FF0000"/>
                </a:solidFill>
                <a:latin typeface="Arial"/>
                <a:cs typeface="Arial"/>
              </a:rPr>
              <a:t>Thanks to his hybrid identity, </a:t>
            </a:r>
            <a:r>
              <a:rPr lang="en-GB" sz="2000" dirty="0" err="1">
                <a:solidFill>
                  <a:srgbClr val="FF0000"/>
                </a:solidFill>
                <a:latin typeface="Arial"/>
                <a:cs typeface="Arial"/>
              </a:rPr>
              <a:t>Kureishi</a:t>
            </a:r>
            <a:r>
              <a:rPr lang="en-GB" sz="2000" dirty="0">
                <a:solidFill>
                  <a:srgbClr val="FF0000"/>
                </a:solidFill>
                <a:latin typeface="Arial"/>
                <a:cs typeface="Arial"/>
              </a:rPr>
              <a:t> gives an impartial view of both the cultures.</a:t>
            </a:r>
            <a:endParaRPr lang="it-IT" sz="2000" dirty="0">
              <a:solidFill>
                <a:srgbClr val="FF0000"/>
              </a:solidFill>
              <a:latin typeface="Arial"/>
              <a:cs typeface="Arial"/>
            </a:endParaRPr>
          </a:p>
        </p:txBody>
      </p:sp>
    </p:spTree>
    <p:extLst>
      <p:ext uri="{BB962C8B-B14F-4D97-AF65-F5344CB8AC3E}">
        <p14:creationId xmlns:p14="http://schemas.microsoft.com/office/powerpoint/2010/main" val="2878495607"/>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randombar(horizont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7593" y="735277"/>
            <a:ext cx="7828815" cy="769441"/>
          </a:xfrm>
          <a:prstGeom prst="rect">
            <a:avLst/>
          </a:prstGeom>
          <a:noFill/>
          <a:ln>
            <a:noFill/>
          </a:ln>
        </p:spPr>
        <p:txBody>
          <a:bodyPr wrap="square" rtlCol="0">
            <a:spAutoFit/>
          </a:bodyPr>
          <a:lstStyle/>
          <a:p>
            <a:pPr marL="182880" indent="0" algn="ctr">
              <a:buNone/>
            </a:pPr>
            <a:r>
              <a:rPr lang="en-GB" sz="4400" b="1" dirty="0">
                <a:solidFill>
                  <a:srgbClr val="F9DA31"/>
                </a:solidFill>
                <a:effectLst/>
                <a:latin typeface="Arial"/>
                <a:cs typeface="Arial"/>
              </a:rPr>
              <a:t>WHAT IS GLOBALISATION?</a:t>
            </a:r>
          </a:p>
        </p:txBody>
      </p:sp>
      <p:sp>
        <p:nvSpPr>
          <p:cNvPr id="4" name="Rettangolo 3"/>
          <p:cNvSpPr/>
          <p:nvPr/>
        </p:nvSpPr>
        <p:spPr>
          <a:xfrm>
            <a:off x="793098" y="1720840"/>
            <a:ext cx="7557805" cy="3416320"/>
          </a:xfrm>
          <a:prstGeom prst="rect">
            <a:avLst/>
          </a:prstGeom>
        </p:spPr>
        <p:txBody>
          <a:bodyPr wrap="square">
            <a:spAutoFit/>
          </a:bodyPr>
          <a:lstStyle/>
          <a:p>
            <a:pPr algn="ctr"/>
            <a:r>
              <a:rPr lang="en-GB" sz="2400" dirty="0">
                <a:latin typeface="Arial"/>
                <a:cs typeface="Arial"/>
              </a:rPr>
              <a:t>‘The simple definition of globalisation is the interweaving of markets, technology, information systems and telecommunications systems in a way that is shrinking the world from a size medium to a size small, and enabling each of us to reach around the world farther, faster, deeper, and cheaper than ever before, and enabling the world to reach into each of us farther, faster, deeper, cheaper than ever before. That's what globalisation is.’ (</a:t>
            </a:r>
            <a:r>
              <a:rPr lang="en-GB" sz="2400" i="1" dirty="0">
                <a:latin typeface="Arial"/>
                <a:cs typeface="Arial"/>
              </a:rPr>
              <a:t>Thomas Friedman</a:t>
            </a:r>
            <a:r>
              <a:rPr lang="en-GB" sz="2400" dirty="0">
                <a:latin typeface="Arial"/>
                <a:cs typeface="Arial"/>
              </a:rPr>
              <a:t>)</a:t>
            </a:r>
            <a:r>
              <a:rPr lang="it-IT" sz="2400" i="1" dirty="0">
                <a:effectLst/>
                <a:latin typeface="Arial"/>
                <a:cs typeface="Arial"/>
              </a:rPr>
              <a:t> </a:t>
            </a:r>
            <a:endParaRPr lang="it-IT" sz="2400" i="1" dirty="0">
              <a:latin typeface="Arial"/>
              <a:cs typeface="Arial"/>
            </a:endParaRPr>
          </a:p>
        </p:txBody>
      </p:sp>
    </p:spTree>
    <p:extLst>
      <p:ext uri="{BB962C8B-B14F-4D97-AF65-F5344CB8AC3E}">
        <p14:creationId xmlns:p14="http://schemas.microsoft.com/office/powerpoint/2010/main" val="1976298701"/>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305561" y="2418119"/>
            <a:ext cx="8532879" cy="2021762"/>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latin typeface="Arial"/>
                <a:cs typeface="Arial"/>
              </a:rPr>
              <a:t>GENERAL PROBLEMS</a:t>
            </a:r>
          </a:p>
        </p:txBody>
      </p:sp>
    </p:spTree>
    <p:extLst>
      <p:ext uri="{BB962C8B-B14F-4D97-AF65-F5344CB8AC3E}">
        <p14:creationId xmlns:p14="http://schemas.microsoft.com/office/powerpoint/2010/main" val="77438509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7593" y="499517"/>
            <a:ext cx="7828815" cy="769441"/>
          </a:xfrm>
          <a:prstGeom prst="rect">
            <a:avLst/>
          </a:prstGeom>
          <a:noFill/>
          <a:ln>
            <a:noFill/>
          </a:ln>
        </p:spPr>
        <p:txBody>
          <a:bodyPr wrap="square" rtlCol="0">
            <a:spAutoFit/>
          </a:bodyPr>
          <a:lstStyle/>
          <a:p>
            <a:pPr marL="182880" indent="0" algn="ctr">
              <a:buNone/>
            </a:pPr>
            <a:r>
              <a:rPr lang="en-GB" sz="4400" b="1" dirty="0">
                <a:solidFill>
                  <a:srgbClr val="F9DA31"/>
                </a:solidFill>
                <a:effectLst/>
                <a:latin typeface="Arial"/>
                <a:cs typeface="Arial"/>
              </a:rPr>
              <a:t>GENERAL PROBLEMS</a:t>
            </a:r>
          </a:p>
        </p:txBody>
      </p:sp>
      <p:sp>
        <p:nvSpPr>
          <p:cNvPr id="3" name="CasellaDiTesto 2"/>
          <p:cNvSpPr txBox="1"/>
          <p:nvPr/>
        </p:nvSpPr>
        <p:spPr>
          <a:xfrm>
            <a:off x="1672484" y="1667945"/>
            <a:ext cx="5799033" cy="3970318"/>
          </a:xfrm>
          <a:prstGeom prst="rect">
            <a:avLst/>
          </a:prstGeom>
          <a:noFill/>
        </p:spPr>
        <p:txBody>
          <a:bodyPr wrap="none" rtlCol="0">
            <a:spAutoFit/>
          </a:bodyPr>
          <a:lstStyle/>
          <a:p>
            <a:pPr algn="ctr"/>
            <a:r>
              <a:rPr lang="it-IT" sz="2800" dirty="0">
                <a:solidFill>
                  <a:srgbClr val="FF0000"/>
                </a:solidFill>
                <a:latin typeface="Arial"/>
                <a:cs typeface="Arial"/>
              </a:rPr>
              <a:t>• </a:t>
            </a:r>
            <a:r>
              <a:rPr lang="it-IT" sz="2800" dirty="0" err="1">
                <a:latin typeface="Arial"/>
                <a:cs typeface="Arial"/>
              </a:rPr>
              <a:t>Racism</a:t>
            </a:r>
            <a:endParaRPr lang="it-IT" sz="2800" dirty="0">
              <a:latin typeface="Arial"/>
              <a:cs typeface="Arial"/>
            </a:endParaRPr>
          </a:p>
          <a:p>
            <a:pPr algn="ctr"/>
            <a:r>
              <a:rPr lang="it-IT" sz="2800" dirty="0">
                <a:solidFill>
                  <a:srgbClr val="FF0000"/>
                </a:solidFill>
                <a:latin typeface="Arial"/>
                <a:cs typeface="Arial"/>
              </a:rPr>
              <a:t>• </a:t>
            </a:r>
            <a:r>
              <a:rPr lang="it-IT" sz="2800" dirty="0" err="1">
                <a:latin typeface="Arial"/>
                <a:cs typeface="Arial"/>
              </a:rPr>
              <a:t>Poverty</a:t>
            </a:r>
            <a:endParaRPr lang="it-IT" sz="2800" dirty="0">
              <a:latin typeface="Arial"/>
              <a:cs typeface="Arial"/>
            </a:endParaRPr>
          </a:p>
          <a:p>
            <a:pPr algn="ctr"/>
            <a:r>
              <a:rPr lang="it-IT" sz="2800" dirty="0">
                <a:solidFill>
                  <a:srgbClr val="FF0000"/>
                </a:solidFill>
                <a:latin typeface="Arial"/>
                <a:cs typeface="Arial"/>
              </a:rPr>
              <a:t>• </a:t>
            </a:r>
            <a:r>
              <a:rPr lang="it-IT" sz="2800" dirty="0" err="1">
                <a:latin typeface="Arial"/>
                <a:cs typeface="Arial"/>
              </a:rPr>
              <a:t>Discrimination</a:t>
            </a:r>
            <a:endParaRPr lang="it-IT" sz="2800" dirty="0">
              <a:latin typeface="Arial"/>
              <a:cs typeface="Arial"/>
            </a:endParaRPr>
          </a:p>
          <a:p>
            <a:pPr algn="ctr"/>
            <a:r>
              <a:rPr lang="it-IT" sz="2800" dirty="0">
                <a:solidFill>
                  <a:srgbClr val="FF0000"/>
                </a:solidFill>
                <a:latin typeface="Arial"/>
                <a:cs typeface="Arial"/>
              </a:rPr>
              <a:t>• </a:t>
            </a:r>
            <a:r>
              <a:rPr lang="it-IT" sz="2800" dirty="0" err="1">
                <a:latin typeface="Arial"/>
                <a:cs typeface="Arial"/>
              </a:rPr>
              <a:t>Homelessness</a:t>
            </a:r>
            <a:endParaRPr lang="it-IT" sz="2800" dirty="0">
              <a:latin typeface="Arial"/>
              <a:cs typeface="Arial"/>
            </a:endParaRPr>
          </a:p>
          <a:p>
            <a:pPr algn="ctr"/>
            <a:r>
              <a:rPr lang="it-IT" sz="2800" dirty="0">
                <a:solidFill>
                  <a:srgbClr val="FF0000"/>
                </a:solidFill>
                <a:latin typeface="Arial"/>
                <a:cs typeface="Arial"/>
              </a:rPr>
              <a:t>• </a:t>
            </a:r>
            <a:r>
              <a:rPr lang="it-IT" sz="2800" dirty="0">
                <a:latin typeface="Arial"/>
                <a:cs typeface="Arial"/>
              </a:rPr>
              <a:t>Media </a:t>
            </a:r>
            <a:r>
              <a:rPr lang="it-IT" sz="2800" dirty="0" err="1">
                <a:latin typeface="Arial"/>
                <a:cs typeface="Arial"/>
              </a:rPr>
              <a:t>literacy</a:t>
            </a:r>
            <a:endParaRPr lang="it-IT" sz="2800" dirty="0">
              <a:latin typeface="Arial"/>
              <a:cs typeface="Arial"/>
            </a:endParaRPr>
          </a:p>
          <a:p>
            <a:pPr algn="ctr"/>
            <a:r>
              <a:rPr lang="it-IT" sz="2800" dirty="0">
                <a:solidFill>
                  <a:srgbClr val="FF0000"/>
                </a:solidFill>
                <a:latin typeface="Arial"/>
                <a:cs typeface="Arial"/>
              </a:rPr>
              <a:t>• </a:t>
            </a:r>
            <a:r>
              <a:rPr lang="it-IT" sz="2800" dirty="0">
                <a:latin typeface="Arial"/>
                <a:cs typeface="Arial"/>
              </a:rPr>
              <a:t>Human </a:t>
            </a:r>
            <a:r>
              <a:rPr lang="it-IT" sz="2800" dirty="0" err="1">
                <a:latin typeface="Arial"/>
                <a:cs typeface="Arial"/>
              </a:rPr>
              <a:t>rights</a:t>
            </a:r>
            <a:endParaRPr lang="it-IT" sz="2800" dirty="0">
              <a:latin typeface="Arial"/>
              <a:cs typeface="Arial"/>
            </a:endParaRPr>
          </a:p>
          <a:p>
            <a:pPr algn="ctr"/>
            <a:r>
              <a:rPr lang="it-IT" sz="2800" dirty="0">
                <a:solidFill>
                  <a:srgbClr val="FF0000"/>
                </a:solidFill>
                <a:latin typeface="Arial"/>
                <a:cs typeface="Arial"/>
              </a:rPr>
              <a:t>• </a:t>
            </a:r>
            <a:r>
              <a:rPr lang="it-IT" sz="2800" dirty="0">
                <a:latin typeface="Arial"/>
                <a:cs typeface="Arial"/>
              </a:rPr>
              <a:t>Peace and </a:t>
            </a:r>
            <a:r>
              <a:rPr lang="it-IT" sz="2800" dirty="0" err="1">
                <a:latin typeface="Arial"/>
                <a:cs typeface="Arial"/>
              </a:rPr>
              <a:t>conflict</a:t>
            </a:r>
            <a:endParaRPr lang="it-IT" sz="2800" dirty="0">
              <a:latin typeface="Arial"/>
              <a:cs typeface="Arial"/>
            </a:endParaRPr>
          </a:p>
          <a:p>
            <a:pPr algn="ctr"/>
            <a:r>
              <a:rPr lang="it-IT" sz="2800" dirty="0">
                <a:solidFill>
                  <a:srgbClr val="FF0000"/>
                </a:solidFill>
                <a:latin typeface="Arial"/>
                <a:cs typeface="Arial"/>
              </a:rPr>
              <a:t>• </a:t>
            </a:r>
            <a:r>
              <a:rPr lang="it-IT" sz="2800" dirty="0">
                <a:latin typeface="Arial"/>
                <a:cs typeface="Arial"/>
              </a:rPr>
              <a:t>Consumer </a:t>
            </a:r>
            <a:r>
              <a:rPr lang="it-IT" sz="2800" dirty="0" err="1">
                <a:latin typeface="Arial"/>
                <a:cs typeface="Arial"/>
              </a:rPr>
              <a:t>education</a:t>
            </a:r>
            <a:endParaRPr lang="it-IT" sz="2800" dirty="0">
              <a:latin typeface="Arial"/>
              <a:cs typeface="Arial"/>
            </a:endParaRPr>
          </a:p>
          <a:p>
            <a:pPr algn="ctr"/>
            <a:r>
              <a:rPr lang="it-IT" sz="2800" dirty="0">
                <a:solidFill>
                  <a:srgbClr val="FF0000"/>
                </a:solidFill>
                <a:latin typeface="Arial"/>
                <a:cs typeface="Arial"/>
              </a:rPr>
              <a:t>• </a:t>
            </a:r>
            <a:r>
              <a:rPr lang="it-IT" sz="2800" dirty="0" err="1">
                <a:latin typeface="Arial"/>
                <a:cs typeface="Arial"/>
              </a:rPr>
              <a:t>Sustainability</a:t>
            </a:r>
            <a:r>
              <a:rPr lang="it-IT" sz="2800" dirty="0">
                <a:latin typeface="Arial"/>
                <a:cs typeface="Arial"/>
              </a:rPr>
              <a:t> of </a:t>
            </a:r>
            <a:r>
              <a:rPr lang="it-IT" sz="2800" dirty="0" err="1">
                <a:latin typeface="Arial"/>
                <a:cs typeface="Arial"/>
              </a:rPr>
              <a:t>natural</a:t>
            </a:r>
            <a:r>
              <a:rPr lang="it-IT" sz="2800" dirty="0">
                <a:latin typeface="Arial"/>
                <a:cs typeface="Arial"/>
              </a:rPr>
              <a:t> </a:t>
            </a:r>
            <a:r>
              <a:rPr lang="it-IT" sz="2800" dirty="0" err="1">
                <a:latin typeface="Arial"/>
                <a:cs typeface="Arial"/>
              </a:rPr>
              <a:t>resources</a:t>
            </a:r>
            <a:endParaRPr lang="it-IT" sz="2800" dirty="0">
              <a:latin typeface="Arial"/>
              <a:cs typeface="Arial"/>
            </a:endParaRPr>
          </a:p>
        </p:txBody>
      </p:sp>
    </p:spTree>
    <p:extLst>
      <p:ext uri="{BB962C8B-B14F-4D97-AF65-F5344CB8AC3E}">
        <p14:creationId xmlns:p14="http://schemas.microsoft.com/office/powerpoint/2010/main" val="77004831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305561" y="2895028"/>
            <a:ext cx="8532879" cy="1067945"/>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latin typeface="Arial"/>
                <a:cs typeface="Arial"/>
              </a:rPr>
              <a:t>IN DETAIL</a:t>
            </a:r>
          </a:p>
        </p:txBody>
      </p:sp>
    </p:spTree>
    <p:extLst>
      <p:ext uri="{BB962C8B-B14F-4D97-AF65-F5344CB8AC3E}">
        <p14:creationId xmlns:p14="http://schemas.microsoft.com/office/powerpoint/2010/main" val="2262987797"/>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7593" y="114797"/>
            <a:ext cx="7828815" cy="769441"/>
          </a:xfrm>
          <a:prstGeom prst="rect">
            <a:avLst/>
          </a:prstGeom>
          <a:noFill/>
          <a:ln>
            <a:noFill/>
          </a:ln>
        </p:spPr>
        <p:txBody>
          <a:bodyPr wrap="square" rtlCol="0">
            <a:spAutoFit/>
          </a:bodyPr>
          <a:lstStyle/>
          <a:p>
            <a:pPr marL="182880" indent="0" algn="ctr">
              <a:buNone/>
            </a:pPr>
            <a:r>
              <a:rPr lang="en-GB" sz="4400" b="1" dirty="0">
                <a:solidFill>
                  <a:srgbClr val="F9DA31"/>
                </a:solidFill>
                <a:effectLst/>
                <a:latin typeface="Arial"/>
                <a:cs typeface="Arial"/>
              </a:rPr>
              <a:t>IN DETAIL</a:t>
            </a:r>
          </a:p>
        </p:txBody>
      </p:sp>
      <p:sp>
        <p:nvSpPr>
          <p:cNvPr id="3" name="CasellaDiTesto 2"/>
          <p:cNvSpPr txBox="1"/>
          <p:nvPr/>
        </p:nvSpPr>
        <p:spPr>
          <a:xfrm>
            <a:off x="475721" y="1582341"/>
            <a:ext cx="8192559" cy="3693319"/>
          </a:xfrm>
          <a:prstGeom prst="rect">
            <a:avLst/>
          </a:prstGeom>
          <a:noFill/>
        </p:spPr>
        <p:txBody>
          <a:bodyPr wrap="square" numCol="2" rtlCol="0">
            <a:spAutoFit/>
          </a:bodyPr>
          <a:lstStyle/>
          <a:p>
            <a:r>
              <a:rPr lang="it-IT" dirty="0">
                <a:solidFill>
                  <a:srgbClr val="FF0000"/>
                </a:solidFill>
                <a:latin typeface="Arial"/>
                <a:cs typeface="Arial"/>
              </a:rPr>
              <a:t>• </a:t>
            </a:r>
            <a:r>
              <a:rPr lang="it-IT" dirty="0" err="1">
                <a:solidFill>
                  <a:srgbClr val="000000"/>
                </a:solidFill>
                <a:latin typeface="Arial"/>
                <a:cs typeface="Arial"/>
              </a:rPr>
              <a:t>discrimination</a:t>
            </a:r>
            <a:endParaRPr lang="it-IT" dirty="0">
              <a:solidFill>
                <a:srgbClr val="000000"/>
              </a:solidFill>
              <a:latin typeface="Arial"/>
              <a:cs typeface="Arial"/>
            </a:endParaRPr>
          </a:p>
          <a:p>
            <a:r>
              <a:rPr lang="it-IT" dirty="0">
                <a:solidFill>
                  <a:srgbClr val="FF0000"/>
                </a:solidFill>
                <a:latin typeface="Arial"/>
                <a:cs typeface="Arial"/>
              </a:rPr>
              <a:t>• </a:t>
            </a:r>
            <a:r>
              <a:rPr lang="it-IT" dirty="0" err="1">
                <a:solidFill>
                  <a:srgbClr val="000000"/>
                </a:solidFill>
                <a:latin typeface="Arial"/>
                <a:cs typeface="Arial"/>
              </a:rPr>
              <a:t>equal</a:t>
            </a:r>
            <a:r>
              <a:rPr lang="it-IT" dirty="0">
                <a:solidFill>
                  <a:srgbClr val="000000"/>
                </a:solidFill>
                <a:latin typeface="Arial"/>
                <a:cs typeface="Arial"/>
              </a:rPr>
              <a:t> </a:t>
            </a:r>
            <a:r>
              <a:rPr lang="it-IT" dirty="0" err="1">
                <a:solidFill>
                  <a:srgbClr val="000000"/>
                </a:solidFill>
                <a:latin typeface="Arial"/>
                <a:cs typeface="Arial"/>
              </a:rPr>
              <a:t>opportunities</a:t>
            </a:r>
            <a:endParaRPr lang="it-IT" dirty="0">
              <a:solidFill>
                <a:srgbClr val="000000"/>
              </a:solidFill>
              <a:latin typeface="Arial"/>
              <a:cs typeface="Arial"/>
            </a:endParaRPr>
          </a:p>
          <a:p>
            <a:r>
              <a:rPr lang="it-IT" dirty="0">
                <a:solidFill>
                  <a:srgbClr val="FF0000"/>
                </a:solidFill>
                <a:latin typeface="Arial"/>
                <a:cs typeface="Arial"/>
              </a:rPr>
              <a:t>• </a:t>
            </a:r>
            <a:r>
              <a:rPr lang="it-IT" dirty="0" err="1">
                <a:solidFill>
                  <a:srgbClr val="000000"/>
                </a:solidFill>
                <a:latin typeface="Arial"/>
                <a:cs typeface="Arial"/>
              </a:rPr>
              <a:t>racism</a:t>
            </a:r>
            <a:endParaRPr lang="it-IT" dirty="0">
              <a:solidFill>
                <a:srgbClr val="000000"/>
              </a:solidFill>
              <a:latin typeface="Arial"/>
              <a:cs typeface="Arial"/>
            </a:endParaRPr>
          </a:p>
          <a:p>
            <a:r>
              <a:rPr lang="it-IT" dirty="0">
                <a:solidFill>
                  <a:srgbClr val="FF0000"/>
                </a:solidFill>
                <a:latin typeface="Arial"/>
                <a:cs typeface="Arial"/>
              </a:rPr>
              <a:t>• </a:t>
            </a:r>
            <a:r>
              <a:rPr lang="it-IT" dirty="0">
                <a:solidFill>
                  <a:srgbClr val="000000"/>
                </a:solidFill>
                <a:latin typeface="Arial"/>
                <a:cs typeface="Arial"/>
              </a:rPr>
              <a:t>human </a:t>
            </a:r>
            <a:r>
              <a:rPr lang="it-IT" dirty="0" err="1">
                <a:solidFill>
                  <a:srgbClr val="000000"/>
                </a:solidFill>
                <a:latin typeface="Arial"/>
                <a:cs typeface="Arial"/>
              </a:rPr>
              <a:t>rights</a:t>
            </a:r>
            <a:r>
              <a:rPr lang="it-IT" dirty="0">
                <a:solidFill>
                  <a:srgbClr val="000000"/>
                </a:solidFill>
                <a:latin typeface="Arial"/>
                <a:cs typeface="Arial"/>
              </a:rPr>
              <a:t> in general</a:t>
            </a:r>
          </a:p>
          <a:p>
            <a:r>
              <a:rPr lang="it-IT" dirty="0">
                <a:solidFill>
                  <a:srgbClr val="FF0000"/>
                </a:solidFill>
                <a:latin typeface="Arial"/>
                <a:cs typeface="Arial"/>
              </a:rPr>
              <a:t>• </a:t>
            </a:r>
            <a:r>
              <a:rPr lang="it-IT" dirty="0" err="1">
                <a:solidFill>
                  <a:srgbClr val="000000"/>
                </a:solidFill>
                <a:latin typeface="Arial"/>
                <a:cs typeface="Arial"/>
              </a:rPr>
              <a:t>globalisation</a:t>
            </a:r>
            <a:r>
              <a:rPr lang="it-IT" dirty="0">
                <a:solidFill>
                  <a:srgbClr val="000000"/>
                </a:solidFill>
                <a:latin typeface="Arial"/>
                <a:cs typeface="Arial"/>
              </a:rPr>
              <a:t> and the world economy</a:t>
            </a:r>
          </a:p>
          <a:p>
            <a:r>
              <a:rPr lang="it-IT" dirty="0">
                <a:solidFill>
                  <a:srgbClr val="FF0000"/>
                </a:solidFill>
                <a:latin typeface="Arial"/>
                <a:cs typeface="Arial"/>
              </a:rPr>
              <a:t>• </a:t>
            </a:r>
            <a:r>
              <a:rPr lang="it-IT" dirty="0">
                <a:solidFill>
                  <a:srgbClr val="000000"/>
                </a:solidFill>
                <a:latin typeface="Arial"/>
                <a:cs typeface="Arial"/>
              </a:rPr>
              <a:t>health</a:t>
            </a:r>
          </a:p>
          <a:p>
            <a:r>
              <a:rPr lang="it-IT" dirty="0">
                <a:solidFill>
                  <a:srgbClr val="FF0000"/>
                </a:solidFill>
                <a:latin typeface="Arial"/>
                <a:cs typeface="Arial"/>
              </a:rPr>
              <a:t>• </a:t>
            </a:r>
            <a:r>
              <a:rPr lang="it-IT" dirty="0">
                <a:solidFill>
                  <a:srgbClr val="000000"/>
                </a:solidFill>
                <a:latin typeface="Arial"/>
                <a:cs typeface="Arial"/>
              </a:rPr>
              <a:t>the impact of the media</a:t>
            </a:r>
          </a:p>
          <a:p>
            <a:r>
              <a:rPr lang="it-IT" dirty="0">
                <a:solidFill>
                  <a:srgbClr val="FF0000"/>
                </a:solidFill>
                <a:latin typeface="Arial"/>
                <a:cs typeface="Arial"/>
              </a:rPr>
              <a:t>• </a:t>
            </a:r>
            <a:r>
              <a:rPr lang="it-IT" dirty="0">
                <a:solidFill>
                  <a:srgbClr val="000000"/>
                </a:solidFill>
                <a:latin typeface="Arial"/>
                <a:cs typeface="Arial"/>
              </a:rPr>
              <a:t>consumer </a:t>
            </a:r>
            <a:r>
              <a:rPr lang="it-IT" dirty="0" err="1">
                <a:solidFill>
                  <a:srgbClr val="000000"/>
                </a:solidFill>
                <a:latin typeface="Arial"/>
                <a:cs typeface="Arial"/>
              </a:rPr>
              <a:t>education</a:t>
            </a:r>
            <a:endParaRPr lang="it-IT" dirty="0">
              <a:solidFill>
                <a:srgbClr val="000000"/>
              </a:solidFill>
              <a:latin typeface="Arial"/>
              <a:cs typeface="Arial"/>
            </a:endParaRPr>
          </a:p>
          <a:p>
            <a:r>
              <a:rPr lang="it-IT" dirty="0">
                <a:solidFill>
                  <a:srgbClr val="FF0000"/>
                </a:solidFill>
                <a:latin typeface="Arial"/>
                <a:cs typeface="Arial"/>
              </a:rPr>
              <a:t>• </a:t>
            </a:r>
            <a:r>
              <a:rPr lang="it-IT" dirty="0" err="1">
                <a:solidFill>
                  <a:srgbClr val="000000"/>
                </a:solidFill>
                <a:latin typeface="Arial"/>
                <a:cs typeface="Arial"/>
              </a:rPr>
              <a:t>environmental</a:t>
            </a:r>
            <a:r>
              <a:rPr lang="it-IT" dirty="0">
                <a:solidFill>
                  <a:srgbClr val="000000"/>
                </a:solidFill>
                <a:latin typeface="Arial"/>
                <a:cs typeface="Arial"/>
              </a:rPr>
              <a:t> </a:t>
            </a:r>
            <a:r>
              <a:rPr lang="it-IT" dirty="0" err="1">
                <a:solidFill>
                  <a:srgbClr val="000000"/>
                </a:solidFill>
                <a:latin typeface="Arial"/>
                <a:cs typeface="Arial"/>
              </a:rPr>
              <a:t>concerns</a:t>
            </a:r>
            <a:endParaRPr lang="it-IT" dirty="0">
              <a:solidFill>
                <a:srgbClr val="000000"/>
              </a:solidFill>
              <a:latin typeface="Arial"/>
              <a:cs typeface="Arial"/>
            </a:endParaRPr>
          </a:p>
          <a:p>
            <a:r>
              <a:rPr lang="it-IT" dirty="0">
                <a:solidFill>
                  <a:srgbClr val="FF0000"/>
                </a:solidFill>
                <a:latin typeface="Arial"/>
                <a:cs typeface="Arial"/>
              </a:rPr>
              <a:t>• </a:t>
            </a:r>
            <a:r>
              <a:rPr lang="it-IT" dirty="0" err="1">
                <a:solidFill>
                  <a:srgbClr val="000000"/>
                </a:solidFill>
                <a:latin typeface="Arial"/>
                <a:cs typeface="Arial"/>
              </a:rPr>
              <a:t>conflict</a:t>
            </a:r>
            <a:r>
              <a:rPr lang="it-IT" dirty="0">
                <a:solidFill>
                  <a:srgbClr val="000000"/>
                </a:solidFill>
                <a:latin typeface="Arial"/>
                <a:cs typeface="Arial"/>
              </a:rPr>
              <a:t> and peace</a:t>
            </a:r>
          </a:p>
          <a:p>
            <a:r>
              <a:rPr lang="it-IT" dirty="0">
                <a:solidFill>
                  <a:srgbClr val="FF0000"/>
                </a:solidFill>
                <a:latin typeface="Arial"/>
                <a:cs typeface="Arial"/>
              </a:rPr>
              <a:t>• </a:t>
            </a:r>
            <a:r>
              <a:rPr lang="it-IT" dirty="0" err="1">
                <a:solidFill>
                  <a:srgbClr val="000000"/>
                </a:solidFill>
                <a:latin typeface="Arial"/>
                <a:cs typeface="Arial"/>
              </a:rPr>
              <a:t>poverty</a:t>
            </a:r>
            <a:endParaRPr lang="it-IT" dirty="0">
              <a:solidFill>
                <a:srgbClr val="000000"/>
              </a:solidFill>
              <a:latin typeface="Arial"/>
              <a:cs typeface="Arial"/>
            </a:endParaRPr>
          </a:p>
          <a:p>
            <a:r>
              <a:rPr lang="it-IT" dirty="0">
                <a:solidFill>
                  <a:srgbClr val="FF0000"/>
                </a:solidFill>
                <a:latin typeface="Arial"/>
                <a:cs typeface="Arial"/>
              </a:rPr>
              <a:t>• </a:t>
            </a:r>
            <a:r>
              <a:rPr lang="it-IT" dirty="0">
                <a:solidFill>
                  <a:srgbClr val="000000"/>
                </a:solidFill>
                <a:latin typeface="Arial"/>
                <a:cs typeface="Arial"/>
              </a:rPr>
              <a:t>use/</a:t>
            </a:r>
            <a:r>
              <a:rPr lang="it-IT" dirty="0" err="1">
                <a:solidFill>
                  <a:srgbClr val="000000"/>
                </a:solidFill>
                <a:latin typeface="Arial"/>
                <a:cs typeface="Arial"/>
              </a:rPr>
              <a:t>misuse</a:t>
            </a:r>
            <a:r>
              <a:rPr lang="it-IT" dirty="0">
                <a:solidFill>
                  <a:srgbClr val="000000"/>
                </a:solidFill>
                <a:latin typeface="Arial"/>
                <a:cs typeface="Arial"/>
              </a:rPr>
              <a:t> of </a:t>
            </a:r>
            <a:r>
              <a:rPr lang="it-IT" dirty="0" err="1">
                <a:solidFill>
                  <a:srgbClr val="000000"/>
                </a:solidFill>
                <a:latin typeface="Arial"/>
                <a:cs typeface="Arial"/>
              </a:rPr>
              <a:t>natural</a:t>
            </a:r>
            <a:r>
              <a:rPr lang="it-IT" dirty="0">
                <a:solidFill>
                  <a:srgbClr val="000000"/>
                </a:solidFill>
                <a:latin typeface="Arial"/>
                <a:cs typeface="Arial"/>
              </a:rPr>
              <a:t> </a:t>
            </a:r>
            <a:r>
              <a:rPr lang="it-IT" dirty="0" err="1">
                <a:solidFill>
                  <a:srgbClr val="000000"/>
                </a:solidFill>
                <a:latin typeface="Arial"/>
                <a:cs typeface="Arial"/>
              </a:rPr>
              <a:t>resources</a:t>
            </a:r>
            <a:endParaRPr lang="it-IT" dirty="0">
              <a:solidFill>
                <a:srgbClr val="000000"/>
              </a:solidFill>
              <a:latin typeface="Arial"/>
              <a:cs typeface="Arial"/>
            </a:endParaRPr>
          </a:p>
          <a:p>
            <a:r>
              <a:rPr lang="it-IT" dirty="0">
                <a:solidFill>
                  <a:srgbClr val="FF0000"/>
                </a:solidFill>
                <a:latin typeface="Arial"/>
                <a:cs typeface="Arial"/>
              </a:rPr>
              <a:t>• </a:t>
            </a:r>
            <a:r>
              <a:rPr lang="it-IT" dirty="0">
                <a:solidFill>
                  <a:srgbClr val="000000"/>
                </a:solidFill>
                <a:latin typeface="Arial"/>
                <a:cs typeface="Arial"/>
              </a:rPr>
              <a:t>peoples of the world</a:t>
            </a:r>
          </a:p>
          <a:p>
            <a:r>
              <a:rPr lang="it-IT" dirty="0">
                <a:solidFill>
                  <a:srgbClr val="FF0000"/>
                </a:solidFill>
                <a:latin typeface="Arial"/>
                <a:cs typeface="Arial"/>
              </a:rPr>
              <a:t>• </a:t>
            </a:r>
            <a:r>
              <a:rPr lang="it-IT" dirty="0" err="1">
                <a:solidFill>
                  <a:srgbClr val="000000"/>
                </a:solidFill>
                <a:latin typeface="Arial"/>
                <a:cs typeface="Arial"/>
              </a:rPr>
              <a:t>earth</a:t>
            </a:r>
            <a:r>
              <a:rPr lang="it-IT" dirty="0">
                <a:solidFill>
                  <a:srgbClr val="000000"/>
                </a:solidFill>
                <a:latin typeface="Arial"/>
                <a:cs typeface="Arial"/>
              </a:rPr>
              <a:t> care</a:t>
            </a:r>
          </a:p>
          <a:p>
            <a:r>
              <a:rPr lang="it-IT" dirty="0">
                <a:solidFill>
                  <a:srgbClr val="FF0000"/>
                </a:solidFill>
                <a:latin typeface="Arial"/>
                <a:cs typeface="Arial"/>
              </a:rPr>
              <a:t>• </a:t>
            </a:r>
            <a:r>
              <a:rPr lang="it-IT" dirty="0">
                <a:solidFill>
                  <a:srgbClr val="000000"/>
                </a:solidFill>
                <a:latin typeface="Arial"/>
                <a:cs typeface="Arial"/>
              </a:rPr>
              <a:t>fair trade</a:t>
            </a:r>
          </a:p>
          <a:p>
            <a:r>
              <a:rPr lang="it-IT" dirty="0">
                <a:solidFill>
                  <a:srgbClr val="FF0000"/>
                </a:solidFill>
                <a:latin typeface="Arial"/>
                <a:cs typeface="Arial"/>
              </a:rPr>
              <a:t>• </a:t>
            </a:r>
            <a:r>
              <a:rPr lang="it-IT" dirty="0" err="1">
                <a:solidFill>
                  <a:srgbClr val="000000"/>
                </a:solidFill>
                <a:latin typeface="Arial"/>
                <a:cs typeface="Arial"/>
              </a:rPr>
              <a:t>indigenous</a:t>
            </a:r>
            <a:r>
              <a:rPr lang="it-IT" dirty="0">
                <a:solidFill>
                  <a:srgbClr val="000000"/>
                </a:solidFill>
                <a:latin typeface="Arial"/>
                <a:cs typeface="Arial"/>
              </a:rPr>
              <a:t> knowledge</a:t>
            </a:r>
          </a:p>
          <a:p>
            <a:r>
              <a:rPr lang="it-IT" dirty="0">
                <a:solidFill>
                  <a:srgbClr val="FF0000"/>
                </a:solidFill>
                <a:latin typeface="Arial"/>
                <a:cs typeface="Arial"/>
              </a:rPr>
              <a:t>• </a:t>
            </a:r>
            <a:r>
              <a:rPr lang="it-IT" dirty="0">
                <a:solidFill>
                  <a:srgbClr val="000000"/>
                </a:solidFill>
                <a:latin typeface="Arial"/>
                <a:cs typeface="Arial"/>
              </a:rPr>
              <a:t>the </a:t>
            </a:r>
            <a:r>
              <a:rPr lang="it-IT" dirty="0" err="1">
                <a:solidFill>
                  <a:srgbClr val="000000"/>
                </a:solidFill>
                <a:latin typeface="Arial"/>
                <a:cs typeface="Arial"/>
              </a:rPr>
              <a:t>arms</a:t>
            </a:r>
            <a:r>
              <a:rPr lang="it-IT" dirty="0">
                <a:solidFill>
                  <a:srgbClr val="000000"/>
                </a:solidFill>
                <a:latin typeface="Arial"/>
                <a:cs typeface="Arial"/>
              </a:rPr>
              <a:t> trade</a:t>
            </a:r>
          </a:p>
          <a:p>
            <a:r>
              <a:rPr lang="it-IT" dirty="0">
                <a:solidFill>
                  <a:srgbClr val="FF0000"/>
                </a:solidFill>
                <a:latin typeface="Arial"/>
                <a:cs typeface="Arial"/>
              </a:rPr>
              <a:t>• </a:t>
            </a:r>
            <a:r>
              <a:rPr lang="it-IT" dirty="0" err="1">
                <a:solidFill>
                  <a:srgbClr val="000000"/>
                </a:solidFill>
                <a:latin typeface="Arial"/>
                <a:cs typeface="Arial"/>
              </a:rPr>
              <a:t>genetically-modified</a:t>
            </a:r>
            <a:r>
              <a:rPr lang="it-IT" dirty="0">
                <a:solidFill>
                  <a:srgbClr val="000000"/>
                </a:solidFill>
                <a:latin typeface="Arial"/>
                <a:cs typeface="Arial"/>
              </a:rPr>
              <a:t> </a:t>
            </a:r>
            <a:r>
              <a:rPr lang="it-IT" dirty="0" err="1">
                <a:solidFill>
                  <a:srgbClr val="000000"/>
                </a:solidFill>
                <a:latin typeface="Arial"/>
                <a:cs typeface="Arial"/>
              </a:rPr>
              <a:t>organisms</a:t>
            </a:r>
            <a:r>
              <a:rPr lang="it-IT" dirty="0">
                <a:solidFill>
                  <a:srgbClr val="000000"/>
                </a:solidFill>
                <a:latin typeface="Arial"/>
                <a:cs typeface="Arial"/>
              </a:rPr>
              <a:t> (</a:t>
            </a:r>
            <a:r>
              <a:rPr lang="it-IT" dirty="0" err="1">
                <a:solidFill>
                  <a:srgbClr val="000000"/>
                </a:solidFill>
                <a:latin typeface="Arial"/>
                <a:cs typeface="Arial"/>
              </a:rPr>
              <a:t>GMOs</a:t>
            </a:r>
            <a:r>
              <a:rPr lang="it-IT" dirty="0">
                <a:solidFill>
                  <a:srgbClr val="000000"/>
                </a:solidFill>
                <a:latin typeface="Arial"/>
                <a:cs typeface="Arial"/>
              </a:rPr>
              <a:t>)</a:t>
            </a:r>
          </a:p>
          <a:p>
            <a:r>
              <a:rPr lang="it-IT" dirty="0">
                <a:solidFill>
                  <a:srgbClr val="FF0000"/>
                </a:solidFill>
                <a:latin typeface="Arial"/>
                <a:cs typeface="Arial"/>
              </a:rPr>
              <a:t>• </a:t>
            </a:r>
            <a:r>
              <a:rPr lang="it-IT" dirty="0" err="1">
                <a:solidFill>
                  <a:srgbClr val="000000"/>
                </a:solidFill>
                <a:latin typeface="Arial"/>
                <a:cs typeface="Arial"/>
              </a:rPr>
              <a:t>homelessness</a:t>
            </a:r>
            <a:endParaRPr lang="it-IT" dirty="0">
              <a:solidFill>
                <a:srgbClr val="000000"/>
              </a:solidFill>
              <a:latin typeface="Arial"/>
              <a:cs typeface="Arial"/>
            </a:endParaRPr>
          </a:p>
          <a:p>
            <a:r>
              <a:rPr lang="it-IT" dirty="0">
                <a:solidFill>
                  <a:srgbClr val="FF0000"/>
                </a:solidFill>
                <a:latin typeface="Arial"/>
                <a:cs typeface="Arial"/>
              </a:rPr>
              <a:t>• </a:t>
            </a:r>
            <a:r>
              <a:rPr lang="it-IT" dirty="0" err="1">
                <a:solidFill>
                  <a:srgbClr val="000000"/>
                </a:solidFill>
                <a:latin typeface="Arial"/>
                <a:cs typeface="Arial"/>
              </a:rPr>
              <a:t>disappearing</a:t>
            </a:r>
            <a:r>
              <a:rPr lang="it-IT" dirty="0">
                <a:solidFill>
                  <a:srgbClr val="000000"/>
                </a:solidFill>
                <a:latin typeface="Arial"/>
                <a:cs typeface="Arial"/>
              </a:rPr>
              <a:t> </a:t>
            </a:r>
            <a:r>
              <a:rPr lang="it-IT" dirty="0" err="1">
                <a:solidFill>
                  <a:srgbClr val="000000"/>
                </a:solidFill>
                <a:latin typeface="Arial"/>
                <a:cs typeface="Arial"/>
              </a:rPr>
              <a:t>languages</a:t>
            </a:r>
            <a:endParaRPr lang="it-IT" dirty="0">
              <a:solidFill>
                <a:srgbClr val="000000"/>
              </a:solidFill>
              <a:latin typeface="Arial"/>
              <a:cs typeface="Arial"/>
            </a:endParaRPr>
          </a:p>
          <a:p>
            <a:r>
              <a:rPr lang="it-IT" dirty="0">
                <a:solidFill>
                  <a:srgbClr val="FF0000"/>
                </a:solidFill>
                <a:latin typeface="Arial"/>
                <a:cs typeface="Arial"/>
              </a:rPr>
              <a:t>• </a:t>
            </a:r>
            <a:r>
              <a:rPr lang="it-IT" dirty="0">
                <a:solidFill>
                  <a:srgbClr val="000000"/>
                </a:solidFill>
                <a:latin typeface="Arial"/>
                <a:cs typeface="Arial"/>
              </a:rPr>
              <a:t>social in/</a:t>
            </a:r>
            <a:r>
              <a:rPr lang="it-IT" dirty="0" err="1">
                <a:solidFill>
                  <a:srgbClr val="000000"/>
                </a:solidFill>
                <a:latin typeface="Arial"/>
                <a:cs typeface="Arial"/>
              </a:rPr>
              <a:t>justice</a:t>
            </a:r>
            <a:endParaRPr lang="it-IT" dirty="0">
              <a:solidFill>
                <a:srgbClr val="000000"/>
              </a:solidFill>
              <a:latin typeface="Arial"/>
              <a:cs typeface="Arial"/>
            </a:endParaRPr>
          </a:p>
          <a:p>
            <a:r>
              <a:rPr lang="it-IT" dirty="0">
                <a:solidFill>
                  <a:srgbClr val="FF0000"/>
                </a:solidFill>
                <a:latin typeface="Arial"/>
                <a:cs typeface="Arial"/>
              </a:rPr>
              <a:t>• </a:t>
            </a:r>
            <a:r>
              <a:rPr lang="it-IT" dirty="0" err="1">
                <a:solidFill>
                  <a:srgbClr val="000000"/>
                </a:solidFill>
                <a:latin typeface="Arial"/>
                <a:cs typeface="Arial"/>
              </a:rPr>
              <a:t>perceptions</a:t>
            </a:r>
            <a:r>
              <a:rPr lang="it-IT" dirty="0">
                <a:solidFill>
                  <a:srgbClr val="000000"/>
                </a:solidFill>
                <a:latin typeface="Arial"/>
                <a:cs typeface="Arial"/>
              </a:rPr>
              <a:t> and </a:t>
            </a:r>
            <a:r>
              <a:rPr lang="it-IT" dirty="0" err="1">
                <a:solidFill>
                  <a:srgbClr val="000000"/>
                </a:solidFill>
                <a:latin typeface="Arial"/>
                <a:cs typeface="Arial"/>
              </a:rPr>
              <a:t>stereotypes</a:t>
            </a:r>
            <a:endParaRPr lang="it-IT" dirty="0">
              <a:solidFill>
                <a:srgbClr val="000000"/>
              </a:solidFill>
              <a:latin typeface="Arial"/>
              <a:cs typeface="Arial"/>
            </a:endParaRPr>
          </a:p>
          <a:p>
            <a:r>
              <a:rPr lang="it-IT" dirty="0">
                <a:solidFill>
                  <a:srgbClr val="FF0000"/>
                </a:solidFill>
                <a:latin typeface="Arial"/>
                <a:cs typeface="Arial"/>
              </a:rPr>
              <a:t>• </a:t>
            </a:r>
            <a:r>
              <a:rPr lang="it-IT" dirty="0" err="1">
                <a:solidFill>
                  <a:srgbClr val="000000"/>
                </a:solidFill>
                <a:latin typeface="Arial"/>
                <a:cs typeface="Arial"/>
              </a:rPr>
              <a:t>sustainability</a:t>
            </a:r>
            <a:endParaRPr lang="it-IT" dirty="0">
              <a:solidFill>
                <a:srgbClr val="000000"/>
              </a:solidFill>
              <a:latin typeface="Arial"/>
              <a:cs typeface="Arial"/>
            </a:endParaRPr>
          </a:p>
          <a:p>
            <a:r>
              <a:rPr lang="it-IT" dirty="0">
                <a:solidFill>
                  <a:srgbClr val="FF0000"/>
                </a:solidFill>
                <a:latin typeface="Arial"/>
                <a:cs typeface="Arial"/>
              </a:rPr>
              <a:t>• </a:t>
            </a:r>
            <a:r>
              <a:rPr lang="it-IT" dirty="0">
                <a:solidFill>
                  <a:srgbClr val="000000"/>
                </a:solidFill>
                <a:latin typeface="Arial"/>
                <a:cs typeface="Arial"/>
              </a:rPr>
              <a:t>living in a world </a:t>
            </a:r>
            <a:r>
              <a:rPr lang="it-IT" dirty="0" err="1">
                <a:solidFill>
                  <a:srgbClr val="000000"/>
                </a:solidFill>
                <a:latin typeface="Arial"/>
                <a:cs typeface="Arial"/>
              </a:rPr>
              <a:t>at</a:t>
            </a:r>
            <a:r>
              <a:rPr lang="it-IT" dirty="0">
                <a:solidFill>
                  <a:srgbClr val="000000"/>
                </a:solidFill>
                <a:latin typeface="Arial"/>
                <a:cs typeface="Arial"/>
              </a:rPr>
              <a:t> war</a:t>
            </a:r>
          </a:p>
          <a:p>
            <a:r>
              <a:rPr lang="it-IT" dirty="0">
                <a:solidFill>
                  <a:srgbClr val="FF0000"/>
                </a:solidFill>
                <a:latin typeface="Arial"/>
                <a:cs typeface="Arial"/>
              </a:rPr>
              <a:t>• </a:t>
            </a:r>
            <a:r>
              <a:rPr lang="it-IT" dirty="0" err="1">
                <a:solidFill>
                  <a:srgbClr val="000000"/>
                </a:solidFill>
                <a:latin typeface="Arial"/>
                <a:cs typeface="Arial"/>
              </a:rPr>
              <a:t>refugees</a:t>
            </a:r>
            <a:endParaRPr lang="it-IT" dirty="0">
              <a:solidFill>
                <a:srgbClr val="000000"/>
              </a:solidFill>
              <a:latin typeface="Arial"/>
              <a:cs typeface="Arial"/>
            </a:endParaRPr>
          </a:p>
        </p:txBody>
      </p:sp>
    </p:spTree>
    <p:extLst>
      <p:ext uri="{BB962C8B-B14F-4D97-AF65-F5344CB8AC3E}">
        <p14:creationId xmlns:p14="http://schemas.microsoft.com/office/powerpoint/2010/main" val="3216705277"/>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15-GC.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4487" y="1254360"/>
            <a:ext cx="6415026" cy="4743777"/>
          </a:xfrm>
          <a:prstGeom prst="rect">
            <a:avLst/>
          </a:prstGeom>
        </p:spPr>
      </p:pic>
      <p:sp>
        <p:nvSpPr>
          <p:cNvPr id="7" name="CasellaDiTesto 6"/>
          <p:cNvSpPr txBox="1"/>
          <p:nvPr/>
        </p:nvSpPr>
        <p:spPr>
          <a:xfrm>
            <a:off x="657593" y="114797"/>
            <a:ext cx="7828815" cy="769441"/>
          </a:xfrm>
          <a:prstGeom prst="rect">
            <a:avLst/>
          </a:prstGeom>
          <a:noFill/>
          <a:ln>
            <a:noFill/>
          </a:ln>
        </p:spPr>
        <p:txBody>
          <a:bodyPr wrap="square" rtlCol="0">
            <a:spAutoFit/>
          </a:bodyPr>
          <a:lstStyle/>
          <a:p>
            <a:pPr marL="182880" indent="0" algn="ctr">
              <a:buNone/>
            </a:pPr>
            <a:r>
              <a:rPr lang="en-GB" sz="4400" b="1" dirty="0">
                <a:solidFill>
                  <a:srgbClr val="F9DA31"/>
                </a:solidFill>
                <a:effectLst/>
                <a:latin typeface="Arial"/>
                <a:cs typeface="Arial"/>
              </a:rPr>
              <a:t>IN DETAIL</a:t>
            </a:r>
          </a:p>
        </p:txBody>
      </p:sp>
      <p:sp>
        <p:nvSpPr>
          <p:cNvPr id="3" name="CasellaDiTesto 2"/>
          <p:cNvSpPr txBox="1"/>
          <p:nvPr/>
        </p:nvSpPr>
        <p:spPr>
          <a:xfrm>
            <a:off x="1708576" y="6341316"/>
            <a:ext cx="5726848" cy="338554"/>
          </a:xfrm>
          <a:prstGeom prst="rect">
            <a:avLst/>
          </a:prstGeom>
          <a:noFill/>
        </p:spPr>
        <p:txBody>
          <a:bodyPr wrap="none" rtlCol="0">
            <a:spAutoFit/>
          </a:bodyPr>
          <a:lstStyle/>
          <a:p>
            <a:r>
              <a:rPr lang="en-GB" sz="1600" dirty="0"/>
              <a:t>http://</a:t>
            </a:r>
            <a:r>
              <a:rPr lang="en-GB" sz="1600" dirty="0" err="1"/>
              <a:t>www.millennium-project.org</a:t>
            </a:r>
            <a:r>
              <a:rPr lang="en-GB" sz="1600" dirty="0"/>
              <a:t>/millennium/</a:t>
            </a:r>
            <a:r>
              <a:rPr lang="en-GB" sz="1600" dirty="0" err="1"/>
              <a:t>challenges.html</a:t>
            </a:r>
            <a:endParaRPr lang="it-IT" sz="1600" dirty="0"/>
          </a:p>
        </p:txBody>
      </p:sp>
    </p:spTree>
    <p:extLst>
      <p:ext uri="{BB962C8B-B14F-4D97-AF65-F5344CB8AC3E}">
        <p14:creationId xmlns:p14="http://schemas.microsoft.com/office/powerpoint/2010/main" val="3319800485"/>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p:tgtEl>
                                          <p:spTgt spid="3"/>
                                        </p:tgtEl>
                                        <p:attrNameLst>
                                          <p:attrName>ppt_y</p:attrName>
                                        </p:attrNameLst>
                                      </p:cBhvr>
                                      <p:tavLst>
                                        <p:tav tm="0">
                                          <p:val>
                                            <p:strVal val="#ppt_y+#ppt_h*1.125000"/>
                                          </p:val>
                                        </p:tav>
                                        <p:tav tm="100000">
                                          <p:val>
                                            <p:strVal val="#ppt_y"/>
                                          </p:val>
                                        </p:tav>
                                      </p:tavLst>
                                    </p:anim>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305561" y="2895028"/>
            <a:ext cx="8532879" cy="1067945"/>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latin typeface="Arial"/>
                <a:cs typeface="Arial"/>
              </a:rPr>
              <a:t>GLOBAL ECONOMY</a:t>
            </a:r>
          </a:p>
        </p:txBody>
      </p:sp>
    </p:spTree>
    <p:extLst>
      <p:ext uri="{BB962C8B-B14F-4D97-AF65-F5344CB8AC3E}">
        <p14:creationId xmlns:p14="http://schemas.microsoft.com/office/powerpoint/2010/main" val="83316579"/>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Elica">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lica">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ic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Elica.thmx</Template>
  <TotalTime>124</TotalTime>
  <Words>719</Words>
  <Application>Microsoft Macintosh PowerPoint</Application>
  <PresentationFormat>Presentazione su schermo (4:3)</PresentationFormat>
  <Paragraphs>142</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Elica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57</cp:revision>
  <cp:lastPrinted>2017-02-23T11:28:27Z</cp:lastPrinted>
  <dcterms:created xsi:type="dcterms:W3CDTF">2017-02-13T10:50:44Z</dcterms:created>
  <dcterms:modified xsi:type="dcterms:W3CDTF">2023-04-06T08:05:44Z</dcterms:modified>
</cp:coreProperties>
</file>