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4" r:id="rId8"/>
    <p:sldId id="263" r:id="rId9"/>
    <p:sldId id="265" r:id="rId10"/>
    <p:sldId id="266" r:id="rId11"/>
    <p:sldId id="267" r:id="rId12"/>
    <p:sldId id="268" r:id="rId13"/>
    <p:sldId id="269" r:id="rId14"/>
    <p:sldId id="270"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8D53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66" d="100"/>
          <a:sy n="166" d="100"/>
        </p:scale>
        <p:origin x="-234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390DEB9-AFEB-474A-AB28-0E76D116A422}"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A9718E-FDE5-FD4E-B924-C32B588BE120}" type="slidenum">
              <a:rPr lang="it-IT" smtClean="0"/>
              <a:t>‹n.›</a:t>
            </a:fld>
            <a:endParaRPr lang="it-IT"/>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it-IT"/>
              <a:t>Fare clic per modificare stile</a:t>
            </a:r>
            <a:endParaRPr lang="en-US" dirty="0"/>
          </a:p>
        </p:txBody>
      </p:sp>
      <p:grpSp>
        <p:nvGrpSpPr>
          <p:cNvPr id="15" name="Gruppo 14"/>
          <p:cNvGrpSpPr/>
          <p:nvPr userDrawn="1"/>
        </p:nvGrpSpPr>
        <p:grpSpPr>
          <a:xfrm>
            <a:off x="6652686" y="285030"/>
            <a:ext cx="2254008" cy="383489"/>
            <a:chOff x="6652686" y="285030"/>
            <a:chExt cx="2254008" cy="383489"/>
          </a:xfrm>
        </p:grpSpPr>
        <p:sp>
          <p:nvSpPr>
            <p:cNvPr id="16" name="Rettangolo 15"/>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Rettangolo 16"/>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8390DEB9-AFEB-474A-AB28-0E76D116A422}"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A9718E-FDE5-FD4E-B924-C32B588BE120}"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390DEB9-AFEB-474A-AB28-0E76D116A422}"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A9718E-FDE5-FD4E-B924-C32B588BE120}"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90DEB9-AFEB-474A-AB28-0E76D116A422}"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A9718E-FDE5-FD4E-B924-C32B588BE120}"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390DEB9-AFEB-474A-AB28-0E76D116A422}"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A9718E-FDE5-FD4E-B924-C32B588BE120}"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90DEB9-AFEB-474A-AB28-0E76D116A422}"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CA9718E-FDE5-FD4E-B924-C32B588BE120}"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390DEB9-AFEB-474A-AB28-0E76D116A422}" type="datetimeFigureOut">
              <a:rPr lang="it-IT" smtClean="0"/>
              <a:t>06/04/23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CA9718E-FDE5-FD4E-B924-C32B588BE120}" type="slidenum">
              <a:rPr lang="it-IT" smtClean="0"/>
              <a:t>‹n.›</a:t>
            </a:fld>
            <a:endParaRPr lang="it-IT"/>
          </a:p>
        </p:txBody>
      </p:sp>
      <p:sp>
        <p:nvSpPr>
          <p:cNvPr id="10" name="Title 9"/>
          <p:cNvSpPr>
            <a:spLocks noGrp="1"/>
          </p:cNvSpPr>
          <p:nvPr>
            <p:ph type="title"/>
          </p:nvPr>
        </p:nvSpPr>
        <p:spPr/>
        <p:txBody>
          <a:bodyPr/>
          <a:lstStyle/>
          <a:p>
            <a:r>
              <a:rPr lang="it-IT"/>
              <a:t>Fare clic per modificare stile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8390DEB9-AFEB-474A-AB28-0E76D116A422}" type="datetimeFigureOut">
              <a:rPr lang="it-IT" smtClean="0"/>
              <a:t>06/04/23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CA9718E-FDE5-FD4E-B924-C32B588BE120}"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0DEB9-AFEB-474A-AB28-0E76D116A422}" type="datetimeFigureOut">
              <a:rPr lang="it-IT" smtClean="0"/>
              <a:t>06/04/23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CA9718E-FDE5-FD4E-B924-C32B588BE120}"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390DEB9-AFEB-474A-AB28-0E76D116A422}"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CA9718E-FDE5-FD4E-B924-C32B588BE120}"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Trascinare l'immagine su un segnaposto o fare clic sull'icona per aggiungerla</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390DEB9-AFEB-474A-AB28-0E76D116A422}"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CA9718E-FDE5-FD4E-B924-C32B588BE120}" type="slidenum">
              <a:rPr lang="it-IT" smtClean="0"/>
              <a:t>‹n.›</a:t>
            </a:fld>
            <a:endParaRPr lang="it-IT"/>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it-IT"/>
              <a:t>Fare clic per modificare stile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390DEB9-AFEB-474A-AB28-0E76D116A422}" type="datetimeFigureOut">
              <a:rPr lang="it-IT" smtClean="0"/>
              <a:t>06/04/23</a:t>
            </a:fld>
            <a:endParaRPr lang="it-IT"/>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CA9718E-FDE5-FD4E-B924-C32B588BE120}"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401519"/>
            <a:ext cx="8140700" cy="2054963"/>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rPr>
              <a:t>GEORGE ORWELL</a:t>
            </a:r>
          </a:p>
          <a:p>
            <a:pPr marL="182880" indent="0" algn="ctr">
              <a:buNone/>
            </a:pPr>
            <a:r>
              <a:rPr lang="en-GB" sz="6600" dirty="0">
                <a:solidFill>
                  <a:schemeClr val="bg2">
                    <a:lumMod val="50000"/>
                  </a:schemeClr>
                </a:solidFill>
              </a:rPr>
              <a:t>1903-1950</a:t>
            </a:r>
          </a:p>
        </p:txBody>
      </p:sp>
    </p:spTree>
    <p:extLst>
      <p:ext uri="{BB962C8B-B14F-4D97-AF65-F5344CB8AC3E}">
        <p14:creationId xmlns:p14="http://schemas.microsoft.com/office/powerpoint/2010/main" val="1315816150"/>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427820" y="526717"/>
            <a:ext cx="8288361" cy="1440504"/>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ctr">
              <a:spcAft>
                <a:spcPts val="0"/>
              </a:spcAft>
              <a:buClr>
                <a:srgbClr val="C3260C"/>
              </a:buClr>
              <a:buSzPct val="128000"/>
              <a:buFont typeface="Georgia" pitchFamily="18" charset="0"/>
              <a:buNone/>
            </a:pPr>
            <a:r>
              <a:rPr lang="en-GB" sz="4400" dirty="0">
                <a:solidFill>
                  <a:srgbClr val="F7C939"/>
                </a:solidFill>
                <a:latin typeface="Arial"/>
                <a:cs typeface="Arial"/>
              </a:rPr>
              <a:t>HIS MASTERPIECES</a:t>
            </a:r>
          </a:p>
          <a:p>
            <a:pPr marL="45720" indent="0" algn="ctr">
              <a:spcAft>
                <a:spcPts val="0"/>
              </a:spcAft>
              <a:buClr>
                <a:srgbClr val="C3260C"/>
              </a:buClr>
              <a:buSzPct val="128000"/>
              <a:buFont typeface="Georgia" pitchFamily="18" charset="0"/>
              <a:buNone/>
            </a:pPr>
            <a:r>
              <a:rPr lang="it-IT" sz="3600" i="1" dirty="0">
                <a:solidFill>
                  <a:srgbClr val="F7C939"/>
                </a:solidFill>
                <a:latin typeface="Arial"/>
                <a:cs typeface="Arial"/>
              </a:rPr>
              <a:t>a. </a:t>
            </a:r>
            <a:r>
              <a:rPr lang="it-IT" sz="3600" i="1" dirty="0" err="1">
                <a:solidFill>
                  <a:srgbClr val="F7C939"/>
                </a:solidFill>
                <a:latin typeface="Arial"/>
                <a:cs typeface="Arial"/>
              </a:rPr>
              <a:t>Animal</a:t>
            </a:r>
            <a:r>
              <a:rPr lang="it-IT" sz="3600" i="1" dirty="0">
                <a:solidFill>
                  <a:srgbClr val="F7C939"/>
                </a:solidFill>
                <a:latin typeface="Arial"/>
                <a:cs typeface="Arial"/>
              </a:rPr>
              <a:t> Farm </a:t>
            </a:r>
            <a:r>
              <a:rPr lang="it-IT" sz="3600" dirty="0">
                <a:solidFill>
                  <a:srgbClr val="F7C939"/>
                </a:solidFill>
                <a:latin typeface="Arial"/>
                <a:cs typeface="Arial"/>
              </a:rPr>
              <a:t>(1945)</a:t>
            </a:r>
          </a:p>
        </p:txBody>
      </p:sp>
      <p:sp>
        <p:nvSpPr>
          <p:cNvPr id="3" name="Rettangolo 2"/>
          <p:cNvSpPr/>
          <p:nvPr/>
        </p:nvSpPr>
        <p:spPr>
          <a:xfrm>
            <a:off x="672337" y="2379025"/>
            <a:ext cx="7810737" cy="3785652"/>
          </a:xfrm>
          <a:prstGeom prst="rect">
            <a:avLst/>
          </a:prstGeom>
        </p:spPr>
        <p:txBody>
          <a:bodyPr wrap="square">
            <a:spAutoFit/>
          </a:bodyPr>
          <a:lstStyle/>
          <a:p>
            <a:r>
              <a:rPr lang="en-GB" sz="2000" dirty="0">
                <a:latin typeface="Arial"/>
                <a:cs typeface="Arial"/>
              </a:rPr>
              <a:t>This ‘fairy story’ (as Orwell called it) deals with the development </a:t>
            </a:r>
          </a:p>
          <a:p>
            <a:r>
              <a:rPr lang="en-GB" sz="2000" dirty="0">
                <a:latin typeface="Arial"/>
                <a:cs typeface="Arial"/>
              </a:rPr>
              <a:t>of a rebellion among the animals in Manor Farm following the oppressive conditions imposed by the farmer </a:t>
            </a:r>
            <a:r>
              <a:rPr lang="en-GB" sz="2000" dirty="0" err="1">
                <a:latin typeface="Arial"/>
                <a:cs typeface="Arial"/>
              </a:rPr>
              <a:t>Mr.</a:t>
            </a:r>
            <a:r>
              <a:rPr lang="en-GB" sz="2000" dirty="0">
                <a:latin typeface="Arial"/>
                <a:cs typeface="Arial"/>
              </a:rPr>
              <a:t> Jones. </a:t>
            </a:r>
          </a:p>
          <a:p>
            <a:r>
              <a:rPr lang="en-GB" sz="2000" dirty="0">
                <a:latin typeface="Arial"/>
                <a:cs typeface="Arial"/>
              </a:rPr>
              <a:t>Two pigs, Snowball and Napoleon, lead the revolt which slowly turns into a more tyrannical rule than before. In fact, Napoleon remains the only ruler thanks to the introduction of a period of terror. The laws established with the revolution, the Seven Commandments, are changed secretly so as to achieve a meaning opposite to the original one. The farm inhabitants witness a change of exploiters but no improvement at all. At the end of the story </a:t>
            </a:r>
          </a:p>
          <a:p>
            <a:r>
              <a:rPr lang="en-GB" sz="2000" dirty="0">
                <a:latin typeface="Arial"/>
                <a:cs typeface="Arial"/>
              </a:rPr>
              <a:t>the pigs have absorbed so many negative features of the hated humans that it is impossible to distinguish one from the other</a:t>
            </a:r>
            <a:r>
              <a:rPr lang="it-IT" sz="2000" dirty="0">
                <a:latin typeface="Arial"/>
                <a:cs typeface="Arial"/>
              </a:rPr>
              <a:t> </a:t>
            </a:r>
          </a:p>
        </p:txBody>
      </p:sp>
      <p:sp>
        <p:nvSpPr>
          <p:cNvPr id="7" name="CasellaDiTesto 6"/>
          <p:cNvSpPr txBox="1"/>
          <p:nvPr/>
        </p:nvSpPr>
        <p:spPr>
          <a:xfrm>
            <a:off x="672337" y="1899883"/>
            <a:ext cx="1072730" cy="461665"/>
          </a:xfrm>
          <a:prstGeom prst="rect">
            <a:avLst/>
          </a:prstGeom>
          <a:noFill/>
        </p:spPr>
        <p:txBody>
          <a:bodyPr wrap="none" rtlCol="0">
            <a:spAutoFit/>
          </a:bodyPr>
          <a:lstStyle/>
          <a:p>
            <a:r>
              <a:rPr lang="en-GB" sz="2400" dirty="0">
                <a:solidFill>
                  <a:srgbClr val="FF0000"/>
                </a:solidFill>
                <a:latin typeface="Arial"/>
                <a:cs typeface="Arial"/>
              </a:rPr>
              <a:t>PLOT</a:t>
            </a:r>
            <a:r>
              <a:rPr lang="it-IT" sz="2400" i="1" dirty="0">
                <a:latin typeface="Arial"/>
                <a:cs typeface="Arial"/>
              </a:rPr>
              <a:t> </a:t>
            </a:r>
          </a:p>
        </p:txBody>
      </p:sp>
    </p:spTree>
    <p:extLst>
      <p:ext uri="{BB962C8B-B14F-4D97-AF65-F5344CB8AC3E}">
        <p14:creationId xmlns:p14="http://schemas.microsoft.com/office/powerpoint/2010/main" val="1932571961"/>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427820" y="411954"/>
            <a:ext cx="8288361" cy="1440504"/>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ctr">
              <a:spcAft>
                <a:spcPts val="0"/>
              </a:spcAft>
              <a:buClr>
                <a:srgbClr val="C3260C"/>
              </a:buClr>
              <a:buSzPct val="128000"/>
              <a:buFont typeface="Georgia" pitchFamily="18" charset="0"/>
              <a:buNone/>
            </a:pPr>
            <a:r>
              <a:rPr lang="en-GB" sz="4400" dirty="0">
                <a:solidFill>
                  <a:srgbClr val="F7C939"/>
                </a:solidFill>
                <a:latin typeface="Arial"/>
                <a:cs typeface="Arial"/>
              </a:rPr>
              <a:t>HIS MASTERPIECES</a:t>
            </a:r>
          </a:p>
          <a:p>
            <a:pPr marL="45720" indent="0" algn="ctr">
              <a:spcAft>
                <a:spcPts val="0"/>
              </a:spcAft>
              <a:buClr>
                <a:srgbClr val="C3260C"/>
              </a:buClr>
              <a:buSzPct val="128000"/>
              <a:buFont typeface="Georgia" pitchFamily="18" charset="0"/>
              <a:buNone/>
            </a:pPr>
            <a:r>
              <a:rPr lang="it-IT" sz="3600" i="1" dirty="0">
                <a:solidFill>
                  <a:srgbClr val="F7C939"/>
                </a:solidFill>
                <a:latin typeface="Arial"/>
                <a:cs typeface="Arial"/>
              </a:rPr>
              <a:t>a. </a:t>
            </a:r>
            <a:r>
              <a:rPr lang="it-IT" sz="3600" i="1" dirty="0" err="1">
                <a:solidFill>
                  <a:srgbClr val="F7C939"/>
                </a:solidFill>
                <a:latin typeface="Arial"/>
                <a:cs typeface="Arial"/>
              </a:rPr>
              <a:t>Animal</a:t>
            </a:r>
            <a:r>
              <a:rPr lang="it-IT" sz="3600" i="1" dirty="0">
                <a:solidFill>
                  <a:srgbClr val="F7C939"/>
                </a:solidFill>
                <a:latin typeface="Arial"/>
                <a:cs typeface="Arial"/>
              </a:rPr>
              <a:t> Farm </a:t>
            </a:r>
            <a:r>
              <a:rPr lang="it-IT" sz="3600" dirty="0">
                <a:solidFill>
                  <a:srgbClr val="F7C939"/>
                </a:solidFill>
                <a:latin typeface="Arial"/>
                <a:cs typeface="Arial"/>
              </a:rPr>
              <a:t>(1945)</a:t>
            </a:r>
          </a:p>
        </p:txBody>
      </p:sp>
      <p:sp>
        <p:nvSpPr>
          <p:cNvPr id="3" name="Rettangolo 2"/>
          <p:cNvSpPr/>
          <p:nvPr/>
        </p:nvSpPr>
        <p:spPr>
          <a:xfrm>
            <a:off x="427820" y="2013818"/>
            <a:ext cx="8288361" cy="3847207"/>
          </a:xfrm>
          <a:prstGeom prst="rect">
            <a:avLst/>
          </a:prstGeom>
        </p:spPr>
        <p:txBody>
          <a:bodyPr wrap="square">
            <a:spAutoFit/>
          </a:bodyPr>
          <a:lstStyle/>
          <a:p>
            <a:r>
              <a:rPr lang="en-GB" sz="2400" dirty="0">
                <a:solidFill>
                  <a:srgbClr val="FF0000"/>
                </a:solidFill>
                <a:latin typeface="Arial"/>
                <a:cs typeface="Arial"/>
              </a:rPr>
              <a:t>MEANING</a:t>
            </a:r>
            <a:endParaRPr lang="it-IT" sz="2400" dirty="0">
              <a:solidFill>
                <a:srgbClr val="FF0000"/>
              </a:solidFill>
              <a:latin typeface="Arial"/>
              <a:cs typeface="Arial"/>
            </a:endParaRPr>
          </a:p>
          <a:p>
            <a:r>
              <a:rPr lang="en-GB" sz="2000" dirty="0">
                <a:latin typeface="Arial"/>
                <a:cs typeface="Arial"/>
              </a:rPr>
              <a:t>There are many levels of interpretations of this fable, which </a:t>
            </a:r>
            <a:br>
              <a:rPr lang="en-GB" sz="2000" dirty="0">
                <a:latin typeface="Arial"/>
                <a:cs typeface="Arial"/>
              </a:rPr>
            </a:br>
            <a:r>
              <a:rPr lang="en-GB" sz="2000" dirty="0">
                <a:latin typeface="Arial"/>
                <a:cs typeface="Arial"/>
              </a:rPr>
              <a:t>may be considered:</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an entertaining fairy tale</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an allegory of Communism with Trotsky and Stalin portrayed as</a:t>
            </a:r>
            <a:br>
              <a:rPr lang="en-GB" sz="2000" dirty="0">
                <a:latin typeface="Arial"/>
                <a:cs typeface="Arial"/>
              </a:rPr>
            </a:br>
            <a:r>
              <a:rPr lang="en-GB" sz="2000" dirty="0">
                <a:latin typeface="Arial"/>
                <a:cs typeface="Arial"/>
              </a:rPr>
              <a:t>  Snowball and Napoleon respectively</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a grotesque portrait of the Soviet Social system from 1917 to </a:t>
            </a:r>
            <a:br>
              <a:rPr lang="en-GB" sz="2000" dirty="0">
                <a:latin typeface="Arial"/>
                <a:cs typeface="Arial"/>
              </a:rPr>
            </a:br>
            <a:r>
              <a:rPr lang="en-GB" sz="2000" dirty="0">
                <a:latin typeface="Arial"/>
                <a:cs typeface="Arial"/>
              </a:rPr>
              <a:t>  the Second World War, exposing the lie the revolution had become</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a satire on dictatorship in general, not only in Russia, to reveal</a:t>
            </a:r>
            <a:br>
              <a:rPr lang="en-GB" sz="2000" dirty="0">
                <a:latin typeface="Arial"/>
                <a:cs typeface="Arial"/>
              </a:rPr>
            </a:br>
            <a:r>
              <a:rPr lang="en-GB" sz="2000" dirty="0">
                <a:latin typeface="Arial"/>
                <a:cs typeface="Arial"/>
              </a:rPr>
              <a:t>  how the greed for power may corrupt all men</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an attack against any forms of economic and social exploitation </a:t>
            </a:r>
            <a:br>
              <a:rPr lang="en-GB" sz="2000" dirty="0">
                <a:latin typeface="Arial"/>
                <a:cs typeface="Arial"/>
              </a:rPr>
            </a:br>
            <a:r>
              <a:rPr lang="en-GB" sz="2000" dirty="0">
                <a:latin typeface="Arial"/>
                <a:cs typeface="Arial"/>
              </a:rPr>
              <a:t>  of man on man</a:t>
            </a:r>
            <a:endParaRPr lang="it-IT" sz="2000" dirty="0">
              <a:latin typeface="Arial"/>
              <a:cs typeface="Arial"/>
            </a:endParaRPr>
          </a:p>
        </p:txBody>
      </p:sp>
    </p:spTree>
    <p:extLst>
      <p:ext uri="{BB962C8B-B14F-4D97-AF65-F5344CB8AC3E}">
        <p14:creationId xmlns:p14="http://schemas.microsoft.com/office/powerpoint/2010/main" val="1352348374"/>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427820" y="587923"/>
            <a:ext cx="8288361" cy="1440504"/>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ctr">
              <a:spcAft>
                <a:spcPts val="0"/>
              </a:spcAft>
              <a:buClr>
                <a:srgbClr val="C3260C"/>
              </a:buClr>
              <a:buSzPct val="128000"/>
              <a:buFont typeface="Georgia" pitchFamily="18" charset="0"/>
              <a:buNone/>
            </a:pPr>
            <a:r>
              <a:rPr lang="en-GB" sz="4400" dirty="0">
                <a:solidFill>
                  <a:srgbClr val="F7C939"/>
                </a:solidFill>
                <a:latin typeface="Arial"/>
                <a:cs typeface="Arial"/>
              </a:rPr>
              <a:t>HIS MASTERPIECES</a:t>
            </a:r>
          </a:p>
          <a:p>
            <a:pPr marL="45720" indent="0" algn="ctr">
              <a:spcAft>
                <a:spcPts val="0"/>
              </a:spcAft>
              <a:buClr>
                <a:srgbClr val="C3260C"/>
              </a:buClr>
              <a:buSzPct val="128000"/>
              <a:buFont typeface="Georgia" pitchFamily="18" charset="0"/>
              <a:buNone/>
            </a:pPr>
            <a:r>
              <a:rPr lang="it-IT" sz="3600" i="1" dirty="0">
                <a:solidFill>
                  <a:srgbClr val="F7C939"/>
                </a:solidFill>
                <a:latin typeface="Arial"/>
                <a:cs typeface="Arial"/>
              </a:rPr>
              <a:t>a. </a:t>
            </a:r>
            <a:r>
              <a:rPr lang="it-IT" sz="3600" i="1" dirty="0" err="1">
                <a:solidFill>
                  <a:srgbClr val="F7C939"/>
                </a:solidFill>
                <a:latin typeface="Arial"/>
                <a:cs typeface="Arial"/>
              </a:rPr>
              <a:t>Animal</a:t>
            </a:r>
            <a:r>
              <a:rPr lang="it-IT" sz="3600" i="1" dirty="0">
                <a:solidFill>
                  <a:srgbClr val="F7C939"/>
                </a:solidFill>
                <a:latin typeface="Arial"/>
                <a:cs typeface="Arial"/>
              </a:rPr>
              <a:t> Farm (1945)</a:t>
            </a:r>
            <a:endParaRPr lang="it-IT" sz="3600" dirty="0">
              <a:solidFill>
                <a:srgbClr val="F7C939"/>
              </a:solidFill>
              <a:latin typeface="Arial"/>
              <a:cs typeface="Arial"/>
            </a:endParaRPr>
          </a:p>
        </p:txBody>
      </p:sp>
      <p:sp>
        <p:nvSpPr>
          <p:cNvPr id="3" name="Rettangolo 2"/>
          <p:cNvSpPr/>
          <p:nvPr/>
        </p:nvSpPr>
        <p:spPr>
          <a:xfrm>
            <a:off x="1036002" y="2478627"/>
            <a:ext cx="7071996" cy="2308324"/>
          </a:xfrm>
          <a:prstGeom prst="rect">
            <a:avLst/>
          </a:prstGeom>
        </p:spPr>
        <p:txBody>
          <a:bodyPr wrap="square">
            <a:spAutoFit/>
          </a:bodyPr>
          <a:lstStyle/>
          <a:p>
            <a:r>
              <a:rPr lang="en-GB" sz="2400" dirty="0">
                <a:solidFill>
                  <a:srgbClr val="FF0000"/>
                </a:solidFill>
                <a:latin typeface="Arial"/>
                <a:cs typeface="Arial"/>
              </a:rPr>
              <a:t>MESSAGE</a:t>
            </a:r>
            <a:endParaRPr lang="it-IT" sz="2400" dirty="0">
              <a:solidFill>
                <a:srgbClr val="FF0000"/>
              </a:solidFill>
              <a:latin typeface="Arial"/>
              <a:cs typeface="Arial"/>
            </a:endParaRPr>
          </a:p>
          <a:p>
            <a:r>
              <a:rPr lang="en-GB" sz="2000" dirty="0">
                <a:latin typeface="Arial"/>
                <a:cs typeface="Arial"/>
              </a:rPr>
              <a:t>In short, all revolutions are doomed to fail once their leaders become corrupt and seek to fulfil only their own greed and needs. </a:t>
            </a:r>
            <a:br>
              <a:rPr lang="en-GB" sz="2000" dirty="0">
                <a:latin typeface="Arial"/>
                <a:cs typeface="Arial"/>
              </a:rPr>
            </a:br>
            <a:r>
              <a:rPr lang="en-GB" sz="2000" dirty="0">
                <a:latin typeface="Arial"/>
                <a:cs typeface="Arial"/>
              </a:rPr>
              <a:t>The final message, then, becomes the necessity to avoid </a:t>
            </a:r>
            <a:br>
              <a:rPr lang="en-GB" sz="2000" dirty="0">
                <a:latin typeface="Arial"/>
                <a:cs typeface="Arial"/>
              </a:rPr>
            </a:br>
            <a:r>
              <a:rPr lang="en-GB" sz="2000" dirty="0">
                <a:latin typeface="Arial"/>
                <a:cs typeface="Arial"/>
              </a:rPr>
              <a:t>the corruption of noble ideas, i.e. ‘how to prevent power from being abused’.</a:t>
            </a:r>
            <a:endParaRPr lang="it-IT" sz="2000" dirty="0">
              <a:latin typeface="Arial"/>
              <a:cs typeface="Arial"/>
            </a:endParaRPr>
          </a:p>
        </p:txBody>
      </p:sp>
    </p:spTree>
    <p:extLst>
      <p:ext uri="{BB962C8B-B14F-4D97-AF65-F5344CB8AC3E}">
        <p14:creationId xmlns:p14="http://schemas.microsoft.com/office/powerpoint/2010/main" val="2000891633"/>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427820" y="366049"/>
            <a:ext cx="8288361" cy="1440504"/>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ctr">
              <a:spcAft>
                <a:spcPts val="0"/>
              </a:spcAft>
              <a:buClr>
                <a:srgbClr val="C3260C"/>
              </a:buClr>
              <a:buSzPct val="128000"/>
              <a:buFont typeface="Georgia" pitchFamily="18" charset="0"/>
              <a:buNone/>
            </a:pPr>
            <a:r>
              <a:rPr lang="en-GB" sz="3200" dirty="0">
                <a:solidFill>
                  <a:srgbClr val="F7C939"/>
                </a:solidFill>
                <a:latin typeface="Arial"/>
                <a:cs typeface="Arial"/>
              </a:rPr>
              <a:t>HIS MASTERPIECES</a:t>
            </a:r>
          </a:p>
          <a:p>
            <a:pPr marL="45720" indent="0" algn="ctr">
              <a:spcAft>
                <a:spcPts val="0"/>
              </a:spcAft>
              <a:buClr>
                <a:srgbClr val="C3260C"/>
              </a:buClr>
              <a:buSzPct val="128000"/>
              <a:buFont typeface="Georgia" pitchFamily="18" charset="0"/>
              <a:buNone/>
            </a:pPr>
            <a:r>
              <a:rPr lang="it-IT" sz="3200" i="1" dirty="0">
                <a:solidFill>
                  <a:srgbClr val="F7C939"/>
                </a:solidFill>
                <a:latin typeface="Arial"/>
                <a:cs typeface="Arial"/>
              </a:rPr>
              <a:t>b. 1984 </a:t>
            </a:r>
            <a:r>
              <a:rPr lang="it-IT" sz="3200" dirty="0">
                <a:solidFill>
                  <a:srgbClr val="F7C939"/>
                </a:solidFill>
                <a:latin typeface="Arial"/>
                <a:cs typeface="Arial"/>
              </a:rPr>
              <a:t>(1949)</a:t>
            </a:r>
          </a:p>
        </p:txBody>
      </p:sp>
      <p:sp>
        <p:nvSpPr>
          <p:cNvPr id="3" name="Rettangolo 2"/>
          <p:cNvSpPr/>
          <p:nvPr/>
        </p:nvSpPr>
        <p:spPr>
          <a:xfrm>
            <a:off x="365221" y="1899883"/>
            <a:ext cx="8350960" cy="4524315"/>
          </a:xfrm>
          <a:prstGeom prst="rect">
            <a:avLst/>
          </a:prstGeom>
        </p:spPr>
        <p:txBody>
          <a:bodyPr wrap="square">
            <a:spAutoFit/>
          </a:bodyPr>
          <a:lstStyle/>
          <a:p>
            <a:r>
              <a:rPr lang="en-GB" sz="1600" dirty="0"/>
              <a:t>The novel is divided into three parts, all pivoting around the central character, Winston Smith, a man without qualities who lives in a dismal world in 1984. The globe is divided into three superpowers: </a:t>
            </a:r>
            <a:r>
              <a:rPr lang="en-GB" sz="1600" dirty="0" err="1"/>
              <a:t>Eastasia</a:t>
            </a:r>
            <a:r>
              <a:rPr lang="en-GB" sz="1600" dirty="0"/>
              <a:t>, Eurasia, and Winston’s homeland, Oceania ruled by Big Brother. In the first part Orwell progressively builds up the oppressive atmosphere under the eyes of the reader, showing a totalitarian world where a single, powerful party tries to control everyone and everything, including private thoughts, memories and emotions thus creating an absolute uniformity. This does not prevent Winston from reacting to the party’s global control, by starting a private diary. In the second part of the novel he becomes more daring and falls in love with a rebellious, unconventional girl, Julia, who becomes the only person to share his hidden emotions and forbidden feelings. Unfortunately, harsh repression is brooding over the couple, in the person of O’Brien. In fact, after the heroes’ escape into an illegal, small world of feelings, an infiltrator who plays a double, ambiguous role, O’Brien, betrays them: he is not a friend, but a chief inquisitor of the Inner Party. In the third and last part of the novel, Winston is punished for breaking the rules of Oceania: he is imprisoned and tortured until he confesses his crimes, then tortured again until he is ready to betray Julia and love Big Brother. The final pages of the novel show how successful his forced rehabilitation has been: now he loves Big Brother. </a:t>
            </a:r>
            <a:endParaRPr lang="it-IT" sz="1600" dirty="0"/>
          </a:p>
        </p:txBody>
      </p:sp>
      <p:sp>
        <p:nvSpPr>
          <p:cNvPr id="7" name="CasellaDiTesto 6"/>
          <p:cNvSpPr txBox="1"/>
          <p:nvPr/>
        </p:nvSpPr>
        <p:spPr>
          <a:xfrm>
            <a:off x="406707" y="1420741"/>
            <a:ext cx="1462198" cy="461665"/>
          </a:xfrm>
          <a:prstGeom prst="rect">
            <a:avLst/>
          </a:prstGeom>
          <a:noFill/>
        </p:spPr>
        <p:txBody>
          <a:bodyPr wrap="square" rtlCol="0">
            <a:spAutoFit/>
          </a:bodyPr>
          <a:lstStyle/>
          <a:p>
            <a:r>
              <a:rPr lang="en-GB" sz="2400" dirty="0">
                <a:solidFill>
                  <a:srgbClr val="FF0000"/>
                </a:solidFill>
                <a:latin typeface="Arial"/>
                <a:cs typeface="Arial"/>
              </a:rPr>
              <a:t>PLOT</a:t>
            </a:r>
            <a:r>
              <a:rPr lang="it-IT" sz="2400" i="1" dirty="0">
                <a:latin typeface="Arial"/>
                <a:cs typeface="Arial"/>
              </a:rPr>
              <a:t> </a:t>
            </a:r>
          </a:p>
        </p:txBody>
      </p:sp>
    </p:spTree>
    <p:extLst>
      <p:ext uri="{BB962C8B-B14F-4D97-AF65-F5344CB8AC3E}">
        <p14:creationId xmlns:p14="http://schemas.microsoft.com/office/powerpoint/2010/main" val="761003808"/>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427820" y="558973"/>
            <a:ext cx="8288361" cy="1440504"/>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ctr">
              <a:spcAft>
                <a:spcPts val="0"/>
              </a:spcAft>
              <a:buClr>
                <a:srgbClr val="C3260C"/>
              </a:buClr>
              <a:buSzPct val="128000"/>
              <a:buFont typeface="Georgia" pitchFamily="18" charset="0"/>
              <a:buNone/>
            </a:pPr>
            <a:r>
              <a:rPr lang="en-GB" sz="4400" dirty="0">
                <a:solidFill>
                  <a:srgbClr val="F7C939"/>
                </a:solidFill>
                <a:latin typeface="Arial"/>
                <a:cs typeface="Arial"/>
              </a:rPr>
              <a:t>HIS MASTERPIECES</a:t>
            </a:r>
          </a:p>
          <a:p>
            <a:pPr marL="45720" indent="0" algn="ctr">
              <a:spcAft>
                <a:spcPts val="0"/>
              </a:spcAft>
              <a:buClr>
                <a:srgbClr val="C3260C"/>
              </a:buClr>
              <a:buSzPct val="128000"/>
              <a:buNone/>
            </a:pPr>
            <a:r>
              <a:rPr lang="it-IT" sz="3600" i="1" dirty="0">
                <a:solidFill>
                  <a:srgbClr val="F7C939"/>
                </a:solidFill>
                <a:latin typeface="Arial"/>
                <a:cs typeface="Arial"/>
              </a:rPr>
              <a:t>b. 1984 </a:t>
            </a:r>
            <a:r>
              <a:rPr lang="it-IT" sz="3600" dirty="0">
                <a:solidFill>
                  <a:srgbClr val="F7C939"/>
                </a:solidFill>
                <a:latin typeface="Arial"/>
                <a:cs typeface="Arial"/>
              </a:rPr>
              <a:t>(1949)</a:t>
            </a:r>
          </a:p>
        </p:txBody>
      </p:sp>
      <p:sp>
        <p:nvSpPr>
          <p:cNvPr id="3" name="Rettangolo 2"/>
          <p:cNvSpPr/>
          <p:nvPr/>
        </p:nvSpPr>
        <p:spPr>
          <a:xfrm>
            <a:off x="427820" y="2013818"/>
            <a:ext cx="8288361" cy="3539430"/>
          </a:xfrm>
          <a:prstGeom prst="rect">
            <a:avLst/>
          </a:prstGeom>
        </p:spPr>
        <p:txBody>
          <a:bodyPr wrap="square">
            <a:spAutoFit/>
          </a:bodyPr>
          <a:lstStyle/>
          <a:p>
            <a:r>
              <a:rPr lang="en-GB" sz="2400" i="1" dirty="0">
                <a:solidFill>
                  <a:srgbClr val="FF0000"/>
                </a:solidFill>
                <a:latin typeface="Arial"/>
                <a:cs typeface="Arial"/>
              </a:rPr>
              <a:t>MEANING</a:t>
            </a:r>
            <a:endParaRPr lang="it-IT" sz="2400" i="1" dirty="0">
              <a:solidFill>
                <a:srgbClr val="FF0000"/>
              </a:solidFill>
              <a:latin typeface="Arial"/>
              <a:cs typeface="Arial"/>
            </a:endParaRPr>
          </a:p>
          <a:p>
            <a:r>
              <a:rPr lang="en-GB" sz="2000" dirty="0">
                <a:latin typeface="Arial"/>
                <a:cs typeface="Arial"/>
              </a:rPr>
              <a:t>Overall, the novel is not a science-fiction story, nor even a well arranged fictional work but rather a warning about the future and a bitter political satire of totalitarianism, which was written as a reaction to the crumbling of the socialist values in Stalin’s Soviet Union.</a:t>
            </a:r>
            <a:r>
              <a:rPr lang="en-GB" sz="2000" b="1" dirty="0">
                <a:latin typeface="Arial"/>
                <a:cs typeface="Arial"/>
              </a:rPr>
              <a:t> </a:t>
            </a:r>
            <a:endParaRPr lang="it-IT" sz="2000" dirty="0">
              <a:latin typeface="Arial"/>
              <a:cs typeface="Arial"/>
            </a:endParaRPr>
          </a:p>
          <a:p>
            <a:r>
              <a:rPr lang="en-GB" sz="2000" b="1" dirty="0">
                <a:latin typeface="Arial"/>
                <a:cs typeface="Arial"/>
              </a:rPr>
              <a:t> </a:t>
            </a:r>
            <a:endParaRPr lang="it-IT" sz="2000" dirty="0">
              <a:latin typeface="Arial"/>
              <a:cs typeface="Arial"/>
            </a:endParaRPr>
          </a:p>
          <a:p>
            <a:r>
              <a:rPr lang="en-GB" sz="2000" dirty="0">
                <a:latin typeface="Arial"/>
                <a:cs typeface="Arial"/>
              </a:rPr>
              <a:t>Since the social message is the most important element of the book, the rules of the traditional novel are somewhat neglected: the characters are half-robots with few personal features and the development of the plot is extremely simple, including the rebellious hero, his friend Julia, the villain O’Brien and the final punishment.</a:t>
            </a:r>
            <a:endParaRPr lang="it-IT" sz="2000" dirty="0">
              <a:latin typeface="Arial"/>
              <a:cs typeface="Arial"/>
            </a:endParaRPr>
          </a:p>
        </p:txBody>
      </p:sp>
    </p:spTree>
    <p:extLst>
      <p:ext uri="{BB962C8B-B14F-4D97-AF65-F5344CB8AC3E}">
        <p14:creationId xmlns:p14="http://schemas.microsoft.com/office/powerpoint/2010/main" val="4096721720"/>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buFont typeface="Georgia" charset="0"/>
              <a:buNone/>
            </a:pPr>
            <a:r>
              <a:rPr lang="it-IT" sz="7200" b="1" dirty="0">
                <a:solidFill>
                  <a:srgbClr val="0D79CA"/>
                </a:solidFill>
                <a:latin typeface="Arial" charset="0"/>
                <a:cs typeface="Arial" charset="0"/>
              </a:rPr>
              <a:t>TIMELINE</a:t>
            </a:r>
            <a:endParaRPr lang="it-IT" sz="3600" b="1" dirty="0">
              <a:solidFill>
                <a:srgbClr val="0D79CA"/>
              </a:solidFill>
              <a:latin typeface="Arial" charset="0"/>
              <a:cs typeface="Arial" charset="0"/>
            </a:endParaRPr>
          </a:p>
        </p:txBody>
      </p:sp>
    </p:spTree>
    <p:extLst>
      <p:ext uri="{BB962C8B-B14F-4D97-AF65-F5344CB8AC3E}">
        <p14:creationId xmlns:p14="http://schemas.microsoft.com/office/powerpoint/2010/main" val="3924068446"/>
      </p:ext>
    </p:extLst>
  </p:cSld>
  <p:clrMapOvr>
    <a:masterClrMapping/>
  </p:clrMapOvr>
  <p:transition xmlns:p14="http://schemas.microsoft.com/office/powerpoint/2010/main" spd="slow" advClick="0" advTm="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egnaposto contenuto 2"/>
          <p:cNvSpPr>
            <a:spLocks noGrp="1"/>
          </p:cNvSpPr>
          <p:nvPr>
            <p:ph sz="quarter" idx="13"/>
          </p:nvPr>
        </p:nvSpPr>
        <p:spPr>
          <a:xfrm>
            <a:off x="244647" y="64189"/>
            <a:ext cx="8524875" cy="627036"/>
          </a:xfrm>
          <a:prstGeom prst="rect">
            <a:avLst/>
          </a:prstGeom>
        </p:spPr>
        <p:txBody>
          <a:bodyPr>
            <a:normAutofit/>
          </a:bodyPr>
          <a:lstStyle/>
          <a:p>
            <a:pPr algn="ctr">
              <a:buClr>
                <a:srgbClr val="C3260C"/>
              </a:buClr>
              <a:buSzPct val="128000"/>
              <a:buNone/>
            </a:pPr>
            <a:r>
              <a:rPr lang="it-IT" sz="3200" dirty="0">
                <a:solidFill>
                  <a:srgbClr val="F8D538"/>
                </a:solidFill>
                <a:latin typeface="Arial"/>
                <a:cs typeface="Arial"/>
              </a:rPr>
              <a:t>TIMELINE</a:t>
            </a:r>
          </a:p>
        </p:txBody>
      </p:sp>
      <p:grpSp>
        <p:nvGrpSpPr>
          <p:cNvPr id="2" name="Gruppo 1"/>
          <p:cNvGrpSpPr/>
          <p:nvPr/>
        </p:nvGrpSpPr>
        <p:grpSpPr>
          <a:xfrm>
            <a:off x="88564" y="669714"/>
            <a:ext cx="8780799" cy="6120147"/>
            <a:chOff x="88564" y="669714"/>
            <a:chExt cx="8780799" cy="6120147"/>
          </a:xfrm>
        </p:grpSpPr>
        <p:grpSp>
          <p:nvGrpSpPr>
            <p:cNvPr id="26" name="Gruppo 25"/>
            <p:cNvGrpSpPr/>
            <p:nvPr/>
          </p:nvGrpSpPr>
          <p:grpSpPr>
            <a:xfrm>
              <a:off x="1214585" y="1981289"/>
              <a:ext cx="6818817" cy="338554"/>
              <a:chOff x="1214585" y="1838832"/>
              <a:chExt cx="6818817" cy="338554"/>
            </a:xfrm>
          </p:grpSpPr>
          <p:sp>
            <p:nvSpPr>
              <p:cNvPr id="9239" name="Rettangolo 31"/>
              <p:cNvSpPr>
                <a:spLocks noChangeArrowheads="1"/>
              </p:cNvSpPr>
              <p:nvPr/>
            </p:nvSpPr>
            <p:spPr bwMode="auto">
              <a:xfrm>
                <a:off x="1214585" y="1838832"/>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1933</a:t>
                </a:r>
                <a:r>
                  <a:rPr lang="it-IT" sz="1600" dirty="0">
                    <a:effectLst/>
                    <a:latin typeface="Arial"/>
                    <a:cs typeface="Arial"/>
                  </a:rPr>
                  <a:t> </a:t>
                </a:r>
                <a:endParaRPr lang="it-IT" sz="1600" dirty="0">
                  <a:latin typeface="Arial"/>
                  <a:cs typeface="Arial"/>
                </a:endParaRPr>
              </a:p>
            </p:txBody>
          </p:sp>
          <p:sp>
            <p:nvSpPr>
              <p:cNvPr id="9240" name="Rettangolo 32"/>
              <p:cNvSpPr>
                <a:spLocks noChangeArrowheads="1"/>
              </p:cNvSpPr>
              <p:nvPr/>
            </p:nvSpPr>
            <p:spPr bwMode="auto">
              <a:xfrm>
                <a:off x="2859739" y="1838832"/>
                <a:ext cx="5173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i="1" dirty="0">
                    <a:latin typeface="Arial"/>
                    <a:cs typeface="Arial"/>
                  </a:rPr>
                  <a:t>Down and Out in Paris and London</a:t>
                </a:r>
                <a:r>
                  <a:rPr lang="en-GB" sz="1600" dirty="0">
                    <a:latin typeface="Arial"/>
                    <a:cs typeface="Arial"/>
                  </a:rPr>
                  <a:t> </a:t>
                </a:r>
                <a:endParaRPr lang="it-IT" sz="1600" dirty="0">
                  <a:latin typeface="Arial"/>
                  <a:cs typeface="Arial"/>
                </a:endParaRPr>
              </a:p>
            </p:txBody>
          </p:sp>
        </p:grpSp>
        <p:cxnSp>
          <p:nvCxnSpPr>
            <p:cNvPr id="8" name="Connettore 1 7"/>
            <p:cNvCxnSpPr/>
            <p:nvPr/>
          </p:nvCxnSpPr>
          <p:spPr>
            <a:xfrm>
              <a:off x="2421105" y="669714"/>
              <a:ext cx="0" cy="61201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a:off x="711368" y="1030034"/>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711368" y="1975704"/>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ttore 1 36"/>
            <p:cNvCxnSpPr/>
            <p:nvPr/>
          </p:nvCxnSpPr>
          <p:spPr>
            <a:xfrm>
              <a:off x="711368" y="390625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711368" y="4255982"/>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Connettore 1 38"/>
            <p:cNvCxnSpPr/>
            <p:nvPr/>
          </p:nvCxnSpPr>
          <p:spPr>
            <a:xfrm>
              <a:off x="711368" y="4605706"/>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Connettore 1 39"/>
            <p:cNvCxnSpPr/>
            <p:nvPr/>
          </p:nvCxnSpPr>
          <p:spPr>
            <a:xfrm>
              <a:off x="711368" y="4955430"/>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Connettore 1 40"/>
            <p:cNvCxnSpPr/>
            <p:nvPr/>
          </p:nvCxnSpPr>
          <p:spPr>
            <a:xfrm>
              <a:off x="711368" y="5305154"/>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Connettore 1 42"/>
            <p:cNvCxnSpPr/>
            <p:nvPr/>
          </p:nvCxnSpPr>
          <p:spPr>
            <a:xfrm>
              <a:off x="711368" y="565487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Connettore 1 43"/>
            <p:cNvCxnSpPr/>
            <p:nvPr/>
          </p:nvCxnSpPr>
          <p:spPr>
            <a:xfrm>
              <a:off x="711368" y="6004602"/>
              <a:ext cx="7216775" cy="0"/>
            </a:xfrm>
            <a:prstGeom prst="line">
              <a:avLst/>
            </a:prstGeom>
          </p:spPr>
          <p:style>
            <a:lnRef idx="2">
              <a:schemeClr val="accent1"/>
            </a:lnRef>
            <a:fillRef idx="0">
              <a:schemeClr val="accent1"/>
            </a:fillRef>
            <a:effectRef idx="1">
              <a:schemeClr val="accent1"/>
            </a:effectRef>
            <a:fontRef idx="minor">
              <a:schemeClr val="tx1"/>
            </a:fontRef>
          </p:style>
        </p:cxnSp>
        <p:grpSp>
          <p:nvGrpSpPr>
            <p:cNvPr id="15" name="Gruppo 14"/>
            <p:cNvGrpSpPr/>
            <p:nvPr/>
          </p:nvGrpSpPr>
          <p:grpSpPr>
            <a:xfrm>
              <a:off x="88564" y="685895"/>
              <a:ext cx="8033403" cy="338554"/>
              <a:chOff x="88564" y="685895"/>
              <a:chExt cx="8033403" cy="338554"/>
            </a:xfrm>
          </p:grpSpPr>
          <p:sp>
            <p:nvSpPr>
              <p:cNvPr id="82" name="Rettangolo 1"/>
              <p:cNvSpPr>
                <a:spLocks noChangeArrowheads="1"/>
              </p:cNvSpPr>
              <p:nvPr/>
            </p:nvSpPr>
            <p:spPr bwMode="auto">
              <a:xfrm>
                <a:off x="88564" y="685895"/>
                <a:ext cx="2138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1903</a:t>
                </a:r>
                <a:r>
                  <a:rPr lang="it-IT" sz="1600" dirty="0">
                    <a:effectLst/>
                    <a:latin typeface="Arial"/>
                    <a:cs typeface="Arial"/>
                  </a:rPr>
                  <a:t> </a:t>
                </a:r>
                <a:endParaRPr lang="it-IT" sz="1600" dirty="0">
                  <a:latin typeface="Arial"/>
                  <a:cs typeface="Arial"/>
                </a:endParaRPr>
              </a:p>
            </p:txBody>
          </p:sp>
          <p:sp>
            <p:nvSpPr>
              <p:cNvPr id="83" name="Rettangolo 8"/>
              <p:cNvSpPr>
                <a:spLocks noChangeArrowheads="1"/>
              </p:cNvSpPr>
              <p:nvPr/>
            </p:nvSpPr>
            <p:spPr bwMode="auto">
              <a:xfrm>
                <a:off x="2859739" y="685895"/>
                <a:ext cx="526222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600" dirty="0">
                    <a:latin typeface="Arial"/>
                    <a:cs typeface="Arial"/>
                  </a:rPr>
                  <a:t>Born in Bengal, India.</a:t>
                </a:r>
                <a:endParaRPr lang="it-IT" sz="1600" dirty="0">
                  <a:latin typeface="Arial"/>
                  <a:cs typeface="Arial"/>
                </a:endParaRPr>
              </a:p>
            </p:txBody>
          </p:sp>
        </p:grpSp>
        <p:grpSp>
          <p:nvGrpSpPr>
            <p:cNvPr id="16" name="Gruppo 15"/>
            <p:cNvGrpSpPr/>
            <p:nvPr/>
          </p:nvGrpSpPr>
          <p:grpSpPr>
            <a:xfrm>
              <a:off x="1085980" y="1035619"/>
              <a:ext cx="6768152" cy="338554"/>
              <a:chOff x="1085980" y="1028148"/>
              <a:chExt cx="6768152" cy="338554"/>
            </a:xfrm>
          </p:grpSpPr>
          <p:sp>
            <p:nvSpPr>
              <p:cNvPr id="85" name="Rettangolo 4"/>
              <p:cNvSpPr>
                <a:spLocks noChangeArrowheads="1"/>
              </p:cNvSpPr>
              <p:nvPr/>
            </p:nvSpPr>
            <p:spPr bwMode="auto">
              <a:xfrm>
                <a:off x="1085980" y="1028148"/>
                <a:ext cx="11414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1922</a:t>
                </a:r>
                <a:r>
                  <a:rPr lang="it-IT" sz="1600" dirty="0">
                    <a:effectLst/>
                    <a:latin typeface="Arial"/>
                    <a:cs typeface="Arial"/>
                  </a:rPr>
                  <a:t> </a:t>
                </a:r>
                <a:endParaRPr lang="it-IT" sz="1600" dirty="0">
                  <a:latin typeface="Arial"/>
                  <a:cs typeface="Arial"/>
                </a:endParaRPr>
              </a:p>
            </p:txBody>
          </p:sp>
          <p:sp>
            <p:nvSpPr>
              <p:cNvPr id="86" name="Rettangolo 9"/>
              <p:cNvSpPr>
                <a:spLocks noChangeArrowheads="1"/>
              </p:cNvSpPr>
              <p:nvPr/>
            </p:nvSpPr>
            <p:spPr bwMode="auto">
              <a:xfrm>
                <a:off x="2859739" y="1028148"/>
                <a:ext cx="49943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600" dirty="0">
                    <a:latin typeface="Arial"/>
                    <a:cs typeface="Arial"/>
                  </a:rPr>
                  <a:t>Officer of the Burmese Imperial police</a:t>
                </a:r>
                <a:endParaRPr lang="it-IT" sz="1600" dirty="0">
                  <a:latin typeface="Arial"/>
                  <a:cs typeface="Arial"/>
                </a:endParaRPr>
              </a:p>
            </p:txBody>
          </p:sp>
        </p:grpSp>
        <p:grpSp>
          <p:nvGrpSpPr>
            <p:cNvPr id="17" name="Gruppo 16"/>
            <p:cNvGrpSpPr/>
            <p:nvPr/>
          </p:nvGrpSpPr>
          <p:grpSpPr>
            <a:xfrm>
              <a:off x="1015988" y="1385343"/>
              <a:ext cx="7568380" cy="584776"/>
              <a:chOff x="1015988" y="1370401"/>
              <a:chExt cx="7568380" cy="584776"/>
            </a:xfrm>
          </p:grpSpPr>
          <p:sp>
            <p:nvSpPr>
              <p:cNvPr id="88" name="Rettangolo 5"/>
              <p:cNvSpPr>
                <a:spLocks noChangeArrowheads="1"/>
              </p:cNvSpPr>
              <p:nvPr/>
            </p:nvSpPr>
            <p:spPr bwMode="auto">
              <a:xfrm>
                <a:off x="1015988" y="1370401"/>
                <a:ext cx="12114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1927</a:t>
                </a:r>
                <a:r>
                  <a:rPr lang="it-IT" sz="1600" dirty="0">
                    <a:effectLst/>
                    <a:latin typeface="Arial"/>
                    <a:cs typeface="Arial"/>
                  </a:rPr>
                  <a:t>  </a:t>
                </a:r>
                <a:endParaRPr lang="it-IT" sz="1600" dirty="0">
                  <a:latin typeface="Arial"/>
                  <a:cs typeface="Arial"/>
                </a:endParaRPr>
              </a:p>
            </p:txBody>
          </p:sp>
          <p:sp>
            <p:nvSpPr>
              <p:cNvPr id="89" name="Rettangolo 11"/>
              <p:cNvSpPr>
                <a:spLocks noChangeArrowheads="1"/>
              </p:cNvSpPr>
              <p:nvPr/>
            </p:nvSpPr>
            <p:spPr bwMode="auto">
              <a:xfrm>
                <a:off x="2859739" y="1370401"/>
                <a:ext cx="5724629"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600" dirty="0">
                    <a:latin typeface="Arial"/>
                    <a:cs typeface="Arial"/>
                  </a:rPr>
                  <a:t>Resigns and travels to Paris and London where he leads a life of poverty and deprivation</a:t>
                </a:r>
                <a:r>
                  <a:rPr lang="it-IT" sz="1600" dirty="0">
                    <a:effectLst/>
                    <a:latin typeface="Arial"/>
                    <a:cs typeface="Arial"/>
                  </a:rPr>
                  <a:t> </a:t>
                </a:r>
                <a:endParaRPr lang="it-IT" sz="1600" dirty="0">
                  <a:latin typeface="Arial"/>
                  <a:cs typeface="Arial"/>
                </a:endParaRPr>
              </a:p>
            </p:txBody>
          </p:sp>
        </p:grpSp>
        <p:grpSp>
          <p:nvGrpSpPr>
            <p:cNvPr id="25" name="Gruppo 24"/>
            <p:cNvGrpSpPr/>
            <p:nvPr/>
          </p:nvGrpSpPr>
          <p:grpSpPr>
            <a:xfrm>
              <a:off x="1214585" y="2331013"/>
              <a:ext cx="7654778" cy="1569660"/>
              <a:chOff x="1214585" y="2266873"/>
              <a:chExt cx="7654778" cy="1569660"/>
            </a:xfrm>
          </p:grpSpPr>
          <p:sp>
            <p:nvSpPr>
              <p:cNvPr id="91" name="Rettangolo 13"/>
              <p:cNvSpPr>
                <a:spLocks noChangeArrowheads="1"/>
              </p:cNvSpPr>
              <p:nvPr/>
            </p:nvSpPr>
            <p:spPr bwMode="auto">
              <a:xfrm>
                <a:off x="1214585" y="2266873"/>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1936-37</a:t>
                </a:r>
                <a:r>
                  <a:rPr lang="it-IT" sz="1600" dirty="0">
                    <a:effectLst/>
                    <a:latin typeface="Arial"/>
                    <a:cs typeface="Arial"/>
                  </a:rPr>
                  <a:t> </a:t>
                </a:r>
                <a:endParaRPr lang="it-IT" sz="1600" dirty="0">
                  <a:latin typeface="Arial"/>
                  <a:cs typeface="Arial"/>
                </a:endParaRPr>
              </a:p>
            </p:txBody>
          </p:sp>
          <p:sp>
            <p:nvSpPr>
              <p:cNvPr id="92" name="Rettangolo 14"/>
              <p:cNvSpPr>
                <a:spLocks noChangeArrowheads="1"/>
              </p:cNvSpPr>
              <p:nvPr/>
            </p:nvSpPr>
            <p:spPr bwMode="auto">
              <a:xfrm>
                <a:off x="2859739" y="2266873"/>
                <a:ext cx="600962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600" i="1" dirty="0">
                    <a:latin typeface="Arial"/>
                    <a:cs typeface="Arial"/>
                  </a:rPr>
                  <a:t>Keep the Aspidistra Flying</a:t>
                </a:r>
                <a:r>
                  <a:rPr lang="en-GB" sz="1600" dirty="0">
                    <a:latin typeface="Arial"/>
                    <a:cs typeface="Arial"/>
                  </a:rPr>
                  <a:t> </a:t>
                </a:r>
                <a:endParaRPr lang="it-IT" sz="1600" dirty="0">
                  <a:latin typeface="Arial"/>
                  <a:cs typeface="Arial"/>
                </a:endParaRPr>
              </a:p>
              <a:p>
                <a:r>
                  <a:rPr lang="en-GB" sz="1600" i="1" dirty="0">
                    <a:latin typeface="Arial"/>
                    <a:cs typeface="Arial"/>
                  </a:rPr>
                  <a:t>The Road to Wigan Pier</a:t>
                </a:r>
                <a:r>
                  <a:rPr lang="en-GB" sz="1600" dirty="0">
                    <a:latin typeface="Arial"/>
                    <a:cs typeface="Arial"/>
                  </a:rPr>
                  <a:t> </a:t>
                </a:r>
                <a:endParaRPr lang="it-IT" sz="1600" dirty="0">
                  <a:latin typeface="Arial"/>
                  <a:cs typeface="Arial"/>
                </a:endParaRPr>
              </a:p>
              <a:p>
                <a:r>
                  <a:rPr lang="en-GB" sz="1600" dirty="0">
                    <a:latin typeface="Arial"/>
                    <a:cs typeface="Arial"/>
                  </a:rPr>
                  <a:t>In 1936 he gets married and he goes to Spain where the Civil War has broken out. He becomes a member of the Trotskyite faction. He manages to escape with his wife in time to avoid execution or jail </a:t>
                </a:r>
                <a:endParaRPr lang="it-IT" sz="1600" dirty="0">
                  <a:latin typeface="Arial"/>
                  <a:cs typeface="Arial"/>
                </a:endParaRPr>
              </a:p>
            </p:txBody>
          </p:sp>
        </p:grpSp>
        <p:grpSp>
          <p:nvGrpSpPr>
            <p:cNvPr id="18" name="Gruppo 17"/>
            <p:cNvGrpSpPr/>
            <p:nvPr/>
          </p:nvGrpSpPr>
          <p:grpSpPr>
            <a:xfrm>
              <a:off x="1214585" y="3911843"/>
              <a:ext cx="3768312" cy="338554"/>
              <a:chOff x="1214585" y="3651868"/>
              <a:chExt cx="3768312" cy="338554"/>
            </a:xfrm>
          </p:grpSpPr>
          <p:sp>
            <p:nvSpPr>
              <p:cNvPr id="94" name="Rettangolo 16"/>
              <p:cNvSpPr>
                <a:spLocks noChangeArrowheads="1"/>
              </p:cNvSpPr>
              <p:nvPr/>
            </p:nvSpPr>
            <p:spPr bwMode="auto">
              <a:xfrm>
                <a:off x="1214585" y="3651868"/>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1938</a:t>
                </a:r>
                <a:r>
                  <a:rPr lang="it-IT" sz="1600" dirty="0">
                    <a:effectLst/>
                    <a:latin typeface="Arial"/>
                    <a:cs typeface="Arial"/>
                  </a:rPr>
                  <a:t> </a:t>
                </a:r>
                <a:endParaRPr lang="it-IT" sz="1600" dirty="0">
                  <a:latin typeface="Arial"/>
                  <a:cs typeface="Arial"/>
                </a:endParaRPr>
              </a:p>
            </p:txBody>
          </p:sp>
          <p:sp>
            <p:nvSpPr>
              <p:cNvPr id="95" name="Rettangolo 17"/>
              <p:cNvSpPr>
                <a:spLocks noChangeArrowheads="1"/>
              </p:cNvSpPr>
              <p:nvPr/>
            </p:nvSpPr>
            <p:spPr bwMode="auto">
              <a:xfrm>
                <a:off x="2859739" y="3651868"/>
                <a:ext cx="212315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600" i="1" dirty="0">
                    <a:latin typeface="Arial"/>
                    <a:cs typeface="Arial"/>
                  </a:rPr>
                  <a:t>Homage to Catalonia</a:t>
                </a:r>
                <a:r>
                  <a:rPr lang="en-GB" sz="1600" dirty="0">
                    <a:latin typeface="Arial"/>
                    <a:cs typeface="Arial"/>
                  </a:rPr>
                  <a:t> </a:t>
                </a:r>
                <a:endParaRPr lang="it-IT" sz="1600" dirty="0">
                  <a:latin typeface="Arial"/>
                  <a:cs typeface="Arial"/>
                </a:endParaRPr>
              </a:p>
            </p:txBody>
          </p:sp>
        </p:grpSp>
        <p:grpSp>
          <p:nvGrpSpPr>
            <p:cNvPr id="19" name="Gruppo 18"/>
            <p:cNvGrpSpPr/>
            <p:nvPr/>
          </p:nvGrpSpPr>
          <p:grpSpPr>
            <a:xfrm>
              <a:off x="1085980" y="4261567"/>
              <a:ext cx="6131943" cy="338554"/>
              <a:chOff x="1085980" y="3994121"/>
              <a:chExt cx="6131943" cy="338554"/>
            </a:xfrm>
          </p:grpSpPr>
          <p:sp>
            <p:nvSpPr>
              <p:cNvPr id="97" name="Rettangolo 21"/>
              <p:cNvSpPr>
                <a:spLocks noChangeArrowheads="1"/>
              </p:cNvSpPr>
              <p:nvPr/>
            </p:nvSpPr>
            <p:spPr bwMode="auto">
              <a:xfrm>
                <a:off x="1085980" y="3994121"/>
                <a:ext cx="11414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1943</a:t>
                </a:r>
                <a:r>
                  <a:rPr lang="it-IT" sz="1600" dirty="0">
                    <a:effectLst/>
                    <a:latin typeface="Arial"/>
                    <a:cs typeface="Arial"/>
                  </a:rPr>
                  <a:t> </a:t>
                </a:r>
                <a:endParaRPr lang="it-IT" sz="1600" dirty="0">
                  <a:latin typeface="Arial"/>
                  <a:cs typeface="Arial"/>
                </a:endParaRPr>
              </a:p>
            </p:txBody>
          </p:sp>
          <p:sp>
            <p:nvSpPr>
              <p:cNvPr id="98" name="Rettangolo 22"/>
              <p:cNvSpPr>
                <a:spLocks noChangeArrowheads="1"/>
              </p:cNvSpPr>
              <p:nvPr/>
            </p:nvSpPr>
            <p:spPr bwMode="auto">
              <a:xfrm>
                <a:off x="2859739" y="3994121"/>
                <a:ext cx="4358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600" dirty="0">
                    <a:latin typeface="Arial"/>
                    <a:cs typeface="Arial"/>
                  </a:rPr>
                  <a:t>Starts writing </a:t>
                </a:r>
                <a:r>
                  <a:rPr lang="en-GB" sz="1600" i="1" dirty="0">
                    <a:latin typeface="Arial"/>
                    <a:cs typeface="Arial"/>
                  </a:rPr>
                  <a:t>Animal Farm</a:t>
                </a:r>
                <a:r>
                  <a:rPr lang="en-GB" sz="1600" dirty="0">
                    <a:latin typeface="Arial"/>
                    <a:cs typeface="Arial"/>
                  </a:rPr>
                  <a:t> - finishes it in 1944</a:t>
                </a:r>
                <a:r>
                  <a:rPr lang="it-IT" sz="1600" dirty="0">
                    <a:effectLst/>
                    <a:latin typeface="Arial"/>
                    <a:cs typeface="Arial"/>
                  </a:rPr>
                  <a:t> </a:t>
                </a:r>
                <a:endParaRPr lang="it-IT" sz="1600" dirty="0">
                  <a:latin typeface="Arial"/>
                  <a:cs typeface="Arial"/>
                </a:endParaRPr>
              </a:p>
            </p:txBody>
          </p:sp>
        </p:grpSp>
        <p:grpSp>
          <p:nvGrpSpPr>
            <p:cNvPr id="20" name="Gruppo 19"/>
            <p:cNvGrpSpPr/>
            <p:nvPr/>
          </p:nvGrpSpPr>
          <p:grpSpPr>
            <a:xfrm>
              <a:off x="1214585" y="4611291"/>
              <a:ext cx="3309392" cy="338554"/>
              <a:chOff x="1214585" y="4336374"/>
              <a:chExt cx="3309392" cy="338554"/>
            </a:xfrm>
          </p:grpSpPr>
          <p:sp>
            <p:nvSpPr>
              <p:cNvPr id="100" name="Rettangolo 25"/>
              <p:cNvSpPr>
                <a:spLocks noChangeArrowheads="1"/>
              </p:cNvSpPr>
              <p:nvPr/>
            </p:nvSpPr>
            <p:spPr bwMode="auto">
              <a:xfrm>
                <a:off x="1214585" y="4336374"/>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1945</a:t>
                </a:r>
                <a:r>
                  <a:rPr lang="it-IT" sz="1600" dirty="0">
                    <a:effectLst/>
                    <a:latin typeface="Arial"/>
                    <a:cs typeface="Arial"/>
                  </a:rPr>
                  <a:t> </a:t>
                </a:r>
                <a:endParaRPr lang="it-IT" sz="1600" dirty="0">
                  <a:latin typeface="Arial"/>
                  <a:cs typeface="Arial"/>
                </a:endParaRPr>
              </a:p>
            </p:txBody>
          </p:sp>
          <p:sp>
            <p:nvSpPr>
              <p:cNvPr id="101" name="Rettangolo 26"/>
              <p:cNvSpPr>
                <a:spLocks noChangeArrowheads="1"/>
              </p:cNvSpPr>
              <p:nvPr/>
            </p:nvSpPr>
            <p:spPr bwMode="auto">
              <a:xfrm>
                <a:off x="2859739" y="4336374"/>
                <a:ext cx="166423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600" i="1" dirty="0">
                    <a:latin typeface="Arial"/>
                    <a:cs typeface="Arial"/>
                  </a:rPr>
                  <a:t>The Hollow men</a:t>
                </a:r>
                <a:endParaRPr lang="it-IT" sz="1600" dirty="0">
                  <a:latin typeface="Arial"/>
                  <a:cs typeface="Arial"/>
                </a:endParaRPr>
              </a:p>
            </p:txBody>
          </p:sp>
        </p:grpSp>
        <p:grpSp>
          <p:nvGrpSpPr>
            <p:cNvPr id="21" name="Gruppo 20"/>
            <p:cNvGrpSpPr/>
            <p:nvPr/>
          </p:nvGrpSpPr>
          <p:grpSpPr>
            <a:xfrm>
              <a:off x="1214585" y="4961015"/>
              <a:ext cx="7018842" cy="338554"/>
              <a:chOff x="1214585" y="4678627"/>
              <a:chExt cx="7018842" cy="338554"/>
            </a:xfrm>
          </p:grpSpPr>
          <p:sp>
            <p:nvSpPr>
              <p:cNvPr id="103" name="Rettangolo 27"/>
              <p:cNvSpPr>
                <a:spLocks noChangeArrowheads="1"/>
              </p:cNvSpPr>
              <p:nvPr/>
            </p:nvSpPr>
            <p:spPr bwMode="auto">
              <a:xfrm>
                <a:off x="1214585" y="4678627"/>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it-IT" sz="1600" dirty="0">
                    <a:latin typeface="Arial"/>
                    <a:cs typeface="Arial"/>
                  </a:rPr>
                  <a:t>1926</a:t>
                </a:r>
              </a:p>
            </p:txBody>
          </p:sp>
          <p:sp>
            <p:nvSpPr>
              <p:cNvPr id="104" name="Rettangolo 28"/>
              <p:cNvSpPr>
                <a:spLocks noChangeArrowheads="1"/>
              </p:cNvSpPr>
              <p:nvPr/>
            </p:nvSpPr>
            <p:spPr bwMode="auto">
              <a:xfrm>
                <a:off x="2859739" y="4678627"/>
                <a:ext cx="53736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i="1" dirty="0">
                    <a:latin typeface="Arial"/>
                    <a:cs typeface="Arial"/>
                  </a:rPr>
                  <a:t>Animal Farm</a:t>
                </a:r>
                <a:r>
                  <a:rPr lang="en-GB" sz="1600" dirty="0">
                    <a:latin typeface="Arial"/>
                    <a:cs typeface="Arial"/>
                  </a:rPr>
                  <a:t> is published </a:t>
                </a:r>
                <a:endParaRPr lang="it-IT" sz="1600" dirty="0">
                  <a:latin typeface="Arial"/>
                  <a:cs typeface="Arial"/>
                </a:endParaRPr>
              </a:p>
            </p:txBody>
          </p:sp>
        </p:grpSp>
        <p:grpSp>
          <p:nvGrpSpPr>
            <p:cNvPr id="22" name="Gruppo 21"/>
            <p:cNvGrpSpPr/>
            <p:nvPr/>
          </p:nvGrpSpPr>
          <p:grpSpPr>
            <a:xfrm>
              <a:off x="1214585" y="5310739"/>
              <a:ext cx="6907381" cy="338554"/>
              <a:chOff x="1214585" y="5020880"/>
              <a:chExt cx="6907381" cy="338554"/>
            </a:xfrm>
          </p:grpSpPr>
          <p:sp>
            <p:nvSpPr>
              <p:cNvPr id="106" name="Rettangolo 29"/>
              <p:cNvSpPr>
                <a:spLocks noChangeArrowheads="1"/>
              </p:cNvSpPr>
              <p:nvPr/>
            </p:nvSpPr>
            <p:spPr bwMode="auto">
              <a:xfrm>
                <a:off x="1214585" y="5020880"/>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1946-48</a:t>
                </a:r>
                <a:r>
                  <a:rPr lang="it-IT" sz="1600" dirty="0">
                    <a:effectLst/>
                    <a:latin typeface="Arial"/>
                    <a:cs typeface="Arial"/>
                  </a:rPr>
                  <a:t> </a:t>
                </a:r>
                <a:endParaRPr lang="it-IT" sz="1600" dirty="0">
                  <a:latin typeface="Arial"/>
                  <a:cs typeface="Arial"/>
                </a:endParaRPr>
              </a:p>
            </p:txBody>
          </p:sp>
          <p:sp>
            <p:nvSpPr>
              <p:cNvPr id="107" name="Rettangolo 30"/>
              <p:cNvSpPr>
                <a:spLocks noChangeArrowheads="1"/>
              </p:cNvSpPr>
              <p:nvPr/>
            </p:nvSpPr>
            <p:spPr bwMode="auto">
              <a:xfrm>
                <a:off x="2859739" y="5020880"/>
                <a:ext cx="52622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600" dirty="0">
                    <a:latin typeface="Arial"/>
                    <a:cs typeface="Arial"/>
                  </a:rPr>
                  <a:t>Writes </a:t>
                </a:r>
                <a:r>
                  <a:rPr lang="en-GB" sz="1600" i="1" dirty="0">
                    <a:latin typeface="Arial"/>
                    <a:cs typeface="Arial"/>
                  </a:rPr>
                  <a:t>1984</a:t>
                </a:r>
                <a:r>
                  <a:rPr lang="it-IT" sz="1600" dirty="0">
                    <a:effectLst/>
                    <a:latin typeface="Arial"/>
                    <a:cs typeface="Arial"/>
                  </a:rPr>
                  <a:t> </a:t>
                </a:r>
                <a:endParaRPr lang="it-IT" sz="1600" dirty="0">
                  <a:latin typeface="Arial"/>
                  <a:cs typeface="Arial"/>
                </a:endParaRPr>
              </a:p>
            </p:txBody>
          </p:sp>
        </p:grpSp>
        <p:grpSp>
          <p:nvGrpSpPr>
            <p:cNvPr id="23" name="Gruppo 22"/>
            <p:cNvGrpSpPr/>
            <p:nvPr/>
          </p:nvGrpSpPr>
          <p:grpSpPr>
            <a:xfrm>
              <a:off x="1214585" y="5660463"/>
              <a:ext cx="6818817" cy="338554"/>
              <a:chOff x="1214585" y="5578576"/>
              <a:chExt cx="6818817" cy="338554"/>
            </a:xfrm>
          </p:grpSpPr>
          <p:sp>
            <p:nvSpPr>
              <p:cNvPr id="109" name="Rettangolo 31"/>
              <p:cNvSpPr>
                <a:spLocks noChangeArrowheads="1"/>
              </p:cNvSpPr>
              <p:nvPr/>
            </p:nvSpPr>
            <p:spPr bwMode="auto">
              <a:xfrm>
                <a:off x="1214585" y="5578576"/>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1949</a:t>
                </a:r>
                <a:r>
                  <a:rPr lang="it-IT" sz="1600" dirty="0">
                    <a:effectLst/>
                    <a:latin typeface="Arial"/>
                    <a:cs typeface="Arial"/>
                  </a:rPr>
                  <a:t> </a:t>
                </a:r>
                <a:endParaRPr lang="it-IT" sz="1600" dirty="0">
                  <a:latin typeface="Arial"/>
                  <a:cs typeface="Arial"/>
                </a:endParaRPr>
              </a:p>
            </p:txBody>
          </p:sp>
          <p:sp>
            <p:nvSpPr>
              <p:cNvPr id="110" name="Rettangolo 32"/>
              <p:cNvSpPr>
                <a:spLocks noChangeArrowheads="1"/>
              </p:cNvSpPr>
              <p:nvPr/>
            </p:nvSpPr>
            <p:spPr bwMode="auto">
              <a:xfrm>
                <a:off x="2859739" y="5578576"/>
                <a:ext cx="5173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i="1" dirty="0">
                    <a:latin typeface="Arial"/>
                    <a:cs typeface="Arial"/>
                  </a:rPr>
                  <a:t>1984</a:t>
                </a:r>
                <a:r>
                  <a:rPr lang="en-GB" sz="1600" dirty="0">
                    <a:latin typeface="Arial"/>
                    <a:cs typeface="Arial"/>
                  </a:rPr>
                  <a:t> is published</a:t>
                </a:r>
                <a:r>
                  <a:rPr lang="it-IT" sz="1600" dirty="0">
                    <a:effectLst/>
                    <a:latin typeface="Arial"/>
                    <a:cs typeface="Arial"/>
                  </a:rPr>
                  <a:t> </a:t>
                </a:r>
                <a:endParaRPr lang="it-IT" sz="1600" dirty="0">
                  <a:latin typeface="Arial"/>
                  <a:cs typeface="Arial"/>
                </a:endParaRPr>
              </a:p>
            </p:txBody>
          </p:sp>
        </p:grpSp>
        <p:cxnSp>
          <p:nvCxnSpPr>
            <p:cNvPr id="117" name="Connettore 1 116"/>
            <p:cNvCxnSpPr/>
            <p:nvPr/>
          </p:nvCxnSpPr>
          <p:spPr>
            <a:xfrm>
              <a:off x="711368" y="137975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Connettore 1 118"/>
            <p:cNvCxnSpPr/>
            <p:nvPr/>
          </p:nvCxnSpPr>
          <p:spPr>
            <a:xfrm>
              <a:off x="711368" y="2325428"/>
              <a:ext cx="7216775" cy="0"/>
            </a:xfrm>
            <a:prstGeom prst="line">
              <a:avLst/>
            </a:prstGeom>
          </p:spPr>
          <p:style>
            <a:lnRef idx="2">
              <a:schemeClr val="accent1"/>
            </a:lnRef>
            <a:fillRef idx="0">
              <a:schemeClr val="accent1"/>
            </a:fillRef>
            <a:effectRef idx="1">
              <a:schemeClr val="accent1"/>
            </a:effectRef>
            <a:fontRef idx="minor">
              <a:schemeClr val="tx1"/>
            </a:fontRef>
          </p:style>
        </p:cxnSp>
        <p:grpSp>
          <p:nvGrpSpPr>
            <p:cNvPr id="24" name="Gruppo 23"/>
            <p:cNvGrpSpPr/>
            <p:nvPr/>
          </p:nvGrpSpPr>
          <p:grpSpPr>
            <a:xfrm>
              <a:off x="1214585" y="6010184"/>
              <a:ext cx="6818817" cy="584776"/>
              <a:chOff x="1214585" y="6010184"/>
              <a:chExt cx="6818817" cy="584776"/>
            </a:xfrm>
          </p:grpSpPr>
          <p:sp>
            <p:nvSpPr>
              <p:cNvPr id="69" name="Rettangolo 31"/>
              <p:cNvSpPr>
                <a:spLocks noChangeArrowheads="1"/>
              </p:cNvSpPr>
              <p:nvPr/>
            </p:nvSpPr>
            <p:spPr bwMode="auto">
              <a:xfrm>
                <a:off x="1214585" y="6010184"/>
                <a:ext cx="1012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600" dirty="0">
                    <a:latin typeface="Arial"/>
                    <a:cs typeface="Arial"/>
                  </a:rPr>
                  <a:t>1950</a:t>
                </a:r>
                <a:r>
                  <a:rPr lang="it-IT" sz="1600" dirty="0">
                    <a:effectLst/>
                    <a:latin typeface="Arial"/>
                    <a:cs typeface="Arial"/>
                  </a:rPr>
                  <a:t> </a:t>
                </a:r>
                <a:endParaRPr lang="it-IT" sz="1600" dirty="0">
                  <a:latin typeface="Arial"/>
                  <a:cs typeface="Arial"/>
                </a:endParaRPr>
              </a:p>
            </p:txBody>
          </p:sp>
          <p:sp>
            <p:nvSpPr>
              <p:cNvPr id="70" name="Rettangolo 32"/>
              <p:cNvSpPr>
                <a:spLocks noChangeArrowheads="1"/>
              </p:cNvSpPr>
              <p:nvPr/>
            </p:nvSpPr>
            <p:spPr bwMode="auto">
              <a:xfrm>
                <a:off x="2859739" y="6010184"/>
                <a:ext cx="5173663"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dirty="0">
                    <a:latin typeface="Arial"/>
                    <a:cs typeface="Arial"/>
                  </a:rPr>
                  <a:t>Dies of a tubercular haemorrhage. Some famous essays are printed after his death</a:t>
                </a:r>
                <a:r>
                  <a:rPr lang="it-IT" sz="1600" dirty="0">
                    <a:effectLst/>
                    <a:latin typeface="Arial"/>
                    <a:cs typeface="Arial"/>
                  </a:rPr>
                  <a:t> </a:t>
                </a:r>
                <a:endParaRPr lang="it-IT" sz="1600" dirty="0">
                  <a:latin typeface="Arial"/>
                  <a:cs typeface="Arial"/>
                </a:endParaRPr>
              </a:p>
            </p:txBody>
          </p:sp>
        </p:grpSp>
      </p:grpSp>
    </p:spTree>
    <p:extLst>
      <p:ext uri="{BB962C8B-B14F-4D97-AF65-F5344CB8AC3E}">
        <p14:creationId xmlns:p14="http://schemas.microsoft.com/office/powerpoint/2010/main" val="1203477545"/>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875327"/>
            <a:ext cx="8140700" cy="1107346"/>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rPr>
              <a:t>KEY WORDS</a:t>
            </a:r>
            <a:r>
              <a:rPr lang="it-IT" sz="6600" dirty="0">
                <a:solidFill>
                  <a:schemeClr val="bg2">
                    <a:lumMod val="50000"/>
                  </a:schemeClr>
                </a:solidFill>
                <a:effectLst/>
              </a:rPr>
              <a:t> </a:t>
            </a:r>
            <a:endParaRPr lang="en-GB" sz="6600" dirty="0">
              <a:solidFill>
                <a:schemeClr val="bg2">
                  <a:lumMod val="50000"/>
                </a:schemeClr>
              </a:solidFill>
              <a:effectLst/>
            </a:endParaRPr>
          </a:p>
        </p:txBody>
      </p:sp>
    </p:spTree>
    <p:extLst>
      <p:ext uri="{BB962C8B-B14F-4D97-AF65-F5344CB8AC3E}">
        <p14:creationId xmlns:p14="http://schemas.microsoft.com/office/powerpoint/2010/main" val="2049293300"/>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499102" y="136525"/>
            <a:ext cx="8524875" cy="747713"/>
          </a:xfrm>
          <a:prstGeom prst="rect">
            <a:avLst/>
          </a:prstGeom>
        </p:spPr>
        <p:txBody>
          <a:bodyPr>
            <a:normAutofit fontScale="92500" lnSpcReduction="10000"/>
          </a:bodyPr>
          <a:lstStyle/>
          <a:p>
            <a:pPr marL="44450" indent="0" algn="ctr">
              <a:buFont typeface="Georgia" charset="0"/>
              <a:buNone/>
            </a:pPr>
            <a:r>
              <a:rPr lang="en-GB" sz="4800" dirty="0">
                <a:solidFill>
                  <a:srgbClr val="F8D538"/>
                </a:solidFill>
                <a:latin typeface="Arial"/>
                <a:cs typeface="Arial"/>
              </a:rPr>
              <a:t>KEY WORDS </a:t>
            </a:r>
            <a:endParaRPr lang="it-IT" sz="4800" dirty="0">
              <a:solidFill>
                <a:srgbClr val="F8D538"/>
              </a:solidFill>
              <a:latin typeface="Arial"/>
              <a:cs typeface="Arial"/>
            </a:endParaRPr>
          </a:p>
        </p:txBody>
      </p:sp>
      <p:sp>
        <p:nvSpPr>
          <p:cNvPr id="6" name="Rettangolo 5"/>
          <p:cNvSpPr/>
          <p:nvPr/>
        </p:nvSpPr>
        <p:spPr>
          <a:xfrm>
            <a:off x="1555095" y="1302852"/>
            <a:ext cx="6412888" cy="1938992"/>
          </a:xfrm>
          <a:prstGeom prst="rect">
            <a:avLst/>
          </a:prstGeom>
        </p:spPr>
        <p:txBody>
          <a:bodyPr wrap="square">
            <a:spAutoFit/>
          </a:bodyPr>
          <a:lstStyle/>
          <a:p>
            <a:pPr algn="ctr"/>
            <a:r>
              <a:rPr lang="en-GB" sz="2400" dirty="0">
                <a:solidFill>
                  <a:srgbClr val="FF0000"/>
                </a:solidFill>
                <a:latin typeface="Arial"/>
                <a:cs typeface="Arial"/>
              </a:rPr>
              <a:t>THE SOCIAL SCENE</a:t>
            </a:r>
            <a:endParaRPr lang="it-IT" sz="2400" dirty="0">
              <a:solidFill>
                <a:srgbClr val="FF0000"/>
              </a:solidFill>
              <a:latin typeface="Arial"/>
              <a:cs typeface="Arial"/>
            </a:endParaRPr>
          </a:p>
          <a:p>
            <a:pPr algn="ctr"/>
            <a:r>
              <a:rPr lang="en-GB" sz="1600" dirty="0">
                <a:latin typeface="Arial"/>
                <a:cs typeface="Arial"/>
              </a:rPr>
              <a:t>Orwell’s works are deeply rooted in the history of his times, an age of </a:t>
            </a:r>
            <a:endParaRPr lang="it-IT" sz="1600" dirty="0">
              <a:latin typeface="Arial"/>
              <a:cs typeface="Arial"/>
            </a:endParaRPr>
          </a:p>
          <a:p>
            <a:pPr lvl="0" algn="ctr"/>
            <a:r>
              <a:rPr lang="it-IT" sz="1600" dirty="0">
                <a:solidFill>
                  <a:srgbClr val="FF0000"/>
                </a:solidFill>
                <a:latin typeface="Arial"/>
                <a:cs typeface="Arial"/>
              </a:rPr>
              <a:t>• </a:t>
            </a:r>
            <a:r>
              <a:rPr lang="it-IT" sz="1600" dirty="0" err="1">
                <a:latin typeface="Arial"/>
                <a:cs typeface="Arial"/>
              </a:rPr>
              <a:t>economic</a:t>
            </a:r>
            <a:r>
              <a:rPr lang="it-IT" sz="1600" dirty="0">
                <a:latin typeface="Arial"/>
                <a:cs typeface="Arial"/>
              </a:rPr>
              <a:t> </a:t>
            </a:r>
            <a:r>
              <a:rPr lang="it-IT" sz="1600" dirty="0" err="1">
                <a:latin typeface="Arial"/>
                <a:cs typeface="Arial"/>
              </a:rPr>
              <a:t>depression</a:t>
            </a:r>
            <a:r>
              <a:rPr lang="it-IT" sz="1600" dirty="0">
                <a:latin typeface="Arial"/>
                <a:cs typeface="Arial"/>
              </a:rPr>
              <a:t>, </a:t>
            </a:r>
          </a:p>
          <a:p>
            <a:pPr lvl="0" algn="ctr"/>
            <a:r>
              <a:rPr lang="it-IT" sz="1600" dirty="0">
                <a:solidFill>
                  <a:srgbClr val="FF0000"/>
                </a:solidFill>
                <a:latin typeface="Arial"/>
                <a:cs typeface="Arial"/>
              </a:rPr>
              <a:t>• </a:t>
            </a:r>
            <a:r>
              <a:rPr lang="it-IT" sz="1600" dirty="0" err="1">
                <a:latin typeface="Arial"/>
                <a:cs typeface="Arial"/>
              </a:rPr>
              <a:t>totalitarianism</a:t>
            </a:r>
            <a:r>
              <a:rPr lang="it-IT" sz="1600" dirty="0">
                <a:latin typeface="Arial"/>
                <a:cs typeface="Arial"/>
              </a:rPr>
              <a:t> </a:t>
            </a:r>
          </a:p>
          <a:p>
            <a:pPr lvl="0" algn="ctr"/>
            <a:r>
              <a:rPr lang="it-IT" sz="1600" dirty="0">
                <a:solidFill>
                  <a:srgbClr val="FF0000"/>
                </a:solidFill>
                <a:latin typeface="Arial"/>
                <a:cs typeface="Arial"/>
              </a:rPr>
              <a:t>• </a:t>
            </a:r>
            <a:r>
              <a:rPr lang="it-IT" sz="1600" dirty="0" err="1">
                <a:latin typeface="Arial"/>
                <a:cs typeface="Arial"/>
              </a:rPr>
              <a:t>imperialism</a:t>
            </a:r>
            <a:r>
              <a:rPr lang="it-IT" sz="1600" dirty="0">
                <a:latin typeface="Arial"/>
                <a:cs typeface="Arial"/>
              </a:rPr>
              <a:t>, </a:t>
            </a:r>
          </a:p>
          <a:p>
            <a:pPr lvl="0" algn="ctr"/>
            <a:r>
              <a:rPr lang="it-IT" sz="1600" dirty="0">
                <a:solidFill>
                  <a:srgbClr val="FF0000"/>
                </a:solidFill>
                <a:latin typeface="Arial"/>
                <a:cs typeface="Arial"/>
              </a:rPr>
              <a:t>• </a:t>
            </a:r>
            <a:r>
              <a:rPr lang="it-IT" sz="1600" dirty="0">
                <a:latin typeface="Arial"/>
                <a:cs typeface="Arial"/>
              </a:rPr>
              <a:t>the Spanish </a:t>
            </a:r>
            <a:r>
              <a:rPr lang="it-IT" sz="1600" dirty="0" err="1">
                <a:latin typeface="Arial"/>
                <a:cs typeface="Arial"/>
              </a:rPr>
              <a:t>Civil</a:t>
            </a:r>
            <a:r>
              <a:rPr lang="it-IT" sz="1600" dirty="0">
                <a:latin typeface="Arial"/>
                <a:cs typeface="Arial"/>
              </a:rPr>
              <a:t> war </a:t>
            </a:r>
          </a:p>
          <a:p>
            <a:pPr lvl="0" algn="ctr"/>
            <a:r>
              <a:rPr lang="it-IT" sz="1600" dirty="0">
                <a:solidFill>
                  <a:srgbClr val="FF0000"/>
                </a:solidFill>
                <a:latin typeface="Arial"/>
                <a:cs typeface="Arial"/>
              </a:rPr>
              <a:t>• </a:t>
            </a:r>
            <a:r>
              <a:rPr lang="it-IT" sz="1600" dirty="0">
                <a:latin typeface="Arial"/>
                <a:cs typeface="Arial"/>
              </a:rPr>
              <a:t>World War II. </a:t>
            </a:r>
          </a:p>
        </p:txBody>
      </p:sp>
      <p:sp>
        <p:nvSpPr>
          <p:cNvPr id="8" name="Rettangolo 7"/>
          <p:cNvSpPr/>
          <p:nvPr/>
        </p:nvSpPr>
        <p:spPr>
          <a:xfrm>
            <a:off x="3280166" y="4712999"/>
            <a:ext cx="2962745" cy="461665"/>
          </a:xfrm>
          <a:prstGeom prst="rect">
            <a:avLst/>
          </a:prstGeom>
        </p:spPr>
        <p:txBody>
          <a:bodyPr wrap="none">
            <a:spAutoFit/>
          </a:bodyPr>
          <a:lstStyle/>
          <a:p>
            <a:pPr algn="ctr"/>
            <a:r>
              <a:rPr lang="en-GB" sz="2400" dirty="0">
                <a:solidFill>
                  <a:srgbClr val="FF0000"/>
                </a:solidFill>
                <a:latin typeface="Arial"/>
                <a:cs typeface="Arial"/>
              </a:rPr>
              <a:t>TOTALITARIANISM</a:t>
            </a:r>
            <a:endParaRPr lang="it-IT" sz="2400" dirty="0">
              <a:solidFill>
                <a:srgbClr val="FF0000"/>
              </a:solidFill>
              <a:latin typeface="Arial"/>
              <a:cs typeface="Arial"/>
            </a:endParaRPr>
          </a:p>
        </p:txBody>
      </p:sp>
      <p:sp>
        <p:nvSpPr>
          <p:cNvPr id="9" name="Rettangolo 8"/>
          <p:cNvSpPr/>
          <p:nvPr/>
        </p:nvSpPr>
        <p:spPr>
          <a:xfrm>
            <a:off x="3690736" y="5593276"/>
            <a:ext cx="2141606" cy="461665"/>
          </a:xfrm>
          <a:prstGeom prst="rect">
            <a:avLst/>
          </a:prstGeom>
        </p:spPr>
        <p:txBody>
          <a:bodyPr wrap="none">
            <a:spAutoFit/>
          </a:bodyPr>
          <a:lstStyle/>
          <a:p>
            <a:pPr algn="ctr"/>
            <a:r>
              <a:rPr lang="en-GB" sz="2400" dirty="0">
                <a:solidFill>
                  <a:srgbClr val="FF0000"/>
                </a:solidFill>
                <a:latin typeface="Arial"/>
                <a:cs typeface="Arial"/>
              </a:rPr>
              <a:t>REFORMISM</a:t>
            </a:r>
            <a:endParaRPr lang="it-IT" sz="2400" dirty="0">
              <a:solidFill>
                <a:srgbClr val="FF0000"/>
              </a:solidFill>
              <a:latin typeface="Arial"/>
              <a:cs typeface="Arial"/>
            </a:endParaRPr>
          </a:p>
        </p:txBody>
      </p:sp>
      <p:grpSp>
        <p:nvGrpSpPr>
          <p:cNvPr id="14" name="Gruppo 13"/>
          <p:cNvGrpSpPr/>
          <p:nvPr/>
        </p:nvGrpSpPr>
        <p:grpSpPr>
          <a:xfrm>
            <a:off x="720358" y="3253620"/>
            <a:ext cx="8082362" cy="633927"/>
            <a:chOff x="750556" y="3416548"/>
            <a:chExt cx="8082362" cy="633927"/>
          </a:xfrm>
        </p:grpSpPr>
        <p:sp>
          <p:nvSpPr>
            <p:cNvPr id="7" name="CasellaDiTesto 6"/>
            <p:cNvSpPr txBox="1"/>
            <p:nvPr/>
          </p:nvSpPr>
          <p:spPr>
            <a:xfrm>
              <a:off x="1080284" y="3465699"/>
              <a:ext cx="7752634" cy="584776"/>
            </a:xfrm>
            <a:prstGeom prst="rect">
              <a:avLst/>
            </a:prstGeom>
            <a:noFill/>
          </p:spPr>
          <p:txBody>
            <a:bodyPr wrap="square" rtlCol="0">
              <a:spAutoFit/>
            </a:bodyPr>
            <a:lstStyle/>
            <a:p>
              <a:pPr lvl="0" algn="ctr"/>
              <a:r>
                <a:rPr lang="en-GB" sz="1600" dirty="0">
                  <a:latin typeface="Arial"/>
                  <a:cs typeface="Arial"/>
                </a:rPr>
                <a:t>a reformer, disillusioned with the socialist ideals </a:t>
              </a:r>
              <a:endParaRPr lang="it-IT" sz="1600" dirty="0">
                <a:latin typeface="Arial"/>
                <a:cs typeface="Arial"/>
              </a:endParaRPr>
            </a:p>
            <a:p>
              <a:pPr algn="ctr"/>
              <a:r>
                <a:rPr lang="en-GB" sz="1600" dirty="0">
                  <a:latin typeface="Arial"/>
                  <a:cs typeface="Arial"/>
                </a:rPr>
                <a:t>advocates a ‘democratic socialism’ which stands for an abstract idea of reformation.</a:t>
              </a:r>
              <a:r>
                <a:rPr lang="it-IT" sz="1600" dirty="0">
                  <a:latin typeface="Arial"/>
                  <a:cs typeface="Arial"/>
                </a:rPr>
                <a:t> </a:t>
              </a:r>
            </a:p>
          </p:txBody>
        </p:sp>
        <p:sp>
          <p:nvSpPr>
            <p:cNvPr id="10" name="Freccia circolare a destra 9"/>
            <p:cNvSpPr/>
            <p:nvPr/>
          </p:nvSpPr>
          <p:spPr>
            <a:xfrm rot="20338362">
              <a:off x="2375155" y="3416548"/>
              <a:ext cx="348620" cy="340306"/>
            </a:xfrm>
            <a:prstGeom prst="curvedRightArrow">
              <a:avLst/>
            </a:prstGeom>
            <a:solidFill>
              <a:srgbClr val="FF0000"/>
            </a:solidFill>
            <a:ln w="19050" cmpd="sng">
              <a:solidFill>
                <a:schemeClr val="bg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16" name="Freccia circolare a destra 15"/>
            <p:cNvSpPr/>
            <p:nvPr/>
          </p:nvSpPr>
          <p:spPr>
            <a:xfrm rot="20338362">
              <a:off x="750556" y="3690623"/>
              <a:ext cx="348620" cy="340306"/>
            </a:xfrm>
            <a:prstGeom prst="curvedRightArrow">
              <a:avLst/>
            </a:prstGeom>
            <a:solidFill>
              <a:srgbClr val="FF0000"/>
            </a:solidFill>
            <a:ln w="19050" cmpd="sng">
              <a:solidFill>
                <a:schemeClr val="bg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grpSp>
    </p:spTree>
    <p:extLst>
      <p:ext uri="{BB962C8B-B14F-4D97-AF65-F5344CB8AC3E}">
        <p14:creationId xmlns:p14="http://schemas.microsoft.com/office/powerpoint/2010/main" val="486457399"/>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2523751" y="136525"/>
            <a:ext cx="4096498" cy="747713"/>
          </a:xfrm>
          <a:prstGeom prst="rect">
            <a:avLst/>
          </a:prstGeom>
        </p:spPr>
        <p:txBody>
          <a:bodyPr>
            <a:normAutofit fontScale="92500" lnSpcReduction="10000"/>
          </a:bodyPr>
          <a:lstStyle/>
          <a:p>
            <a:pPr marL="44450" indent="0" algn="ctr">
              <a:buFont typeface="Georgia" charset="0"/>
              <a:buNone/>
            </a:pPr>
            <a:r>
              <a:rPr lang="en-GB" sz="4800" dirty="0">
                <a:solidFill>
                  <a:srgbClr val="F8D538"/>
                </a:solidFill>
                <a:latin typeface="Arial"/>
                <a:cs typeface="Arial"/>
              </a:rPr>
              <a:t>KEY WORDS </a:t>
            </a:r>
            <a:endParaRPr lang="it-IT" sz="4800" dirty="0">
              <a:solidFill>
                <a:srgbClr val="F8D538"/>
              </a:solidFill>
              <a:latin typeface="Arial"/>
              <a:cs typeface="Arial"/>
            </a:endParaRPr>
          </a:p>
        </p:txBody>
      </p:sp>
      <p:sp>
        <p:nvSpPr>
          <p:cNvPr id="6" name="Rettangolo 5"/>
          <p:cNvSpPr/>
          <p:nvPr/>
        </p:nvSpPr>
        <p:spPr>
          <a:xfrm>
            <a:off x="3650648" y="1337619"/>
            <a:ext cx="1842704" cy="461665"/>
          </a:xfrm>
          <a:prstGeom prst="rect">
            <a:avLst/>
          </a:prstGeom>
        </p:spPr>
        <p:txBody>
          <a:bodyPr wrap="square">
            <a:spAutoFit/>
          </a:bodyPr>
          <a:lstStyle/>
          <a:p>
            <a:pPr algn="ctr"/>
            <a:r>
              <a:rPr lang="en-GB" sz="2400" dirty="0">
                <a:solidFill>
                  <a:srgbClr val="FF0000"/>
                </a:solidFill>
                <a:latin typeface="Arial"/>
                <a:cs typeface="Arial"/>
              </a:rPr>
              <a:t>STYLE</a:t>
            </a:r>
            <a:endParaRPr lang="it-IT" sz="2400" dirty="0">
              <a:solidFill>
                <a:srgbClr val="FF0000"/>
              </a:solidFill>
              <a:latin typeface="Arial"/>
              <a:cs typeface="Arial"/>
            </a:endParaRPr>
          </a:p>
        </p:txBody>
      </p:sp>
      <p:sp>
        <p:nvSpPr>
          <p:cNvPr id="9" name="Rettangolo 8"/>
          <p:cNvSpPr/>
          <p:nvPr/>
        </p:nvSpPr>
        <p:spPr>
          <a:xfrm>
            <a:off x="3877277" y="4619065"/>
            <a:ext cx="1389447" cy="1292662"/>
          </a:xfrm>
          <a:prstGeom prst="rect">
            <a:avLst/>
          </a:prstGeom>
        </p:spPr>
        <p:txBody>
          <a:bodyPr wrap="none">
            <a:spAutoFit/>
          </a:bodyPr>
          <a:lstStyle/>
          <a:p>
            <a:pPr algn="ctr"/>
            <a:r>
              <a:rPr lang="en-GB" sz="2400" dirty="0">
                <a:solidFill>
                  <a:srgbClr val="FF0000"/>
                </a:solidFill>
                <a:latin typeface="Arial"/>
                <a:cs typeface="Arial"/>
              </a:rPr>
              <a:t>MODES</a:t>
            </a:r>
          </a:p>
          <a:p>
            <a:pPr lvl="0"/>
            <a:r>
              <a:rPr lang="en-GB" dirty="0">
                <a:solidFill>
                  <a:srgbClr val="FF0000"/>
                </a:solidFill>
                <a:latin typeface="Arial"/>
                <a:cs typeface="Arial"/>
              </a:rPr>
              <a:t>• </a:t>
            </a:r>
            <a:r>
              <a:rPr lang="en-GB" dirty="0">
                <a:latin typeface="Arial"/>
                <a:cs typeface="Arial"/>
              </a:rPr>
              <a:t>Satire</a:t>
            </a:r>
            <a:endParaRPr lang="it-IT" dirty="0">
              <a:latin typeface="Arial"/>
              <a:cs typeface="Arial"/>
            </a:endParaRPr>
          </a:p>
          <a:p>
            <a:pPr lvl="0"/>
            <a:r>
              <a:rPr lang="en-GB" dirty="0">
                <a:solidFill>
                  <a:srgbClr val="FF0000"/>
                </a:solidFill>
                <a:latin typeface="Arial"/>
                <a:cs typeface="Arial"/>
              </a:rPr>
              <a:t>• </a:t>
            </a:r>
            <a:r>
              <a:rPr lang="en-GB" dirty="0">
                <a:latin typeface="Arial"/>
                <a:cs typeface="Arial"/>
              </a:rPr>
              <a:t>Allegory </a:t>
            </a:r>
            <a:endParaRPr lang="it-IT" dirty="0">
              <a:latin typeface="Arial"/>
              <a:cs typeface="Arial"/>
            </a:endParaRPr>
          </a:p>
          <a:p>
            <a:r>
              <a:rPr lang="en-GB" dirty="0">
                <a:solidFill>
                  <a:srgbClr val="FF0000"/>
                </a:solidFill>
                <a:latin typeface="Arial"/>
                <a:cs typeface="Arial"/>
              </a:rPr>
              <a:t>• </a:t>
            </a:r>
            <a:r>
              <a:rPr lang="en-GB" dirty="0">
                <a:latin typeface="Arial"/>
                <a:cs typeface="Arial"/>
              </a:rPr>
              <a:t>Dystopia </a:t>
            </a:r>
            <a:endParaRPr lang="it-IT" i="1" dirty="0">
              <a:solidFill>
                <a:srgbClr val="FF0000"/>
              </a:solidFill>
              <a:latin typeface="Arial"/>
              <a:cs typeface="Arial"/>
            </a:endParaRPr>
          </a:p>
        </p:txBody>
      </p:sp>
      <p:grpSp>
        <p:nvGrpSpPr>
          <p:cNvPr id="21" name="Gruppo 20"/>
          <p:cNvGrpSpPr/>
          <p:nvPr/>
        </p:nvGrpSpPr>
        <p:grpSpPr>
          <a:xfrm>
            <a:off x="1652514" y="1926998"/>
            <a:ext cx="5838972" cy="584776"/>
            <a:chOff x="1652514" y="1926998"/>
            <a:chExt cx="5838972" cy="584776"/>
          </a:xfrm>
        </p:grpSpPr>
        <p:sp>
          <p:nvSpPr>
            <p:cNvPr id="4" name="Rettangolo 3"/>
            <p:cNvSpPr/>
            <p:nvPr/>
          </p:nvSpPr>
          <p:spPr>
            <a:xfrm>
              <a:off x="1652514" y="2034720"/>
              <a:ext cx="2369378" cy="369332"/>
            </a:xfrm>
            <a:prstGeom prst="rect">
              <a:avLst/>
            </a:prstGeom>
          </p:spPr>
          <p:txBody>
            <a:bodyPr wrap="square">
              <a:spAutoFit/>
            </a:bodyPr>
            <a:lstStyle/>
            <a:p>
              <a:pPr algn="ctr"/>
              <a:r>
                <a:rPr lang="en-GB" dirty="0">
                  <a:solidFill>
                    <a:srgbClr val="FF0000"/>
                  </a:solidFill>
                  <a:latin typeface="Wingdings 3" charset="2"/>
                  <a:cs typeface="Wingdings 3" charset="2"/>
                </a:rPr>
                <a:t>u</a:t>
              </a:r>
              <a:r>
                <a:rPr lang="en-GB" dirty="0">
                  <a:latin typeface="Arial"/>
                  <a:cs typeface="Arial"/>
                </a:rPr>
                <a:t> A committed writer</a:t>
              </a:r>
              <a:endParaRPr lang="it-IT" dirty="0">
                <a:latin typeface="Arial"/>
                <a:cs typeface="Arial"/>
              </a:endParaRPr>
            </a:p>
          </p:txBody>
        </p:sp>
        <p:sp>
          <p:nvSpPr>
            <p:cNvPr id="11" name="Freccia destra 10"/>
            <p:cNvSpPr/>
            <p:nvPr/>
          </p:nvSpPr>
          <p:spPr>
            <a:xfrm>
              <a:off x="4038492" y="2136385"/>
              <a:ext cx="260434" cy="166003"/>
            </a:xfrm>
            <a:prstGeom prst="rightArrow">
              <a:avLst/>
            </a:prstGeom>
            <a:solidFill>
              <a:srgbClr val="FF0000"/>
            </a:solidFill>
            <a:ln>
              <a:solidFill>
                <a:srgbClr val="0D79CA"/>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CasellaDiTesto 11"/>
            <p:cNvSpPr txBox="1"/>
            <p:nvPr/>
          </p:nvSpPr>
          <p:spPr>
            <a:xfrm>
              <a:off x="4361847" y="1926998"/>
              <a:ext cx="3129639" cy="584776"/>
            </a:xfrm>
            <a:prstGeom prst="rect">
              <a:avLst/>
            </a:prstGeom>
            <a:noFill/>
          </p:spPr>
          <p:txBody>
            <a:bodyPr wrap="square" rtlCol="0">
              <a:spAutoFit/>
            </a:bodyPr>
            <a:lstStyle/>
            <a:p>
              <a:pPr algn="ctr"/>
              <a:r>
                <a:rPr lang="en-GB" sz="1600" dirty="0">
                  <a:latin typeface="Arial"/>
                  <a:cs typeface="Arial"/>
                </a:rPr>
                <a:t>Clear and effective messages so as to change the social system </a:t>
              </a:r>
              <a:endParaRPr lang="it-IT" sz="1600" dirty="0">
                <a:latin typeface="Arial"/>
                <a:cs typeface="Arial"/>
              </a:endParaRPr>
            </a:p>
          </p:txBody>
        </p:sp>
      </p:grpSp>
      <p:sp>
        <p:nvSpPr>
          <p:cNvPr id="5" name="Rettangolo 4"/>
          <p:cNvSpPr/>
          <p:nvPr/>
        </p:nvSpPr>
        <p:spPr>
          <a:xfrm>
            <a:off x="2731573" y="2670429"/>
            <a:ext cx="3888675" cy="369332"/>
          </a:xfrm>
          <a:prstGeom prst="rect">
            <a:avLst/>
          </a:prstGeom>
        </p:spPr>
        <p:txBody>
          <a:bodyPr wrap="square">
            <a:spAutoFit/>
          </a:bodyPr>
          <a:lstStyle/>
          <a:p>
            <a:pPr lvl="0" algn="ctr"/>
            <a:r>
              <a:rPr lang="en-GB" dirty="0">
                <a:solidFill>
                  <a:srgbClr val="FF0000"/>
                </a:solidFill>
                <a:latin typeface="Wingdings 3" charset="2"/>
                <a:cs typeface="Wingdings 3" charset="2"/>
              </a:rPr>
              <a:t>u</a:t>
            </a:r>
            <a:r>
              <a:rPr lang="en-GB" dirty="0">
                <a:latin typeface="Arial"/>
                <a:cs typeface="Arial"/>
              </a:rPr>
              <a:t> H</a:t>
            </a:r>
            <a:r>
              <a:rPr lang="en-GB" dirty="0"/>
              <a:t>is works are characterised by:</a:t>
            </a:r>
          </a:p>
        </p:txBody>
      </p:sp>
      <p:sp>
        <p:nvSpPr>
          <p:cNvPr id="15" name="CasellaDiTesto 14"/>
          <p:cNvSpPr txBox="1"/>
          <p:nvPr/>
        </p:nvSpPr>
        <p:spPr>
          <a:xfrm>
            <a:off x="1130694" y="3061298"/>
            <a:ext cx="6882613" cy="1107996"/>
          </a:xfrm>
          <a:prstGeom prst="rect">
            <a:avLst/>
          </a:prstGeom>
          <a:noFill/>
        </p:spPr>
        <p:txBody>
          <a:bodyPr wrap="none" rtlCol="0">
            <a:spAutoFit/>
          </a:bodyPr>
          <a:lstStyle/>
          <a:p>
            <a:pPr lvl="0" algn="ctr"/>
            <a:r>
              <a:rPr lang="en-GB" sz="1600" dirty="0">
                <a:solidFill>
                  <a:srgbClr val="FF0000"/>
                </a:solidFill>
                <a:latin typeface="Arial"/>
                <a:cs typeface="Arial"/>
              </a:rPr>
              <a:t>• </a:t>
            </a:r>
            <a:r>
              <a:rPr lang="en-GB" sz="1600" dirty="0">
                <a:latin typeface="Arial"/>
                <a:cs typeface="Arial"/>
              </a:rPr>
              <a:t>concise and simple writing so as to avoid confusion or misinterpretations</a:t>
            </a:r>
            <a:endParaRPr lang="it-IT" sz="1600" dirty="0">
              <a:latin typeface="Arial"/>
              <a:cs typeface="Arial"/>
            </a:endParaRPr>
          </a:p>
          <a:p>
            <a:pPr lvl="0" algn="ctr"/>
            <a:r>
              <a:rPr lang="en-GB" sz="1600" dirty="0">
                <a:solidFill>
                  <a:srgbClr val="FF0000"/>
                </a:solidFill>
                <a:latin typeface="Arial"/>
                <a:cs typeface="Arial"/>
              </a:rPr>
              <a:t>• </a:t>
            </a:r>
            <a:r>
              <a:rPr lang="en-GB" sz="1600" dirty="0">
                <a:latin typeface="Arial"/>
                <a:cs typeface="Arial"/>
              </a:rPr>
              <a:t>objective, detailed recordings of both world events and social evils</a:t>
            </a:r>
            <a:endParaRPr lang="it-IT" sz="1600" dirty="0">
              <a:latin typeface="Arial"/>
              <a:cs typeface="Arial"/>
            </a:endParaRPr>
          </a:p>
          <a:p>
            <a:pPr lvl="0" algn="ctr"/>
            <a:r>
              <a:rPr lang="en-GB" sz="1600" dirty="0">
                <a:solidFill>
                  <a:srgbClr val="FF0000"/>
                </a:solidFill>
                <a:latin typeface="Arial"/>
                <a:cs typeface="Arial"/>
              </a:rPr>
              <a:t>• </a:t>
            </a:r>
            <a:r>
              <a:rPr lang="en-GB" sz="1600" dirty="0">
                <a:latin typeface="Arial"/>
                <a:cs typeface="Arial"/>
              </a:rPr>
              <a:t>well-defined plots following a strictly chronological development</a:t>
            </a:r>
            <a:endParaRPr lang="it-IT" sz="1600" dirty="0">
              <a:latin typeface="Arial"/>
              <a:cs typeface="Arial"/>
            </a:endParaRPr>
          </a:p>
          <a:p>
            <a:pPr algn="ctr"/>
            <a:r>
              <a:rPr lang="en-GB" sz="1600" dirty="0">
                <a:solidFill>
                  <a:srgbClr val="FF0000"/>
                </a:solidFill>
                <a:latin typeface="Arial"/>
                <a:cs typeface="Arial"/>
              </a:rPr>
              <a:t>• </a:t>
            </a:r>
            <a:r>
              <a:rPr lang="en-GB" sz="1600" dirty="0">
                <a:latin typeface="Arial"/>
                <a:cs typeface="Arial"/>
              </a:rPr>
              <a:t>Satire, allegory and dystopia</a:t>
            </a:r>
            <a:endParaRPr lang="it-IT" sz="1600" dirty="0">
              <a:latin typeface="Arial"/>
              <a:cs typeface="Arial"/>
            </a:endParaRPr>
          </a:p>
        </p:txBody>
      </p:sp>
    </p:spTree>
    <p:extLst>
      <p:ext uri="{BB962C8B-B14F-4D97-AF65-F5344CB8AC3E}">
        <p14:creationId xmlns:p14="http://schemas.microsoft.com/office/powerpoint/2010/main" val="1485538590"/>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5"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875327"/>
            <a:ext cx="8140700" cy="1107346"/>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rPr>
              <a:t>MAIN WORKS</a:t>
            </a:r>
            <a:r>
              <a:rPr lang="it-IT" sz="6600" dirty="0">
                <a:solidFill>
                  <a:schemeClr val="bg2">
                    <a:lumMod val="50000"/>
                  </a:schemeClr>
                </a:solidFill>
                <a:effectLst/>
              </a:rPr>
              <a:t> </a:t>
            </a:r>
            <a:endParaRPr lang="en-GB" sz="6600" dirty="0">
              <a:solidFill>
                <a:schemeClr val="bg2">
                  <a:lumMod val="50000"/>
                </a:schemeClr>
              </a:solidFill>
              <a:effectLst/>
            </a:endParaRPr>
          </a:p>
        </p:txBody>
      </p:sp>
    </p:spTree>
    <p:extLst>
      <p:ext uri="{BB962C8B-B14F-4D97-AF65-F5344CB8AC3E}">
        <p14:creationId xmlns:p14="http://schemas.microsoft.com/office/powerpoint/2010/main" val="2013448085"/>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2521157" y="136525"/>
            <a:ext cx="4096498" cy="747713"/>
          </a:xfrm>
          <a:prstGeom prst="rect">
            <a:avLst/>
          </a:prstGeom>
        </p:spPr>
        <p:txBody>
          <a:bodyPr>
            <a:normAutofit fontScale="92500" lnSpcReduction="10000"/>
          </a:bodyPr>
          <a:lstStyle/>
          <a:p>
            <a:pPr marL="44450" indent="0" algn="ctr">
              <a:buFont typeface="Georgia" charset="0"/>
              <a:buNone/>
            </a:pPr>
            <a:r>
              <a:rPr lang="en-GB" sz="4800" dirty="0">
                <a:solidFill>
                  <a:srgbClr val="F8D538"/>
                </a:solidFill>
                <a:latin typeface="Arial"/>
                <a:cs typeface="Arial"/>
              </a:rPr>
              <a:t>MAIN WORKS </a:t>
            </a:r>
            <a:endParaRPr lang="it-IT" sz="4800" dirty="0">
              <a:solidFill>
                <a:srgbClr val="F8D538"/>
              </a:solidFill>
              <a:latin typeface="Arial"/>
              <a:cs typeface="Arial"/>
            </a:endParaRPr>
          </a:p>
        </p:txBody>
      </p:sp>
      <p:sp>
        <p:nvSpPr>
          <p:cNvPr id="2" name="Rettangolo 1"/>
          <p:cNvSpPr/>
          <p:nvPr/>
        </p:nvSpPr>
        <p:spPr>
          <a:xfrm>
            <a:off x="996056" y="1536174"/>
            <a:ext cx="7146700" cy="2308324"/>
          </a:xfrm>
          <a:prstGeom prst="rect">
            <a:avLst/>
          </a:prstGeom>
        </p:spPr>
        <p:txBody>
          <a:bodyPr wrap="square">
            <a:spAutoFit/>
          </a:bodyPr>
          <a:lstStyle/>
          <a:p>
            <a:pPr algn="ctr"/>
            <a:r>
              <a:rPr lang="en-GB" sz="2400" b="1" i="1" dirty="0">
                <a:solidFill>
                  <a:srgbClr val="FF0000"/>
                </a:solidFill>
                <a:latin typeface="Arial"/>
                <a:cs typeface="Arial"/>
              </a:rPr>
              <a:t>Down and Out in Paris and London </a:t>
            </a:r>
            <a:r>
              <a:rPr lang="en-GB" sz="2400" b="1" dirty="0">
                <a:solidFill>
                  <a:srgbClr val="FF0000"/>
                </a:solidFill>
                <a:latin typeface="Arial"/>
                <a:cs typeface="Arial"/>
              </a:rPr>
              <a:t>(1933)</a:t>
            </a:r>
          </a:p>
          <a:p>
            <a:pPr algn="ctr"/>
            <a:endParaRPr lang="it-IT" sz="2400" b="1" i="1" dirty="0">
              <a:solidFill>
                <a:srgbClr val="FF0000"/>
              </a:solidFill>
              <a:latin typeface="Arial"/>
              <a:cs typeface="Arial"/>
            </a:endParaRPr>
          </a:p>
          <a:p>
            <a:pPr algn="ctr"/>
            <a:r>
              <a:rPr lang="en-GB" sz="2400" b="1" i="1" dirty="0">
                <a:solidFill>
                  <a:srgbClr val="FF0000"/>
                </a:solidFill>
                <a:latin typeface="Arial"/>
                <a:cs typeface="Arial"/>
              </a:rPr>
              <a:t>The Road to Wigan Pier </a:t>
            </a:r>
            <a:r>
              <a:rPr lang="en-GB" sz="2400" b="1" dirty="0">
                <a:solidFill>
                  <a:srgbClr val="FF0000"/>
                </a:solidFill>
                <a:latin typeface="Arial"/>
                <a:cs typeface="Arial"/>
              </a:rPr>
              <a:t>(1937)</a:t>
            </a:r>
          </a:p>
          <a:p>
            <a:pPr algn="ctr"/>
            <a:endParaRPr lang="it-IT" sz="2400" b="1" i="1" dirty="0">
              <a:solidFill>
                <a:srgbClr val="FF0000"/>
              </a:solidFill>
              <a:latin typeface="Arial"/>
              <a:cs typeface="Arial"/>
            </a:endParaRPr>
          </a:p>
          <a:p>
            <a:pPr algn="ctr"/>
            <a:r>
              <a:rPr lang="en-GB" sz="2400" b="1" i="1" dirty="0">
                <a:solidFill>
                  <a:srgbClr val="FF0000"/>
                </a:solidFill>
                <a:latin typeface="Arial"/>
                <a:cs typeface="Arial"/>
              </a:rPr>
              <a:t>Homage to Catalonia </a:t>
            </a:r>
            <a:r>
              <a:rPr lang="en-GB" sz="2400" b="1" dirty="0">
                <a:solidFill>
                  <a:srgbClr val="FF0000"/>
                </a:solidFill>
                <a:latin typeface="Arial"/>
                <a:cs typeface="Arial"/>
              </a:rPr>
              <a:t>(1938)</a:t>
            </a:r>
          </a:p>
          <a:p>
            <a:pPr algn="ctr"/>
            <a:endParaRPr lang="it-IT" sz="2400" b="1" i="1" dirty="0">
              <a:solidFill>
                <a:srgbClr val="FF0000"/>
              </a:solidFill>
              <a:latin typeface="Arial"/>
              <a:cs typeface="Arial"/>
            </a:endParaRPr>
          </a:p>
        </p:txBody>
      </p:sp>
    </p:spTree>
    <p:extLst>
      <p:ext uri="{BB962C8B-B14F-4D97-AF65-F5344CB8AC3E}">
        <p14:creationId xmlns:p14="http://schemas.microsoft.com/office/powerpoint/2010/main" val="2540771201"/>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207513" y="2895028"/>
            <a:ext cx="8765290" cy="1067944"/>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it-IT" sz="6600" dirty="0">
                <a:solidFill>
                  <a:schemeClr val="bg2">
                    <a:lumMod val="50000"/>
                  </a:schemeClr>
                </a:solidFill>
                <a:effectLst/>
              </a:rPr>
              <a:t>HIS MASTERPIECES</a:t>
            </a:r>
          </a:p>
        </p:txBody>
      </p:sp>
    </p:spTree>
    <p:extLst>
      <p:ext uri="{BB962C8B-B14F-4D97-AF65-F5344CB8AC3E}">
        <p14:creationId xmlns:p14="http://schemas.microsoft.com/office/powerpoint/2010/main" val="2969751092"/>
      </p:ext>
    </p:extLst>
  </p:cSld>
  <p:clrMapOvr>
    <a:masterClrMapping/>
  </p:clrMapOvr>
  <p:transition xmlns:p14="http://schemas.microsoft.com/office/powerpoint/2010/main" spd="slow" advClick="0" advTm="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TotalTime>
  <Words>881</Words>
  <Application>Microsoft Macintosh PowerPoint</Application>
  <PresentationFormat>Presentazione su schermo (4:3)</PresentationFormat>
  <Paragraphs>94</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48</cp:revision>
  <cp:lastPrinted>2017-02-23T11:16:01Z</cp:lastPrinted>
  <dcterms:created xsi:type="dcterms:W3CDTF">2017-01-26T10:31:53Z</dcterms:created>
  <dcterms:modified xsi:type="dcterms:W3CDTF">2023-04-06T08:03:05Z</dcterms:modified>
</cp:coreProperties>
</file>