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6D32"/>
    <a:srgbClr val="F9D8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61"/>
  </p:normalViewPr>
  <p:slideViewPr>
    <p:cSldViewPr snapToGrid="0" snapToObjects="1">
      <p:cViewPr varScale="1">
        <p:scale>
          <a:sx n="130" d="100"/>
          <a:sy n="130" d="100"/>
        </p:scale>
        <p:origin x="-2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grpSp>
        <p:nvGrpSpPr>
          <p:cNvPr id="15" name="Gruppo 14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6" name="Rettangolo 15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BE80751-40F7-B249-93B2-19BEF37B834D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474EF9-134B-2F43-AC10-5CA74839623D}" type="slidenum">
              <a:rPr lang="it-IT" smtClean="0"/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3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5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 spd="slow" advClick="0" advTm="4000">
    <p:fade/>
  </p:transition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667823"/>
            <a:ext cx="8140700" cy="1522354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</a:rPr>
              <a:t>T. S. ELIOT</a:t>
            </a:r>
          </a:p>
        </p:txBody>
      </p:sp>
    </p:spTree>
    <p:extLst>
      <p:ext uri="{BB962C8B-B14F-4D97-AF65-F5344CB8AC3E}">
        <p14:creationId xmlns:p14="http://schemas.microsoft.com/office/powerpoint/2010/main" val="582836976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9D83A"/>
                </a:solidFill>
                <a:latin typeface="Arial"/>
                <a:cs typeface="Arial"/>
              </a:rPr>
              <a:t>MAIN WORKS</a:t>
            </a:r>
            <a:r>
              <a:rPr lang="it-IT" sz="4800" dirty="0">
                <a:solidFill>
                  <a:srgbClr val="F9D83A"/>
                </a:solidFill>
                <a:latin typeface="Arial"/>
                <a:cs typeface="Arial"/>
              </a:rPr>
              <a:t> </a:t>
            </a:r>
            <a:endParaRPr lang="en-GB" sz="4800" dirty="0">
              <a:solidFill>
                <a:srgbClr val="F9D83A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14767" y="1352925"/>
            <a:ext cx="7948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3200" b="1" i="1" dirty="0" err="1">
                <a:solidFill>
                  <a:srgbClr val="FF6600"/>
                </a:solidFill>
                <a:latin typeface="Arial"/>
                <a:cs typeface="Arial"/>
              </a:rPr>
              <a:t>Prufrock</a:t>
            </a:r>
            <a:r>
              <a:rPr lang="it-IT" sz="3200" b="1" i="1" dirty="0">
                <a:solidFill>
                  <a:srgbClr val="FF6600"/>
                </a:solidFill>
                <a:latin typeface="Arial"/>
                <a:cs typeface="Arial"/>
              </a:rPr>
              <a:t> and </a:t>
            </a:r>
            <a:r>
              <a:rPr lang="it-IT" sz="3200" b="1" i="1" dirty="0" err="1">
                <a:solidFill>
                  <a:srgbClr val="FF6600"/>
                </a:solidFill>
                <a:latin typeface="Arial"/>
                <a:cs typeface="Arial"/>
              </a:rPr>
              <a:t>Other</a:t>
            </a:r>
            <a:r>
              <a:rPr lang="it-IT" sz="3200" b="1" i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it-IT" sz="3200" b="1" i="1" dirty="0" err="1">
                <a:solidFill>
                  <a:srgbClr val="FF6600"/>
                </a:solidFill>
                <a:latin typeface="Arial"/>
                <a:cs typeface="Arial"/>
              </a:rPr>
              <a:t>Observations</a:t>
            </a:r>
            <a:r>
              <a:rPr lang="it-IT" sz="3200" b="1" i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it-IT" sz="3200" dirty="0">
                <a:solidFill>
                  <a:srgbClr val="FF6600"/>
                </a:solidFill>
                <a:latin typeface="Arial"/>
                <a:cs typeface="Arial"/>
              </a:rPr>
              <a:t>(1917)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870199" y="3675426"/>
            <a:ext cx="540360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2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2200" dirty="0">
                <a:latin typeface="Arial"/>
                <a:cs typeface="Arial"/>
              </a:rPr>
              <a:t>urban life</a:t>
            </a:r>
            <a:endParaRPr lang="it-IT" sz="2200" dirty="0">
              <a:latin typeface="Arial"/>
              <a:cs typeface="Arial"/>
            </a:endParaRPr>
          </a:p>
          <a:p>
            <a:pPr lvl="0"/>
            <a:r>
              <a:rPr lang="en-GB" sz="22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2200" dirty="0">
                <a:latin typeface="Arial"/>
                <a:cs typeface="Arial"/>
              </a:rPr>
              <a:t>no fixed verse forms or regular patterns</a:t>
            </a:r>
            <a:endParaRPr lang="it-IT" sz="2200" dirty="0">
              <a:latin typeface="Arial"/>
              <a:cs typeface="Arial"/>
            </a:endParaRPr>
          </a:p>
          <a:p>
            <a:pPr lvl="0"/>
            <a:r>
              <a:rPr lang="en-GB" sz="22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2200" dirty="0">
                <a:latin typeface="Arial"/>
                <a:cs typeface="Arial"/>
              </a:rPr>
              <a:t>characters presented from the inside.</a:t>
            </a:r>
            <a:endParaRPr lang="it-IT" sz="2200" dirty="0"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33430" y="2174640"/>
            <a:ext cx="78771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cap="all" dirty="0">
                <a:latin typeface="Arial"/>
                <a:cs typeface="Arial"/>
              </a:rPr>
              <a:t>H</a:t>
            </a:r>
            <a:r>
              <a:rPr lang="en-GB" sz="2200" dirty="0">
                <a:latin typeface="Arial"/>
                <a:cs typeface="Arial"/>
              </a:rPr>
              <a:t>is first collection of poems, it breaks with the Victorian, </a:t>
            </a:r>
            <a:br>
              <a:rPr lang="en-GB" sz="2200" dirty="0">
                <a:latin typeface="Arial"/>
                <a:cs typeface="Arial"/>
              </a:rPr>
            </a:br>
            <a:r>
              <a:rPr lang="en-GB" sz="2200" dirty="0">
                <a:latin typeface="Arial"/>
                <a:cs typeface="Arial"/>
              </a:rPr>
              <a:t>late-romantic tradition, opening with a monologue set in a contemporary city. The main features of the collection are: </a:t>
            </a:r>
            <a:endParaRPr lang="it-IT" sz="2200" dirty="0"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53805" y="5230145"/>
            <a:ext cx="783639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Arial"/>
                <a:cs typeface="Arial"/>
              </a:rPr>
              <a:t>Many of the poems revolve around a character, a dramatis persona, full of existential problems. It is a highly experimental work, full of ellipses and fragmented images.</a:t>
            </a:r>
            <a:endParaRPr lang="it-IT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978347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64283" y="136525"/>
            <a:ext cx="8524875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9D83A"/>
                </a:solidFill>
                <a:latin typeface="Arial"/>
                <a:cs typeface="Arial"/>
              </a:rPr>
              <a:t>MAIN WORKS</a:t>
            </a:r>
            <a:r>
              <a:rPr lang="it-IT" sz="4800" dirty="0">
                <a:solidFill>
                  <a:srgbClr val="F9D83A"/>
                </a:solidFill>
                <a:latin typeface="Arial"/>
                <a:cs typeface="Arial"/>
              </a:rPr>
              <a:t> </a:t>
            </a:r>
            <a:endParaRPr lang="en-GB" sz="4800" dirty="0">
              <a:solidFill>
                <a:srgbClr val="F9D83A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93212" y="1080314"/>
            <a:ext cx="3278683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6600"/>
                </a:solidFill>
                <a:latin typeface="Arial"/>
                <a:cs typeface="Arial"/>
              </a:rPr>
              <a:t>The Love Song </a:t>
            </a:r>
          </a:p>
          <a:p>
            <a:pPr algn="ctr"/>
            <a:r>
              <a:rPr lang="en-GB" sz="3200" baseline="-3000" dirty="0">
                <a:solidFill>
                  <a:srgbClr val="FF6600"/>
                </a:solidFill>
                <a:latin typeface="Arial"/>
                <a:cs typeface="Arial"/>
              </a:rPr>
              <a:t>(written in 1911)</a:t>
            </a:r>
            <a:endParaRPr lang="it-IT" sz="3200" baseline="-30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279344" y="1121351"/>
            <a:ext cx="23051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rgbClr val="FF6600"/>
                </a:solidFill>
                <a:latin typeface="Arial"/>
                <a:cs typeface="Arial"/>
              </a:rPr>
              <a:t>DRAMATIC</a:t>
            </a:r>
          </a:p>
          <a:p>
            <a:pPr algn="ctr"/>
            <a:r>
              <a:rPr lang="en-GB" sz="2400" dirty="0">
                <a:solidFill>
                  <a:srgbClr val="FF6600"/>
                </a:solidFill>
                <a:latin typeface="Arial"/>
                <a:cs typeface="Arial"/>
              </a:rPr>
              <a:t>MONOLOGUE</a:t>
            </a:r>
            <a:endParaRPr lang="it-IT" sz="2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078666" y="5121654"/>
            <a:ext cx="7096108" cy="160043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400" dirty="0" err="1">
                <a:latin typeface="Arial"/>
                <a:cs typeface="Arial"/>
              </a:rPr>
              <a:t>Indecisive</a:t>
            </a:r>
            <a:endParaRPr lang="it-IT" sz="1400" dirty="0">
              <a:latin typeface="Arial"/>
              <a:cs typeface="Arial"/>
            </a:endParaRPr>
          </a:p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400" dirty="0">
                <a:latin typeface="Arial"/>
                <a:cs typeface="Arial"/>
              </a:rPr>
              <a:t>Contemplative</a:t>
            </a:r>
          </a:p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400" dirty="0" err="1">
                <a:latin typeface="Arial"/>
                <a:cs typeface="Arial"/>
              </a:rPr>
              <a:t>Reflective</a:t>
            </a:r>
            <a:endParaRPr lang="it-IT" sz="1400" dirty="0">
              <a:latin typeface="Arial"/>
              <a:cs typeface="Arial"/>
            </a:endParaRPr>
          </a:p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400" dirty="0" err="1">
                <a:latin typeface="Arial"/>
                <a:cs typeface="Arial"/>
              </a:rPr>
              <a:t>Intelligent</a:t>
            </a:r>
            <a:r>
              <a:rPr lang="it-IT" sz="1400" dirty="0">
                <a:latin typeface="Arial"/>
                <a:cs typeface="Arial"/>
              </a:rPr>
              <a:t> and </a:t>
            </a:r>
            <a:r>
              <a:rPr lang="it-IT" sz="1400" dirty="0" err="1">
                <a:latin typeface="Arial"/>
                <a:cs typeface="Arial"/>
              </a:rPr>
              <a:t>well-read</a:t>
            </a:r>
            <a:endParaRPr lang="it-IT" sz="1400" dirty="0">
              <a:latin typeface="Arial"/>
              <a:cs typeface="Arial"/>
            </a:endParaRPr>
          </a:p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1400" dirty="0">
                <a:latin typeface="Arial"/>
                <a:cs typeface="Arial"/>
              </a:rPr>
              <a:t>Several identities. Allusions to the Bible </a:t>
            </a:r>
            <a:br>
              <a:rPr lang="en-GB" sz="1400" dirty="0">
                <a:latin typeface="Arial"/>
                <a:cs typeface="Arial"/>
              </a:rPr>
            </a:br>
            <a:r>
              <a:rPr lang="en-GB" sz="1400" dirty="0">
                <a:latin typeface="Arial"/>
                <a:cs typeface="Arial"/>
              </a:rPr>
              <a:t>  (John the Baptist), Shakespeare (Hamlet),</a:t>
            </a:r>
            <a:br>
              <a:rPr lang="en-GB" sz="1400" dirty="0">
                <a:latin typeface="Arial"/>
                <a:cs typeface="Arial"/>
              </a:rPr>
            </a:br>
            <a:r>
              <a:rPr lang="en-GB" sz="1400" dirty="0">
                <a:latin typeface="Arial"/>
                <a:cs typeface="Arial"/>
              </a:rPr>
              <a:t>  Marvell (“To His Coy Mistress”)</a:t>
            </a:r>
            <a:endParaRPr lang="it-IT" sz="1400" dirty="0">
              <a:latin typeface="Arial"/>
              <a:cs typeface="Arial"/>
            </a:endParaRPr>
          </a:p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400" dirty="0" err="1">
                <a:latin typeface="Arial"/>
                <a:cs typeface="Arial"/>
              </a:rPr>
              <a:t>Humorous</a:t>
            </a:r>
            <a:endParaRPr lang="it-IT" sz="1400" dirty="0">
              <a:latin typeface="Arial"/>
              <a:cs typeface="Arial"/>
            </a:endParaRPr>
          </a:p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400" dirty="0" err="1">
                <a:latin typeface="Arial"/>
                <a:cs typeface="Arial"/>
              </a:rPr>
              <a:t>Mocks</a:t>
            </a:r>
            <a:r>
              <a:rPr lang="it-IT" sz="1400" dirty="0">
                <a:latin typeface="Arial"/>
                <a:cs typeface="Arial"/>
              </a:rPr>
              <a:t> </a:t>
            </a:r>
            <a:r>
              <a:rPr lang="it-IT" sz="1400" dirty="0" err="1">
                <a:latin typeface="Arial"/>
                <a:cs typeface="Arial"/>
              </a:rPr>
              <a:t>himself</a:t>
            </a:r>
            <a:r>
              <a:rPr lang="it-IT" sz="1400" dirty="0">
                <a:latin typeface="Arial"/>
                <a:cs typeface="Arial"/>
              </a:rPr>
              <a:t> </a:t>
            </a:r>
            <a:r>
              <a:rPr lang="it-IT" sz="1400" dirty="0" err="1">
                <a:latin typeface="Arial"/>
                <a:cs typeface="Arial"/>
              </a:rPr>
              <a:t>frequently</a:t>
            </a:r>
            <a:endParaRPr lang="it-IT" sz="1400" dirty="0">
              <a:latin typeface="Arial"/>
              <a:cs typeface="Arial"/>
            </a:endParaRPr>
          </a:p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400" dirty="0" err="1">
                <a:latin typeface="Arial"/>
                <a:cs typeface="Arial"/>
              </a:rPr>
              <a:t>Thin</a:t>
            </a:r>
            <a:endParaRPr lang="it-IT" sz="1400" dirty="0">
              <a:latin typeface="Arial"/>
              <a:cs typeface="Arial"/>
            </a:endParaRPr>
          </a:p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400" dirty="0" err="1">
                <a:latin typeface="Arial"/>
                <a:cs typeface="Arial"/>
              </a:rPr>
              <a:t>Balding</a:t>
            </a:r>
            <a:endParaRPr lang="it-IT" sz="1400" dirty="0">
              <a:latin typeface="Arial"/>
              <a:cs typeface="Arial"/>
            </a:endParaRPr>
          </a:p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400" dirty="0" err="1">
                <a:latin typeface="Arial"/>
                <a:cs typeface="Arial"/>
              </a:rPr>
              <a:t>Insecure</a:t>
            </a:r>
            <a:endParaRPr lang="it-IT" sz="1400" dirty="0">
              <a:latin typeface="Arial"/>
              <a:cs typeface="Arial"/>
            </a:endParaRPr>
          </a:p>
          <a:p>
            <a:pPr lvl="0"/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400" dirty="0" err="1">
                <a:latin typeface="Arial"/>
                <a:cs typeface="Arial"/>
              </a:rPr>
              <a:t>Lonely</a:t>
            </a:r>
            <a:endParaRPr lang="it-IT" sz="1400" dirty="0">
              <a:latin typeface="Arial"/>
              <a:cs typeface="Arial"/>
            </a:endParaRPr>
          </a:p>
          <a:p>
            <a:r>
              <a:rPr lang="it-IT" sz="14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1400" dirty="0">
                <a:latin typeface="Arial"/>
                <a:cs typeface="Arial"/>
              </a:rPr>
              <a:t>Fearful</a:t>
            </a:r>
            <a:r>
              <a:rPr lang="it-IT" sz="1400" dirty="0">
                <a:latin typeface="Arial"/>
                <a:cs typeface="Arial"/>
              </a:rPr>
              <a:t> </a:t>
            </a:r>
          </a:p>
        </p:txBody>
      </p:sp>
      <p:sp>
        <p:nvSpPr>
          <p:cNvPr id="8" name="Uguale 7"/>
          <p:cNvSpPr/>
          <p:nvPr/>
        </p:nvSpPr>
        <p:spPr>
          <a:xfrm>
            <a:off x="4469011" y="1257503"/>
            <a:ext cx="315418" cy="373507"/>
          </a:xfrm>
          <a:prstGeom prst="mathEqual">
            <a:avLst/>
          </a:prstGeom>
          <a:solidFill>
            <a:srgbClr val="FF6600"/>
          </a:solidFill>
          <a:ln w="28575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02779" y="2216141"/>
            <a:ext cx="68478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The speaker is J. Alfred </a:t>
            </a:r>
            <a:r>
              <a:rPr lang="en-GB" dirty="0" err="1">
                <a:latin typeface="Arial"/>
                <a:cs typeface="Arial"/>
              </a:rPr>
              <a:t>Prufrock</a:t>
            </a:r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Has no one to share his feelings with</a:t>
            </a:r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Feels he’ll never participate in life, so he indulges in fantasies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76488" y="3342594"/>
            <a:ext cx="830046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/>
                <a:cs typeface="Arial"/>
              </a:rPr>
              <a:t>The poem is a series of disjointed scenes that are psychologically related 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to the speaker’s half-formed thoughts.</a:t>
            </a:r>
          </a:p>
          <a:p>
            <a:pPr algn="ctr"/>
            <a:r>
              <a:rPr lang="en-GB" sz="2000" i="1" dirty="0">
                <a:latin typeface="Arial"/>
                <a:cs typeface="Arial"/>
              </a:rPr>
              <a:t>Stream of Consciousness - Free Associations - Fragments</a:t>
            </a:r>
            <a:endParaRPr lang="it-IT" sz="2000" i="1" dirty="0"/>
          </a:p>
        </p:txBody>
      </p:sp>
      <p:sp>
        <p:nvSpPr>
          <p:cNvPr id="15" name="Rettangolo 14"/>
          <p:cNvSpPr/>
          <p:nvPr/>
        </p:nvSpPr>
        <p:spPr>
          <a:xfrm>
            <a:off x="2547417" y="4587846"/>
            <a:ext cx="41586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 err="1">
                <a:solidFill>
                  <a:srgbClr val="FF6600"/>
                </a:solidFill>
                <a:latin typeface="Arial"/>
                <a:cs typeface="Arial"/>
              </a:rPr>
              <a:t>Prufrock</a:t>
            </a:r>
            <a:r>
              <a:rPr lang="en-GB" i="1" dirty="0">
                <a:latin typeface="Arial"/>
                <a:cs typeface="Arial"/>
              </a:rPr>
              <a:t> = A Man Without Qualities</a:t>
            </a:r>
            <a:endParaRPr lang="it-IT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3943630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7" grpId="0"/>
      <p:bldP spid="8" grpId="0" animBg="1"/>
      <p:bldP spid="11" grpId="0"/>
      <p:bldP spid="13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sz="quarter" idx="13"/>
          </p:nvPr>
        </p:nvSpPr>
        <p:spPr>
          <a:xfrm>
            <a:off x="364283" y="136525"/>
            <a:ext cx="8524875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182880" indent="0" algn="ctr">
              <a:buNone/>
            </a:pPr>
            <a:r>
              <a:rPr lang="en-GB" sz="4800" dirty="0">
                <a:solidFill>
                  <a:srgbClr val="F9D83A"/>
                </a:solidFill>
                <a:latin typeface="Arial"/>
                <a:cs typeface="Arial"/>
              </a:rPr>
              <a:t>MAIN WORKS</a:t>
            </a:r>
            <a:r>
              <a:rPr lang="it-IT" sz="4800" dirty="0">
                <a:solidFill>
                  <a:srgbClr val="F9D83A"/>
                </a:solidFill>
                <a:latin typeface="Arial"/>
                <a:cs typeface="Arial"/>
              </a:rPr>
              <a:t> </a:t>
            </a:r>
            <a:endParaRPr lang="en-GB" sz="4800" dirty="0">
              <a:solidFill>
                <a:srgbClr val="F9D83A"/>
              </a:solidFill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086310" y="1087320"/>
            <a:ext cx="508082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>
                <a:solidFill>
                  <a:srgbClr val="FF0000"/>
                </a:solidFill>
                <a:latin typeface="Arial"/>
                <a:cs typeface="Arial"/>
              </a:rPr>
              <a:t>Sweeney </a:t>
            </a:r>
            <a:r>
              <a:rPr lang="en-GB" sz="2400" b="1" i="1" dirty="0" err="1">
                <a:solidFill>
                  <a:srgbClr val="FF0000"/>
                </a:solidFill>
                <a:latin typeface="Arial"/>
                <a:cs typeface="Arial"/>
              </a:rPr>
              <a:t>Agonistes</a:t>
            </a:r>
            <a:r>
              <a:rPr lang="en-GB" sz="2400" b="1" i="1" dirty="0">
                <a:solidFill>
                  <a:srgbClr val="FF0000"/>
                </a:solidFill>
                <a:latin typeface="Arial"/>
                <a:cs typeface="Arial"/>
              </a:rPr>
              <a:t> (1922)</a:t>
            </a:r>
            <a:endParaRPr lang="it-IT" sz="2400"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400" b="1" i="1" dirty="0">
                <a:solidFill>
                  <a:srgbClr val="FF0000"/>
                </a:solidFill>
                <a:latin typeface="Arial"/>
                <a:cs typeface="Arial"/>
              </a:rPr>
              <a:t> </a:t>
            </a:r>
            <a:endParaRPr lang="it-IT" sz="2400"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400" b="1" i="1" dirty="0">
                <a:solidFill>
                  <a:srgbClr val="FF0000"/>
                </a:solidFill>
                <a:latin typeface="Arial"/>
                <a:cs typeface="Arial"/>
              </a:rPr>
              <a:t>Murder in the Cathedral (1935)</a:t>
            </a:r>
          </a:p>
          <a:p>
            <a:pPr algn="ctr"/>
            <a:endParaRPr lang="it-IT" sz="2400"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400" b="1" i="1" dirty="0">
                <a:solidFill>
                  <a:srgbClr val="FF0000"/>
                </a:solidFill>
                <a:latin typeface="Arial"/>
                <a:cs typeface="Arial"/>
              </a:rPr>
              <a:t>Four Quartets (1943)</a:t>
            </a:r>
            <a:endParaRPr lang="it-IT" sz="2400"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400" b="1" i="1" dirty="0">
                <a:solidFill>
                  <a:srgbClr val="FF0000"/>
                </a:solidFill>
                <a:latin typeface="Arial"/>
                <a:cs typeface="Arial"/>
              </a:rPr>
              <a:t> </a:t>
            </a:r>
            <a:endParaRPr lang="it-IT" sz="2400"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400" b="1" i="1" dirty="0">
                <a:solidFill>
                  <a:srgbClr val="FF0000"/>
                </a:solidFill>
                <a:latin typeface="Arial"/>
                <a:cs typeface="Arial"/>
              </a:rPr>
              <a:t>The Family Reunion </a:t>
            </a:r>
          </a:p>
          <a:p>
            <a:pPr algn="ctr"/>
            <a:endParaRPr lang="en-GB" sz="2400"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400" b="1" i="1" dirty="0">
                <a:solidFill>
                  <a:srgbClr val="FF0000"/>
                </a:solidFill>
                <a:latin typeface="Arial"/>
                <a:cs typeface="Arial"/>
              </a:rPr>
              <a:t>The Cocktail Party</a:t>
            </a:r>
          </a:p>
          <a:p>
            <a:pPr algn="ctr"/>
            <a:endParaRPr lang="en-GB" sz="2400"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400" b="1" i="1" dirty="0">
                <a:solidFill>
                  <a:srgbClr val="FF0000"/>
                </a:solidFill>
                <a:latin typeface="Arial"/>
                <a:cs typeface="Arial"/>
              </a:rPr>
              <a:t>The Confidential Clerk </a:t>
            </a:r>
          </a:p>
          <a:p>
            <a:pPr algn="ctr"/>
            <a:endParaRPr lang="en-GB" sz="2400"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400" b="1" i="1" dirty="0">
                <a:solidFill>
                  <a:srgbClr val="FF0000"/>
                </a:solidFill>
                <a:latin typeface="Arial"/>
                <a:cs typeface="Arial"/>
              </a:rPr>
              <a:t>The Elder Statesman</a:t>
            </a:r>
            <a:endParaRPr lang="it-IT" sz="2400" b="1" i="1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008389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214256" y="2492820"/>
            <a:ext cx="8715489" cy="1872360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HIS MASTERPIECE</a:t>
            </a:r>
          </a:p>
          <a:p>
            <a:pPr marL="182880" indent="0" algn="ctr">
              <a:buNone/>
            </a:pPr>
            <a:r>
              <a:rPr lang="en-GB" sz="6000" i="1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The Waste Land (1922)</a:t>
            </a:r>
            <a:endParaRPr lang="it-IT" sz="6000" i="1" dirty="0">
              <a:solidFill>
                <a:schemeClr val="bg2">
                  <a:lumMod val="50000"/>
                </a:schemeClr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1860554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1896323" y="351448"/>
            <a:ext cx="5351354" cy="13077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dirty="0">
                <a:solidFill>
                  <a:srgbClr val="F9D83A"/>
                </a:solidFill>
                <a:latin typeface="Arial"/>
                <a:cs typeface="Arial"/>
              </a:rPr>
              <a:t>HIS MASTERPIECE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i="1" dirty="0">
                <a:solidFill>
                  <a:srgbClr val="F9D83A"/>
                </a:solidFill>
                <a:latin typeface="Arial"/>
                <a:cs typeface="Arial"/>
              </a:rPr>
              <a:t>The Waste Land (1922)</a:t>
            </a:r>
            <a:endParaRPr lang="it-IT" sz="3600" i="1" dirty="0">
              <a:solidFill>
                <a:srgbClr val="F9D83A"/>
              </a:solidFill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643689" y="1859982"/>
            <a:ext cx="785662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000" dirty="0">
                <a:solidFill>
                  <a:srgbClr val="0000FF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A </a:t>
            </a:r>
            <a:r>
              <a:rPr lang="it-IT" sz="2000" dirty="0" err="1">
                <a:latin typeface="Arial"/>
                <a:cs typeface="Arial"/>
              </a:rPr>
              <a:t>poem</a:t>
            </a:r>
            <a:r>
              <a:rPr lang="it-IT" sz="2000" dirty="0">
                <a:latin typeface="Arial"/>
                <a:cs typeface="Arial"/>
              </a:rPr>
              <a:t> in </a:t>
            </a:r>
            <a:r>
              <a:rPr lang="it-IT" sz="2000" dirty="0" err="1">
                <a:latin typeface="Arial"/>
                <a:cs typeface="Arial"/>
              </a:rPr>
              <a:t>five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parts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(</a:t>
            </a:r>
            <a:r>
              <a:rPr lang="en-GB" sz="2000" i="1" dirty="0">
                <a:latin typeface="Arial"/>
                <a:cs typeface="Arial"/>
              </a:rPr>
              <a:t>The Burial of the Dead, A Game of Chess, </a:t>
            </a:r>
            <a:br>
              <a:rPr lang="en-GB" sz="2000" i="1" dirty="0">
                <a:latin typeface="Arial"/>
                <a:cs typeface="Arial"/>
              </a:rPr>
            </a:br>
            <a:r>
              <a:rPr lang="en-GB" sz="2000" i="1" dirty="0">
                <a:latin typeface="Arial"/>
                <a:cs typeface="Arial"/>
              </a:rPr>
              <a:t>    A Fire Sermon, Death by Water, What the Thunder Said</a:t>
            </a:r>
            <a:r>
              <a:rPr lang="en-GB" sz="2000" dirty="0">
                <a:latin typeface="Arial"/>
                <a:cs typeface="Arial"/>
              </a:rPr>
              <a:t>)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it-IT" sz="2000" dirty="0">
                <a:solidFill>
                  <a:srgbClr val="0000FF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The narrative content is broken into images described by a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 variety of speakers, who are eventually ‘not wholly distinct’ from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 one another, thus giving a universal tone to the poem 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it-IT" sz="2000" dirty="0">
                <a:solidFill>
                  <a:srgbClr val="0000FF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Unity is also provided through the use of myth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it-IT" sz="2000" dirty="0">
                <a:solidFill>
                  <a:srgbClr val="0000FF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The main theme is the juxtaposition of present sterility with the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fertility of a mythical past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it-IT" sz="2000" dirty="0">
                <a:solidFill>
                  <a:srgbClr val="0000FF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Eliot shows </a:t>
            </a:r>
            <a:r>
              <a:rPr lang="it-IT" sz="2000" dirty="0" err="1">
                <a:latin typeface="Arial"/>
                <a:cs typeface="Arial"/>
              </a:rPr>
              <a:t>many</a:t>
            </a:r>
            <a:r>
              <a:rPr lang="it-IT" sz="2000" dirty="0">
                <a:latin typeface="Arial"/>
                <a:cs typeface="Arial"/>
              </a:rPr>
              <a:t> desolate </a:t>
            </a:r>
            <a:r>
              <a:rPr lang="it-IT" sz="2000" dirty="0" err="1">
                <a:latin typeface="Arial"/>
                <a:cs typeface="Arial"/>
              </a:rPr>
              <a:t>places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it-IT" sz="2000" dirty="0">
                <a:solidFill>
                  <a:srgbClr val="0000FF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M</a:t>
            </a:r>
            <a:r>
              <a:rPr lang="en-GB" sz="2000" dirty="0">
                <a:latin typeface="Arial"/>
                <a:cs typeface="Arial"/>
              </a:rPr>
              <a:t>any characters who do nothing, lead hollow, routine lives, 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make automatic gestures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it-IT" sz="2000" dirty="0">
                <a:solidFill>
                  <a:srgbClr val="0000FF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Life in the present is meaningless, while the past comes to life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thanks to the allusions to the Grail quest, the Arthurian legends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and several other myths revolving round the themes of death 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and regeneration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446440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83161" y="1791449"/>
            <a:ext cx="2711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Eliot’s major themes are: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time/death – rebirth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love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the quest for meaning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1896323" y="380756"/>
            <a:ext cx="5351354" cy="130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</a:pPr>
            <a:r>
              <a:rPr lang="it-IT" sz="3600" dirty="0">
                <a:solidFill>
                  <a:srgbClr val="F9D83A"/>
                </a:solidFill>
                <a:latin typeface="Arial"/>
                <a:cs typeface="Arial"/>
              </a:rPr>
              <a:t>HIS MASTERPIECE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</a:pPr>
            <a:r>
              <a:rPr lang="en-GB" sz="3600" i="1" dirty="0">
                <a:solidFill>
                  <a:srgbClr val="F9D83A"/>
                </a:solidFill>
                <a:latin typeface="Arial"/>
                <a:cs typeface="Arial"/>
              </a:rPr>
              <a:t>The Waste Land (1922)</a:t>
            </a:r>
            <a:endParaRPr lang="it-IT" sz="3600" i="1" dirty="0">
              <a:solidFill>
                <a:srgbClr val="F9D83A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079907" y="4921069"/>
            <a:ext cx="3378267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His main technical devices are: 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juxtaposition/ellipsis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aggregation of images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symbolism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allusions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free verse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038100" y="3079260"/>
            <a:ext cx="249820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His main symbols are: 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the waste land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the garden 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water </a:t>
            </a:r>
            <a:r>
              <a:rPr lang="en-GB" dirty="0" err="1">
                <a:latin typeface="Arial"/>
                <a:cs typeface="Arial"/>
              </a:rPr>
              <a:t>vs</a:t>
            </a:r>
            <a:r>
              <a:rPr lang="en-GB" dirty="0">
                <a:latin typeface="Arial"/>
                <a:cs typeface="Arial"/>
              </a:rPr>
              <a:t> fire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the city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Wingdings 3" charset="2"/>
                <a:cs typeface="Wingdings 3" charset="2"/>
              </a:rPr>
              <a:t>u</a:t>
            </a:r>
            <a:r>
              <a:rPr lang="en-GB" dirty="0">
                <a:latin typeface="Arial"/>
                <a:cs typeface="Arial"/>
              </a:rPr>
              <a:t> the stairs </a:t>
            </a:r>
            <a:endParaRPr lang="it-IT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969058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 dirty="0">
                <a:solidFill>
                  <a:srgbClr val="0D79CA"/>
                </a:solidFill>
                <a:latin typeface="Arial" charset="0"/>
                <a:cs typeface="Arial" charset="0"/>
              </a:rPr>
              <a:t>TIMELINE</a:t>
            </a:r>
            <a:endParaRPr lang="it-IT" sz="3600" b="1" dirty="0">
              <a:solidFill>
                <a:srgbClr val="0D79CA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38896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contenuto 2"/>
          <p:cNvSpPr>
            <a:spLocks noGrp="1"/>
          </p:cNvSpPr>
          <p:nvPr>
            <p:ph sz="quarter" idx="13"/>
          </p:nvPr>
        </p:nvSpPr>
        <p:spPr>
          <a:xfrm>
            <a:off x="244647" y="64189"/>
            <a:ext cx="8524875" cy="62703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buClr>
                <a:srgbClr val="C3260C"/>
              </a:buClr>
              <a:buSzPct val="128000"/>
              <a:buNone/>
            </a:pPr>
            <a:r>
              <a:rPr lang="it-IT" sz="4800" dirty="0">
                <a:solidFill>
                  <a:srgbClr val="F8D538"/>
                </a:solidFill>
                <a:latin typeface="Arial" charset="0"/>
                <a:cs typeface="Arial" charset="0"/>
              </a:rPr>
              <a:t>TIMELINE</a:t>
            </a:r>
            <a:endParaRPr lang="it-IT" sz="2000" dirty="0">
              <a:solidFill>
                <a:srgbClr val="F8D538"/>
              </a:solidFill>
              <a:latin typeface="Arial" charset="0"/>
              <a:cs typeface="Arial" charset="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0" y="669714"/>
            <a:ext cx="8699436" cy="6120147"/>
            <a:chOff x="0" y="669714"/>
            <a:chExt cx="8699436" cy="6120147"/>
          </a:xfrm>
        </p:grpSpPr>
        <p:grpSp>
          <p:nvGrpSpPr>
            <p:cNvPr id="33" name="Gruppo 32"/>
            <p:cNvGrpSpPr/>
            <p:nvPr/>
          </p:nvGrpSpPr>
          <p:grpSpPr>
            <a:xfrm>
              <a:off x="1126021" y="4539311"/>
              <a:ext cx="6907381" cy="523220"/>
              <a:chOff x="675904" y="4429105"/>
              <a:chExt cx="6907381" cy="523220"/>
            </a:xfrm>
          </p:grpSpPr>
          <p:sp>
            <p:nvSpPr>
              <p:cNvPr id="9239" name="Rettangolo 31"/>
              <p:cNvSpPr>
                <a:spLocks noChangeArrowheads="1"/>
              </p:cNvSpPr>
              <p:nvPr/>
            </p:nvSpPr>
            <p:spPr bwMode="auto">
              <a:xfrm>
                <a:off x="675904" y="4536827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1935</a:t>
                </a:r>
              </a:p>
            </p:txBody>
          </p:sp>
          <p:sp>
            <p:nvSpPr>
              <p:cNvPr id="9240" name="Rettangolo 32"/>
              <p:cNvSpPr>
                <a:spLocks noChangeArrowheads="1"/>
              </p:cNvSpPr>
              <p:nvPr/>
            </p:nvSpPr>
            <p:spPr bwMode="auto">
              <a:xfrm>
                <a:off x="2409622" y="4429105"/>
                <a:ext cx="517366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sz="1400" i="1" dirty="0"/>
                  <a:t>Poems,</a:t>
                </a:r>
                <a:r>
                  <a:rPr lang="en-GB" sz="1400" dirty="0"/>
                  <a:t> 1909-1935, including Burnt Norton</a:t>
                </a:r>
              </a:p>
              <a:p>
                <a:r>
                  <a:rPr lang="en-GB" sz="1400" i="1" dirty="0"/>
                  <a:t>Murder in the Cathedral</a:t>
                </a:r>
                <a:r>
                  <a:rPr lang="en-GB" sz="1400" dirty="0"/>
                  <a:t> published and performed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9243" name="Gruppo 9242"/>
            <p:cNvGrpSpPr/>
            <p:nvPr/>
          </p:nvGrpSpPr>
          <p:grpSpPr>
            <a:xfrm>
              <a:off x="1126021" y="5097007"/>
              <a:ext cx="3101400" cy="307777"/>
              <a:chOff x="675904" y="5114799"/>
              <a:chExt cx="3101400" cy="307777"/>
            </a:xfrm>
          </p:grpSpPr>
          <p:sp>
            <p:nvSpPr>
              <p:cNvPr id="9241" name="Rettangolo 33"/>
              <p:cNvSpPr>
                <a:spLocks noChangeArrowheads="1"/>
              </p:cNvSpPr>
              <p:nvPr/>
            </p:nvSpPr>
            <p:spPr bwMode="auto">
              <a:xfrm>
                <a:off x="675904" y="5114799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1943</a:t>
                </a:r>
              </a:p>
            </p:txBody>
          </p:sp>
          <p:sp>
            <p:nvSpPr>
              <p:cNvPr id="9242" name="Rettangolo 34"/>
              <p:cNvSpPr>
                <a:spLocks noChangeArrowheads="1"/>
              </p:cNvSpPr>
              <p:nvPr/>
            </p:nvSpPr>
            <p:spPr bwMode="auto">
              <a:xfrm>
                <a:off x="2409622" y="5114799"/>
                <a:ext cx="136768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i="1" dirty="0"/>
                  <a:t>Four Quartets</a:t>
                </a:r>
                <a:r>
                  <a:rPr lang="it-IT" sz="1400" dirty="0">
                    <a:effectLst/>
                  </a:rPr>
                  <a:t> </a:t>
                </a:r>
                <a:endParaRPr lang="it-IT" sz="1400" b="1" i="1" dirty="0">
                  <a:latin typeface="Arial"/>
                  <a:cs typeface="Arial"/>
                </a:endParaRPr>
              </a:p>
            </p:txBody>
          </p:sp>
        </p:grpSp>
        <p:cxnSp>
          <p:nvCxnSpPr>
            <p:cNvPr id="8" name="Connettore 1 7"/>
            <p:cNvCxnSpPr/>
            <p:nvPr/>
          </p:nvCxnSpPr>
          <p:spPr>
            <a:xfrm>
              <a:off x="2421105" y="669714"/>
              <a:ext cx="0" cy="612014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19436" y="1010910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>
              <a:off x="419436" y="1695416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>
              <a:off x="419436" y="2253112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/>
            <p:nvPr/>
          </p:nvCxnSpPr>
          <p:spPr>
            <a:xfrm>
              <a:off x="419436" y="2595365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1 38"/>
            <p:cNvCxnSpPr/>
            <p:nvPr/>
          </p:nvCxnSpPr>
          <p:spPr>
            <a:xfrm>
              <a:off x="419436" y="2937618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1 39"/>
            <p:cNvCxnSpPr/>
            <p:nvPr/>
          </p:nvCxnSpPr>
          <p:spPr>
            <a:xfrm>
              <a:off x="419436" y="3279871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/>
            <p:nvPr/>
          </p:nvCxnSpPr>
          <p:spPr>
            <a:xfrm>
              <a:off x="419436" y="3622124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1 41"/>
            <p:cNvCxnSpPr/>
            <p:nvPr/>
          </p:nvCxnSpPr>
          <p:spPr>
            <a:xfrm>
              <a:off x="419436" y="6106528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1 42"/>
            <p:cNvCxnSpPr/>
            <p:nvPr/>
          </p:nvCxnSpPr>
          <p:spPr>
            <a:xfrm>
              <a:off x="419436" y="4179820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/>
            <p:nvPr/>
          </p:nvCxnSpPr>
          <p:spPr>
            <a:xfrm>
              <a:off x="419436" y="4522073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1 44"/>
            <p:cNvCxnSpPr/>
            <p:nvPr/>
          </p:nvCxnSpPr>
          <p:spPr>
            <a:xfrm>
              <a:off x="419436" y="5422022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1 45"/>
            <p:cNvCxnSpPr/>
            <p:nvPr/>
          </p:nvCxnSpPr>
          <p:spPr>
            <a:xfrm>
              <a:off x="419436" y="5764275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44" name="Gruppo 9243"/>
            <p:cNvGrpSpPr/>
            <p:nvPr/>
          </p:nvGrpSpPr>
          <p:grpSpPr>
            <a:xfrm>
              <a:off x="1554828" y="5439260"/>
              <a:ext cx="3052718" cy="307777"/>
              <a:chOff x="1104711" y="5467618"/>
              <a:chExt cx="3052718" cy="307777"/>
            </a:xfrm>
          </p:grpSpPr>
          <p:sp>
            <p:nvSpPr>
              <p:cNvPr id="2" name="CasellaDiTesto 1"/>
              <p:cNvSpPr txBox="1"/>
              <p:nvPr/>
            </p:nvSpPr>
            <p:spPr>
              <a:xfrm>
                <a:off x="1104711" y="5467618"/>
                <a:ext cx="5840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400" dirty="0">
                    <a:latin typeface="Arial"/>
                    <a:cs typeface="Arial"/>
                  </a:rPr>
                  <a:t>1947</a:t>
                </a:r>
              </a:p>
            </p:txBody>
          </p:sp>
          <p:sp>
            <p:nvSpPr>
              <p:cNvPr id="5" name="CasellaDiTesto 4"/>
              <p:cNvSpPr txBox="1"/>
              <p:nvPr/>
            </p:nvSpPr>
            <p:spPr>
              <a:xfrm>
                <a:off x="2409622" y="5467618"/>
                <a:ext cx="17478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Eliot’s first wife dies</a:t>
                </a:r>
                <a:r>
                  <a:rPr lang="it-IT" sz="1400" dirty="0">
                    <a:effectLst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9246" name="Gruppo 9245"/>
            <p:cNvGrpSpPr/>
            <p:nvPr/>
          </p:nvGrpSpPr>
          <p:grpSpPr>
            <a:xfrm>
              <a:off x="1554828" y="6123766"/>
              <a:ext cx="2989988" cy="307777"/>
              <a:chOff x="1104711" y="6049841"/>
              <a:chExt cx="2989988" cy="307777"/>
            </a:xfrm>
          </p:grpSpPr>
          <p:sp>
            <p:nvSpPr>
              <p:cNvPr id="3" name="CasellaDiTesto 2"/>
              <p:cNvSpPr txBox="1"/>
              <p:nvPr/>
            </p:nvSpPr>
            <p:spPr>
              <a:xfrm>
                <a:off x="1104711" y="6049841"/>
                <a:ext cx="5840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400" dirty="0">
                    <a:latin typeface="Arial"/>
                    <a:cs typeface="Arial"/>
                  </a:rPr>
                  <a:t>1949</a:t>
                </a:r>
              </a:p>
            </p:txBody>
          </p:sp>
          <p:sp>
            <p:nvSpPr>
              <p:cNvPr id="6" name="CasellaDiTesto 5"/>
              <p:cNvSpPr txBox="1"/>
              <p:nvPr/>
            </p:nvSpPr>
            <p:spPr>
              <a:xfrm>
                <a:off x="2409622" y="6049841"/>
                <a:ext cx="16850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i="1" dirty="0"/>
                  <a:t>The Cocktail Party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9245" name="Gruppo 9244"/>
            <p:cNvGrpSpPr/>
            <p:nvPr/>
          </p:nvGrpSpPr>
          <p:grpSpPr>
            <a:xfrm>
              <a:off x="1554828" y="5781513"/>
              <a:ext cx="4470248" cy="307777"/>
              <a:chOff x="1104711" y="5820437"/>
              <a:chExt cx="4470248" cy="307777"/>
            </a:xfrm>
          </p:grpSpPr>
          <p:sp>
            <p:nvSpPr>
              <p:cNvPr id="114" name="CasellaDiTesto 113"/>
              <p:cNvSpPr txBox="1"/>
              <p:nvPr/>
            </p:nvSpPr>
            <p:spPr>
              <a:xfrm>
                <a:off x="1104711" y="5820437"/>
                <a:ext cx="5840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400" dirty="0">
                    <a:latin typeface="Arial"/>
                    <a:cs typeface="Arial"/>
                  </a:rPr>
                  <a:t>1948</a:t>
                </a:r>
              </a:p>
            </p:txBody>
          </p:sp>
          <p:sp>
            <p:nvSpPr>
              <p:cNvPr id="115" name="CasellaDiTesto 114"/>
              <p:cNvSpPr txBox="1"/>
              <p:nvPr/>
            </p:nvSpPr>
            <p:spPr>
              <a:xfrm>
                <a:off x="2409622" y="5820437"/>
                <a:ext cx="3165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Awarded the Nobel Prize in Literature</a:t>
                </a:r>
                <a:r>
                  <a:rPr lang="it-IT" sz="1400" dirty="0">
                    <a:effectLst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cxnSp>
          <p:nvCxnSpPr>
            <p:cNvPr id="47" name="Connettore 1 46"/>
            <p:cNvCxnSpPr/>
            <p:nvPr/>
          </p:nvCxnSpPr>
          <p:spPr>
            <a:xfrm>
              <a:off x="419436" y="6448781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Gruppo 33"/>
            <p:cNvGrpSpPr/>
            <p:nvPr/>
          </p:nvGrpSpPr>
          <p:grpSpPr>
            <a:xfrm>
              <a:off x="0" y="685895"/>
              <a:ext cx="8121967" cy="307777"/>
              <a:chOff x="0" y="448400"/>
              <a:chExt cx="8121967" cy="307777"/>
            </a:xfrm>
          </p:grpSpPr>
          <p:sp>
            <p:nvSpPr>
              <p:cNvPr id="82" name="Rettangolo 1"/>
              <p:cNvSpPr>
                <a:spLocks noChangeArrowheads="1"/>
              </p:cNvSpPr>
              <p:nvPr/>
            </p:nvSpPr>
            <p:spPr bwMode="auto">
              <a:xfrm>
                <a:off x="0" y="448400"/>
                <a:ext cx="213889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GB" sz="1400" dirty="0">
                    <a:latin typeface="Arial"/>
                    <a:cs typeface="Arial"/>
                  </a:rPr>
                  <a:t>September, 26 1888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  <p:sp>
            <p:nvSpPr>
              <p:cNvPr id="83" name="Rettangolo 8"/>
              <p:cNvSpPr>
                <a:spLocks noChangeArrowheads="1"/>
              </p:cNvSpPr>
              <p:nvPr/>
            </p:nvSpPr>
            <p:spPr bwMode="auto">
              <a:xfrm>
                <a:off x="2859739" y="448400"/>
                <a:ext cx="526222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Born in Saint Louis, Missouri.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35" name="Gruppo 34"/>
            <p:cNvGrpSpPr/>
            <p:nvPr/>
          </p:nvGrpSpPr>
          <p:grpSpPr>
            <a:xfrm>
              <a:off x="997416" y="1028148"/>
              <a:ext cx="6856716" cy="307777"/>
              <a:chOff x="997416" y="1107166"/>
              <a:chExt cx="6856716" cy="307777"/>
            </a:xfrm>
          </p:grpSpPr>
          <p:sp>
            <p:nvSpPr>
              <p:cNvPr id="85" name="Rettangolo 4"/>
              <p:cNvSpPr>
                <a:spLocks noChangeArrowheads="1"/>
              </p:cNvSpPr>
              <p:nvPr/>
            </p:nvSpPr>
            <p:spPr bwMode="auto">
              <a:xfrm>
                <a:off x="997416" y="1107166"/>
                <a:ext cx="114147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GB" sz="1400" dirty="0">
                    <a:latin typeface="Arial"/>
                    <a:cs typeface="Arial"/>
                  </a:rPr>
                  <a:t>1910-1911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  <p:sp>
            <p:nvSpPr>
              <p:cNvPr id="86" name="Rettangolo 9"/>
              <p:cNvSpPr>
                <a:spLocks noChangeArrowheads="1"/>
              </p:cNvSpPr>
              <p:nvPr/>
            </p:nvSpPr>
            <p:spPr bwMode="auto">
              <a:xfrm>
                <a:off x="2859739" y="1107166"/>
                <a:ext cx="4994393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Moves to France and Germany to study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0" name="Gruppo 9"/>
            <p:cNvGrpSpPr/>
            <p:nvPr/>
          </p:nvGrpSpPr>
          <p:grpSpPr>
            <a:xfrm>
              <a:off x="927424" y="1370401"/>
              <a:ext cx="7656944" cy="307777"/>
              <a:chOff x="477307" y="1293099"/>
              <a:chExt cx="7656944" cy="307777"/>
            </a:xfrm>
          </p:grpSpPr>
          <p:sp>
            <p:nvSpPr>
              <p:cNvPr id="88" name="Rettangolo 5"/>
              <p:cNvSpPr>
                <a:spLocks noChangeArrowheads="1"/>
              </p:cNvSpPr>
              <p:nvPr/>
            </p:nvSpPr>
            <p:spPr bwMode="auto">
              <a:xfrm>
                <a:off x="477307" y="1293099"/>
                <a:ext cx="121146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GB" sz="1400" dirty="0">
                    <a:latin typeface="Arial"/>
                    <a:cs typeface="Arial"/>
                  </a:rPr>
                  <a:t>1914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  <p:sp>
            <p:nvSpPr>
              <p:cNvPr id="89" name="Rettangolo 11"/>
              <p:cNvSpPr>
                <a:spLocks noChangeArrowheads="1"/>
              </p:cNvSpPr>
              <p:nvPr/>
            </p:nvSpPr>
            <p:spPr bwMode="auto">
              <a:xfrm>
                <a:off x="2409622" y="1293099"/>
                <a:ext cx="5724629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Moves to London because of the war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1" name="Gruppo 10"/>
            <p:cNvGrpSpPr/>
            <p:nvPr/>
          </p:nvGrpSpPr>
          <p:grpSpPr>
            <a:xfrm>
              <a:off x="1126021" y="1712654"/>
              <a:ext cx="6570402" cy="523220"/>
              <a:chOff x="675904" y="1645918"/>
              <a:chExt cx="6570402" cy="523220"/>
            </a:xfrm>
          </p:grpSpPr>
          <p:sp>
            <p:nvSpPr>
              <p:cNvPr id="91" name="Rettangolo 13"/>
              <p:cNvSpPr>
                <a:spLocks noChangeArrowheads="1"/>
              </p:cNvSpPr>
              <p:nvPr/>
            </p:nvSpPr>
            <p:spPr bwMode="auto">
              <a:xfrm>
                <a:off x="675904" y="1753640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GB" sz="1400" dirty="0">
                    <a:latin typeface="Arial"/>
                    <a:cs typeface="Arial"/>
                  </a:rPr>
                  <a:t>1915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  <p:sp>
            <p:nvSpPr>
              <p:cNvPr id="92" name="Rettangolo 14"/>
              <p:cNvSpPr>
                <a:spLocks noChangeArrowheads="1"/>
              </p:cNvSpPr>
              <p:nvPr/>
            </p:nvSpPr>
            <p:spPr bwMode="auto">
              <a:xfrm>
                <a:off x="2409622" y="1645918"/>
                <a:ext cx="483668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He starts several jobs (teacher, bank clerk at Lloyd’s bank and assistant editor)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27" name="Gruppo 26"/>
            <p:cNvGrpSpPr/>
            <p:nvPr/>
          </p:nvGrpSpPr>
          <p:grpSpPr>
            <a:xfrm>
              <a:off x="1126021" y="2270350"/>
              <a:ext cx="5401283" cy="307777"/>
              <a:chOff x="675904" y="2214180"/>
              <a:chExt cx="5401283" cy="307777"/>
            </a:xfrm>
          </p:grpSpPr>
          <p:sp>
            <p:nvSpPr>
              <p:cNvPr id="94" name="Rettangolo 16"/>
              <p:cNvSpPr>
                <a:spLocks noChangeArrowheads="1"/>
              </p:cNvSpPr>
              <p:nvPr/>
            </p:nvSpPr>
            <p:spPr bwMode="auto">
              <a:xfrm>
                <a:off x="675904" y="2214180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GB" sz="1400" dirty="0">
                    <a:latin typeface="Arial"/>
                    <a:cs typeface="Arial"/>
                  </a:rPr>
                  <a:t>1917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  <p:sp>
            <p:nvSpPr>
              <p:cNvPr id="95" name="Rettangolo 17"/>
              <p:cNvSpPr>
                <a:spLocks noChangeArrowheads="1"/>
              </p:cNvSpPr>
              <p:nvPr/>
            </p:nvSpPr>
            <p:spPr bwMode="auto">
              <a:xfrm>
                <a:off x="2409622" y="2214180"/>
                <a:ext cx="366756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i="1" dirty="0">
                    <a:latin typeface="Arial"/>
                    <a:cs typeface="Arial"/>
                  </a:rPr>
                  <a:t>Prufrock and Other Observations</a:t>
                </a:r>
                <a:r>
                  <a:rPr lang="en-GB" sz="1400" dirty="0">
                    <a:latin typeface="Arial"/>
                    <a:cs typeface="Arial"/>
                  </a:rPr>
                  <a:t> published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28" name="Gruppo 27"/>
            <p:cNvGrpSpPr/>
            <p:nvPr/>
          </p:nvGrpSpPr>
          <p:grpSpPr>
            <a:xfrm>
              <a:off x="997416" y="2612603"/>
              <a:ext cx="7392490" cy="307777"/>
              <a:chOff x="547299" y="2566999"/>
              <a:chExt cx="7392490" cy="307777"/>
            </a:xfrm>
          </p:grpSpPr>
          <p:sp>
            <p:nvSpPr>
              <p:cNvPr id="97" name="Rettangolo 21"/>
              <p:cNvSpPr>
                <a:spLocks noChangeArrowheads="1"/>
              </p:cNvSpPr>
              <p:nvPr/>
            </p:nvSpPr>
            <p:spPr bwMode="auto">
              <a:xfrm>
                <a:off x="547299" y="2566999"/>
                <a:ext cx="114147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GB" sz="1400" dirty="0">
                    <a:latin typeface="Arial"/>
                    <a:cs typeface="Arial"/>
                  </a:rPr>
                  <a:t>1922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  <p:sp>
            <p:nvSpPr>
              <p:cNvPr id="98" name="Rettangolo 22"/>
              <p:cNvSpPr>
                <a:spLocks noChangeArrowheads="1"/>
              </p:cNvSpPr>
              <p:nvPr/>
            </p:nvSpPr>
            <p:spPr bwMode="auto">
              <a:xfrm>
                <a:off x="2409622" y="2566999"/>
                <a:ext cx="553016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i="1" dirty="0">
                    <a:latin typeface="Arial"/>
                    <a:cs typeface="Arial"/>
                  </a:rPr>
                  <a:t>The Waste Land</a:t>
                </a:r>
                <a:r>
                  <a:rPr lang="en-GB" sz="1400" dirty="0">
                    <a:latin typeface="Arial"/>
                    <a:cs typeface="Arial"/>
                  </a:rPr>
                  <a:t> published in the same year as </a:t>
                </a:r>
                <a:r>
                  <a:rPr lang="en-GB" sz="1400" i="1" dirty="0">
                    <a:latin typeface="Arial"/>
                    <a:cs typeface="Arial"/>
                  </a:rPr>
                  <a:t>Ulysses </a:t>
                </a:r>
                <a:r>
                  <a:rPr lang="en-GB" sz="1400" dirty="0">
                    <a:latin typeface="Arial"/>
                    <a:cs typeface="Arial"/>
                  </a:rPr>
                  <a:t>by Joyce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29" name="Gruppo 28"/>
            <p:cNvGrpSpPr/>
            <p:nvPr/>
          </p:nvGrpSpPr>
          <p:grpSpPr>
            <a:xfrm>
              <a:off x="1126021" y="2954856"/>
              <a:ext cx="3303487" cy="307777"/>
              <a:chOff x="675904" y="2919818"/>
              <a:chExt cx="3303487" cy="307777"/>
            </a:xfrm>
          </p:grpSpPr>
          <p:sp>
            <p:nvSpPr>
              <p:cNvPr id="100" name="Rettangolo 25"/>
              <p:cNvSpPr>
                <a:spLocks noChangeArrowheads="1"/>
              </p:cNvSpPr>
              <p:nvPr/>
            </p:nvSpPr>
            <p:spPr bwMode="auto">
              <a:xfrm>
                <a:off x="675904" y="2919818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GB" sz="1400" dirty="0">
                    <a:latin typeface="Arial"/>
                    <a:cs typeface="Arial"/>
                  </a:rPr>
                  <a:t>1925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  <p:sp>
            <p:nvSpPr>
              <p:cNvPr id="101" name="Rettangolo 26"/>
              <p:cNvSpPr>
                <a:spLocks noChangeArrowheads="1"/>
              </p:cNvSpPr>
              <p:nvPr/>
            </p:nvSpPr>
            <p:spPr bwMode="auto">
              <a:xfrm>
                <a:off x="2409622" y="2919818"/>
                <a:ext cx="1569769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i="1" dirty="0">
                    <a:latin typeface="Arial"/>
                    <a:cs typeface="Arial"/>
                  </a:rPr>
                  <a:t>The Hollow Men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30" name="Gruppo 29"/>
            <p:cNvGrpSpPr/>
            <p:nvPr/>
          </p:nvGrpSpPr>
          <p:grpSpPr>
            <a:xfrm>
              <a:off x="1126021" y="3297109"/>
              <a:ext cx="7107406" cy="307777"/>
              <a:chOff x="675904" y="3272637"/>
              <a:chExt cx="7107406" cy="307777"/>
            </a:xfrm>
          </p:grpSpPr>
          <p:sp>
            <p:nvSpPr>
              <p:cNvPr id="103" name="Rettangolo 27"/>
              <p:cNvSpPr>
                <a:spLocks noChangeArrowheads="1"/>
              </p:cNvSpPr>
              <p:nvPr/>
            </p:nvSpPr>
            <p:spPr bwMode="auto">
              <a:xfrm>
                <a:off x="675904" y="3272637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1926</a:t>
                </a:r>
              </a:p>
            </p:txBody>
          </p:sp>
          <p:sp>
            <p:nvSpPr>
              <p:cNvPr id="104" name="Rettangolo 28"/>
              <p:cNvSpPr>
                <a:spLocks noChangeArrowheads="1"/>
              </p:cNvSpPr>
              <p:nvPr/>
            </p:nvSpPr>
            <p:spPr bwMode="auto">
              <a:xfrm>
                <a:off x="2409622" y="3272637"/>
                <a:ext cx="537368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sz="1400" i="1" dirty="0">
                    <a:latin typeface="Arial"/>
                    <a:cs typeface="Arial"/>
                  </a:rPr>
                  <a:t>Sweeney Agonistes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31" name="Gruppo 30"/>
            <p:cNvGrpSpPr/>
            <p:nvPr/>
          </p:nvGrpSpPr>
          <p:grpSpPr>
            <a:xfrm>
              <a:off x="1126021" y="3639362"/>
              <a:ext cx="6995945" cy="523220"/>
              <a:chOff x="675904" y="3647977"/>
              <a:chExt cx="6995945" cy="523220"/>
            </a:xfrm>
          </p:grpSpPr>
          <p:sp>
            <p:nvSpPr>
              <p:cNvPr id="106" name="Rettangolo 29"/>
              <p:cNvSpPr>
                <a:spLocks noChangeArrowheads="1"/>
              </p:cNvSpPr>
              <p:nvPr/>
            </p:nvSpPr>
            <p:spPr bwMode="auto">
              <a:xfrm>
                <a:off x="675904" y="3755699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1927</a:t>
                </a:r>
              </a:p>
            </p:txBody>
          </p:sp>
          <p:sp>
            <p:nvSpPr>
              <p:cNvPr id="107" name="Rettangolo 30"/>
              <p:cNvSpPr>
                <a:spLocks noChangeArrowheads="1"/>
              </p:cNvSpPr>
              <p:nvPr/>
            </p:nvSpPr>
            <p:spPr bwMode="auto">
              <a:xfrm>
                <a:off x="2409622" y="3647977"/>
                <a:ext cx="526222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Eliot becomes a member of the Church of England and a naturalised British citizen. He starts a career at Faber and Faber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9216" name="Gruppo 9215"/>
            <p:cNvGrpSpPr/>
            <p:nvPr/>
          </p:nvGrpSpPr>
          <p:grpSpPr>
            <a:xfrm>
              <a:off x="1126021" y="4197058"/>
              <a:ext cx="6907381" cy="307777"/>
              <a:chOff x="675904" y="4216239"/>
              <a:chExt cx="6907381" cy="307777"/>
            </a:xfrm>
          </p:grpSpPr>
          <p:sp>
            <p:nvSpPr>
              <p:cNvPr id="109" name="Rettangolo 31"/>
              <p:cNvSpPr>
                <a:spLocks noChangeArrowheads="1"/>
              </p:cNvSpPr>
              <p:nvPr/>
            </p:nvSpPr>
            <p:spPr bwMode="auto">
              <a:xfrm>
                <a:off x="675904" y="4216239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1930</a:t>
                </a:r>
              </a:p>
            </p:txBody>
          </p:sp>
          <p:sp>
            <p:nvSpPr>
              <p:cNvPr id="110" name="Rettangolo 32"/>
              <p:cNvSpPr>
                <a:spLocks noChangeArrowheads="1"/>
              </p:cNvSpPr>
              <p:nvPr/>
            </p:nvSpPr>
            <p:spPr bwMode="auto">
              <a:xfrm>
                <a:off x="2409622" y="4216239"/>
                <a:ext cx="5173663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sz="1400" i="1" dirty="0">
                    <a:latin typeface="Arial"/>
                    <a:cs typeface="Arial"/>
                  </a:rPr>
                  <a:t>Ash Wednesday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9247" name="Gruppo 9246"/>
            <p:cNvGrpSpPr/>
            <p:nvPr/>
          </p:nvGrpSpPr>
          <p:grpSpPr>
            <a:xfrm>
              <a:off x="1554828" y="6466019"/>
              <a:ext cx="2098317" cy="307777"/>
              <a:chOff x="1104711" y="6402660"/>
              <a:chExt cx="2098317" cy="307777"/>
            </a:xfrm>
          </p:grpSpPr>
          <p:sp>
            <p:nvSpPr>
              <p:cNvPr id="112" name="CasellaDiTesto 111"/>
              <p:cNvSpPr txBox="1"/>
              <p:nvPr/>
            </p:nvSpPr>
            <p:spPr>
              <a:xfrm>
                <a:off x="1104711" y="6402660"/>
                <a:ext cx="5840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400" dirty="0">
                    <a:latin typeface="Arial"/>
                    <a:cs typeface="Arial"/>
                  </a:rPr>
                  <a:t>1965</a:t>
                </a:r>
              </a:p>
            </p:txBody>
          </p:sp>
          <p:sp>
            <p:nvSpPr>
              <p:cNvPr id="113" name="CasellaDiTesto 112"/>
              <p:cNvSpPr txBox="1"/>
              <p:nvPr/>
            </p:nvSpPr>
            <p:spPr>
              <a:xfrm>
                <a:off x="2409622" y="6402660"/>
                <a:ext cx="793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He dies</a:t>
                </a:r>
                <a:r>
                  <a:rPr lang="it-IT" sz="1400" dirty="0">
                    <a:effectLst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cxnSp>
          <p:nvCxnSpPr>
            <p:cNvPr id="117" name="Connettore 1 116"/>
            <p:cNvCxnSpPr/>
            <p:nvPr/>
          </p:nvCxnSpPr>
          <p:spPr>
            <a:xfrm>
              <a:off x="419436" y="1353163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1 118"/>
            <p:cNvCxnSpPr/>
            <p:nvPr/>
          </p:nvCxnSpPr>
          <p:spPr>
            <a:xfrm>
              <a:off x="419436" y="5079769"/>
              <a:ext cx="8280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552229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875327"/>
            <a:ext cx="8140700" cy="1107346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</a:rPr>
              <a:t>KEYWORDS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endParaRPr lang="en-GB" sz="660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0431803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KEYWORDS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334692" y="1027516"/>
            <a:ext cx="24746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i="1" dirty="0">
                <a:solidFill>
                  <a:srgbClr val="FF0000"/>
                </a:solidFill>
                <a:latin typeface="Arial"/>
                <a:cs typeface="Arial"/>
              </a:rPr>
              <a:t>New Diction </a:t>
            </a:r>
            <a:endParaRPr lang="it-IT" sz="3200" i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87383" y="2000689"/>
            <a:ext cx="77692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IMAGES</a:t>
            </a:r>
          </a:p>
          <a:p>
            <a:pPr lvl="0" algn="ctr"/>
            <a:r>
              <a:rPr lang="en-GB" sz="2000" dirty="0">
                <a:latin typeface="Arial"/>
                <a:cs typeface="Arial"/>
              </a:rPr>
              <a:t>Eliot’s poetry is mainly based on </a:t>
            </a:r>
            <a:r>
              <a:rPr lang="en-GB" sz="2000" b="1" dirty="0">
                <a:latin typeface="Arial"/>
                <a:cs typeface="Arial"/>
              </a:rPr>
              <a:t>separate images, as assortment of impressions or fragments of modern life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28885" y="3236657"/>
            <a:ext cx="7686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CONCENTRATION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000" dirty="0">
                <a:latin typeface="Arial"/>
                <a:cs typeface="Arial"/>
              </a:rPr>
              <a:t>In Eliot’s poetry, images compress allusions and evoke several levels of experience simultaneously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23454" y="4472626"/>
            <a:ext cx="82970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FRAGMENTATION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0" algn="ctr"/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000" dirty="0">
                <a:latin typeface="Arial"/>
                <a:cs typeface="Arial"/>
              </a:rPr>
              <a:t>Images are the only possible devices to give a realistic view of life, which is seen as a sequence of fragments 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000" dirty="0">
                <a:latin typeface="Arial"/>
                <a:cs typeface="Arial"/>
              </a:rPr>
              <a:t>The Victorian unity has been lost </a:t>
            </a:r>
            <a:endParaRPr lang="it-IT" sz="2000" dirty="0">
              <a:latin typeface="Arial"/>
              <a:cs typeface="Arial"/>
            </a:endParaRPr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000" dirty="0">
                <a:latin typeface="Arial"/>
                <a:cs typeface="Arial"/>
              </a:rPr>
              <a:t>A modern poet cannot but depict scattered fragments,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making efforts to ‘scaffold’ them in the unifying design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of a mythical method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4285448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 WORDS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87383" y="1394778"/>
            <a:ext cx="77692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ELLIPSIS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Logical links missing in one or more sentences and</a:t>
            </a:r>
            <a:r>
              <a:rPr lang="en-GB" sz="2200" dirty="0">
                <a:latin typeface="Arial"/>
                <a:cs typeface="Arial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JUXTAPOSITION</a:t>
            </a:r>
            <a:r>
              <a:rPr lang="en-GB" sz="22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= opposition of images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28885" y="3016883"/>
            <a:ext cx="76862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OBJECTIVE CORRELATIVE 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000" dirty="0">
                <a:latin typeface="Arial"/>
                <a:cs typeface="Arial"/>
              </a:rPr>
              <a:t>A set of objects, a situation, a chain of events suggesting a particular emotion =</a:t>
            </a:r>
            <a:r>
              <a:rPr lang="en-GB" sz="2000" b="1" dirty="0">
                <a:latin typeface="Arial"/>
                <a:cs typeface="Arial"/>
              </a:rPr>
              <a:t> images to convey feelings</a:t>
            </a:r>
            <a:r>
              <a:rPr lang="en-GB" sz="2000" dirty="0">
                <a:latin typeface="Arial"/>
                <a:cs typeface="Arial"/>
              </a:rPr>
              <a:t>,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like the Symbolist poets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23454" y="4854433"/>
            <a:ext cx="829709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INTERTEXTUALITY</a:t>
            </a:r>
            <a:endParaRPr lang="it-IT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GB" sz="2000" i="1" dirty="0">
                <a:latin typeface="Arial"/>
                <a:cs typeface="Arial"/>
              </a:rPr>
              <a:t>The Waste Land</a:t>
            </a:r>
            <a:r>
              <a:rPr lang="en-GB" sz="2000" dirty="0">
                <a:latin typeface="Arial"/>
                <a:cs typeface="Arial"/>
              </a:rPr>
              <a:t> may be considered to be a textual collage,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since it includes fragments of other texts and references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both to the European and Eastern culture to provide the reader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with a multi-faceted vision of reality, united by the mythical frame.</a:t>
            </a:r>
            <a:r>
              <a:rPr lang="it-IT" sz="2000" dirty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8049434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875327"/>
            <a:ext cx="8140700" cy="1107346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NEW THEMES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 </a:t>
            </a:r>
            <a:endParaRPr lang="en-GB" sz="6600" dirty="0">
              <a:solidFill>
                <a:schemeClr val="bg2">
                  <a:lumMod val="50000"/>
                </a:schemeClr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581698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9D83A"/>
                </a:solidFill>
                <a:latin typeface="Arial"/>
                <a:cs typeface="Arial"/>
              </a:rPr>
              <a:t>KEY WORDS </a:t>
            </a:r>
            <a:endParaRPr lang="it-IT" sz="4800" dirty="0">
              <a:solidFill>
                <a:srgbClr val="F9D83A"/>
              </a:solidFill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363663" y="942338"/>
            <a:ext cx="634744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  <a:latin typeface="Arial"/>
                <a:cs typeface="Arial"/>
              </a:rPr>
              <a:t>ALIENATION</a:t>
            </a:r>
            <a:endParaRPr lang="it-IT" b="1" dirty="0">
              <a:solidFill>
                <a:srgbClr val="0000FF"/>
              </a:solidFill>
              <a:latin typeface="Arial"/>
              <a:cs typeface="Arial"/>
            </a:endParaRPr>
          </a:p>
          <a:p>
            <a:r>
              <a:rPr lang="en-GB" b="1" u="sng" dirty="0">
                <a:latin typeface="Arial"/>
                <a:cs typeface="Arial"/>
              </a:rPr>
              <a:t>Estrangement or alienation</a:t>
            </a:r>
            <a:endParaRPr lang="it-IT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0000FF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from the rest of society, 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0000FF"/>
                </a:solidFill>
                <a:latin typeface="Arial"/>
                <a:cs typeface="Arial"/>
              </a:rPr>
              <a:t>• </a:t>
            </a:r>
            <a:r>
              <a:rPr lang="it-IT" sz="1600" dirty="0">
                <a:latin typeface="Arial"/>
                <a:cs typeface="Arial"/>
              </a:rPr>
              <a:t>from nature </a:t>
            </a:r>
          </a:p>
          <a:p>
            <a:pPr lvl="0"/>
            <a:r>
              <a:rPr lang="en-GB" sz="1600" dirty="0">
                <a:solidFill>
                  <a:srgbClr val="0000FF"/>
                </a:solidFill>
                <a:latin typeface="Arial"/>
                <a:cs typeface="Arial"/>
              </a:rPr>
              <a:t>• </a:t>
            </a:r>
            <a:r>
              <a:rPr lang="it-IT" sz="1600" dirty="0">
                <a:latin typeface="Arial"/>
                <a:cs typeface="Arial"/>
              </a:rPr>
              <a:t>from the self,</a:t>
            </a:r>
          </a:p>
          <a:p>
            <a:r>
              <a:rPr lang="en-GB" dirty="0">
                <a:latin typeface="Arial"/>
                <a:cs typeface="Arial"/>
              </a:rPr>
              <a:t>leading to </a:t>
            </a:r>
            <a:r>
              <a:rPr lang="en-GB" b="1" dirty="0">
                <a:latin typeface="Arial"/>
                <a:cs typeface="Arial"/>
              </a:rPr>
              <a:t>‘mal de vivre’</a:t>
            </a:r>
            <a:r>
              <a:rPr lang="en-GB" dirty="0">
                <a:latin typeface="Arial"/>
                <a:cs typeface="Arial"/>
              </a:rPr>
              <a:t> connected with </a:t>
            </a:r>
            <a:r>
              <a:rPr lang="en-GB" b="1" dirty="0">
                <a:latin typeface="Arial"/>
                <a:cs typeface="Arial"/>
              </a:rPr>
              <a:t>man’s isolation</a:t>
            </a:r>
            <a:r>
              <a:rPr lang="it-IT" dirty="0">
                <a:latin typeface="Arial"/>
                <a:cs typeface="Arial"/>
              </a:rPr>
              <a:t>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363663" y="2797150"/>
            <a:ext cx="3507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  <a:latin typeface="Arial"/>
                <a:cs typeface="Arial"/>
              </a:rPr>
              <a:t>EMPTINESS</a:t>
            </a:r>
            <a:endParaRPr lang="it-IT" b="1" dirty="0">
              <a:solidFill>
                <a:srgbClr val="0000FF"/>
              </a:solidFill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It is the sense of existential void 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363663" y="3618324"/>
            <a:ext cx="6091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  <a:latin typeface="Arial"/>
                <a:cs typeface="Arial"/>
              </a:rPr>
              <a:t>ARIDITY/STERILITY</a:t>
            </a:r>
            <a:endParaRPr lang="it-IT" b="1" dirty="0">
              <a:solidFill>
                <a:srgbClr val="0000FF"/>
              </a:solidFill>
              <a:latin typeface="Arial"/>
              <a:cs typeface="Arial"/>
            </a:endParaRPr>
          </a:p>
          <a:p>
            <a:r>
              <a:rPr lang="en-GB" b="1" u="sng" dirty="0">
                <a:latin typeface="Arial"/>
                <a:cs typeface="Arial"/>
              </a:rPr>
              <a:t>A sterile vision</a:t>
            </a:r>
            <a:r>
              <a:rPr lang="en-GB" dirty="0">
                <a:latin typeface="Arial"/>
                <a:cs typeface="Arial"/>
              </a:rPr>
              <a:t> of the world seen as an expanse of ruins 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63663" y="4382479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  <a:latin typeface="Arial"/>
                <a:cs typeface="Arial"/>
              </a:rPr>
              <a:t>INCOMMUNICABILITY</a:t>
            </a:r>
            <a:endParaRPr lang="it-IT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63663" y="4897088"/>
            <a:ext cx="65910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  <a:latin typeface="Arial"/>
                <a:cs typeface="Arial"/>
              </a:rPr>
              <a:t>MYTH</a:t>
            </a:r>
            <a:endParaRPr lang="it-IT" b="1" dirty="0">
              <a:solidFill>
                <a:srgbClr val="0000FF"/>
              </a:solidFill>
              <a:latin typeface="Arial"/>
              <a:cs typeface="Arial"/>
            </a:endParaRPr>
          </a:p>
          <a:p>
            <a:pPr lvl="0"/>
            <a:r>
              <a:rPr lang="en-GB" dirty="0">
                <a:solidFill>
                  <a:srgbClr val="0000FF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As it was for Joyce, myth is the only device to provide unity</a:t>
            </a:r>
            <a:endParaRPr lang="it-IT" dirty="0">
              <a:latin typeface="Arial"/>
              <a:cs typeface="Arial"/>
            </a:endParaRPr>
          </a:p>
          <a:p>
            <a:r>
              <a:rPr lang="en-GB" dirty="0">
                <a:solidFill>
                  <a:srgbClr val="0000FF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Many references to the Holy Grail legend and the Fisher King 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363663" y="5984408"/>
            <a:ext cx="5958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  <a:latin typeface="Arial"/>
                <a:cs typeface="Arial"/>
              </a:rPr>
              <a:t>QUEST</a:t>
            </a:r>
            <a:endParaRPr lang="it-IT" b="1" dirty="0">
              <a:solidFill>
                <a:srgbClr val="0000FF"/>
              </a:solidFill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Modern man always looking for or waiting for something</a:t>
            </a:r>
            <a:r>
              <a:rPr lang="it-IT" dirty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7102276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875327"/>
            <a:ext cx="8140700" cy="1107346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MAIN WORKS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 </a:t>
            </a:r>
            <a:endParaRPr lang="en-GB" sz="6600" dirty="0">
              <a:solidFill>
                <a:schemeClr val="bg2">
                  <a:lumMod val="50000"/>
                </a:schemeClr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78836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327</TotalTime>
  <Words>707</Words>
  <Application>Microsoft Macintosh PowerPoint</Application>
  <PresentationFormat>Presentazione su schermo (4:3)</PresentationFormat>
  <Paragraphs>153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67</cp:revision>
  <dcterms:created xsi:type="dcterms:W3CDTF">2017-01-25T15:18:35Z</dcterms:created>
  <dcterms:modified xsi:type="dcterms:W3CDTF">2023-04-06T08:00:39Z</dcterms:modified>
</cp:coreProperties>
</file>