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wdp" ContentType="image/vnd.ms-photo"/>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6" r:id="rId20"/>
    <p:sldId id="278" r:id="rId21"/>
    <p:sldId id="280" r:id="rId22"/>
    <p:sldId id="281" r:id="rId23"/>
    <p:sldId id="282" r:id="rId24"/>
    <p:sldId id="283" r:id="rId25"/>
    <p:sldId id="284" r:id="rId26"/>
    <p:sldId id="285" r:id="rId27"/>
    <p:sldId id="286" r:id="rId28"/>
    <p:sldId id="287" r:id="rId29"/>
    <p:sldId id="288" r:id="rId30"/>
  </p:sldIdLst>
  <p:sldSz cx="9144000" cy="6858000" type="screen4x3"/>
  <p:notesSz cx="6858000" cy="9144000"/>
  <p:defaultTextStyle>
    <a:defPPr>
      <a:defRPr lang="it-IT"/>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9D83A"/>
    <a:srgbClr val="EDB82E"/>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114" d="100"/>
          <a:sy n="114" d="100"/>
        </p:scale>
        <p:origin x="-3624" y="-11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printerSettings" Target="printerSettings/printerSettings1.bin"/><Relationship Id="rId32" Type="http://schemas.openxmlformats.org/officeDocument/2006/relationships/presProps" Target="presProps.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viewProps" Target="viewProps.xml"/><Relationship Id="rId34" Type="http://schemas.openxmlformats.org/officeDocument/2006/relationships/theme" Target="theme/theme1.xml"/><Relationship Id="rId35"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s>
</file>

<file path=ppt/slideLayouts/_rels/slideLayout1.xml.rels><?xml version="1.0" encoding="UTF-8" standalone="yes"?>
<Relationships xmlns="http://schemas.openxmlformats.org/package/2006/relationships"><Relationship Id="rId3" Type="http://schemas.microsoft.com/office/2007/relationships/hdphoto" Target="../media/hdphoto1.wdp"/><Relationship Id="rId4" Type="http://schemas.openxmlformats.org/officeDocument/2006/relationships/image" Target="../media/image2.png"/><Relationship Id="rId5" Type="http://schemas.microsoft.com/office/2007/relationships/hdphoto" Target="../media/hdphoto2.wdp"/><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microsoft.com/office/2007/relationships/hdphoto" Target="../media/hdphoto1.wdp"/><Relationship Id="rId4" Type="http://schemas.openxmlformats.org/officeDocument/2006/relationships/image" Target="../media/image2.png"/><Relationship Id="rId5" Type="http://schemas.microsoft.com/office/2007/relationships/hdphoto" Target="../media/hdphoto2.wdp"/><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spTree>
      <p:nvGrpSpPr>
        <p:cNvPr id="1" name=""/>
        <p:cNvGrpSpPr/>
        <p:nvPr/>
      </p:nvGrpSpPr>
      <p:grpSpPr>
        <a:xfrm>
          <a:off x="0" y="0"/>
          <a:ext cx="0" cy="0"/>
          <a:chOff x="0" y="0"/>
          <a:chExt cx="0" cy="0"/>
        </a:xfrm>
      </p:grpSpPr>
      <p:sp>
        <p:nvSpPr>
          <p:cNvPr id="11" name="Rectangle 10"/>
          <p:cNvSpPr/>
          <p:nvPr/>
        </p:nvSpPr>
        <p:spPr>
          <a:xfrm>
            <a:off x="0" y="3866920"/>
            <a:ext cx="9144000" cy="299108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0" y="0"/>
            <a:ext cx="9144000" cy="386692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1473795" y="5052545"/>
            <a:ext cx="5637010" cy="882119"/>
          </a:xfrm>
        </p:spPr>
        <p:txBody>
          <a:bodyPr>
            <a:normAutofit/>
          </a:bodyPr>
          <a:lstStyle>
            <a:lvl1pPr marL="0" indent="0" algn="l">
              <a:buNone/>
              <a:defRPr sz="22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BF61E4C2-40F0-2549-89FF-92597DB5D45C}" type="datetimeFigureOut">
              <a:rPr lang="it-IT" smtClean="0"/>
              <a:t>06/04/23</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4F56EE14-ACD0-DA4B-AB9D-8C8ED2AAA5F6}" type="slidenum">
              <a:rPr lang="it-IT" smtClean="0"/>
              <a:t>‹n.›</a:t>
            </a:fld>
            <a:endParaRPr lang="it-IT"/>
          </a:p>
        </p:txBody>
      </p:sp>
      <p:sp>
        <p:nvSpPr>
          <p:cNvPr id="2" name="Title 1"/>
          <p:cNvSpPr>
            <a:spLocks noGrp="1"/>
          </p:cNvSpPr>
          <p:nvPr>
            <p:ph type="ctrTitle"/>
          </p:nvPr>
        </p:nvSpPr>
        <p:spPr>
          <a:xfrm>
            <a:off x="817581" y="3132290"/>
            <a:ext cx="7175351" cy="1793167"/>
          </a:xfrm>
          <a:effectLst/>
        </p:spPr>
        <p:txBody>
          <a:bodyPr>
            <a:noAutofit/>
          </a:bodyPr>
          <a:lstStyle>
            <a:lvl1pPr marL="640080" indent="-457200" algn="l">
              <a:defRPr sz="5400"/>
            </a:lvl1pPr>
          </a:lstStyle>
          <a:p>
            <a:r>
              <a:rPr lang="it-IT"/>
              <a:t>Fare clic per modificare stile</a:t>
            </a:r>
            <a:endParaRPr lang="en-US" dirty="0"/>
          </a:p>
        </p:txBody>
      </p:sp>
      <p:grpSp>
        <p:nvGrpSpPr>
          <p:cNvPr id="15" name="Gruppo 14"/>
          <p:cNvGrpSpPr/>
          <p:nvPr userDrawn="1"/>
        </p:nvGrpSpPr>
        <p:grpSpPr>
          <a:xfrm>
            <a:off x="6652686" y="285030"/>
            <a:ext cx="2254008" cy="383489"/>
            <a:chOff x="6652686" y="285030"/>
            <a:chExt cx="2254008" cy="383489"/>
          </a:xfrm>
        </p:grpSpPr>
        <p:sp>
          <p:nvSpPr>
            <p:cNvPr id="16" name="Rettangolo 15"/>
            <p:cNvSpPr/>
            <p:nvPr userDrawn="1"/>
          </p:nvSpPr>
          <p:spPr>
            <a:xfrm>
              <a:off x="6652686" y="285030"/>
              <a:ext cx="2245252" cy="191940"/>
            </a:xfrm>
            <a:prstGeom prst="rect">
              <a:avLst/>
            </a:prstGeom>
            <a:blipFill rotWithShape="1">
              <a:blip r:embed="rId2">
                <a:duotone>
                  <a:prstClr val="black"/>
                  <a:srgbClr val="000000">
                    <a:tint val="45000"/>
                    <a:satMod val="400000"/>
                  </a:srgbClr>
                </a:duotone>
                <a:extLst>
                  <a:ext uri="{BEBA8EAE-BF5A-486C-A8C5-ECC9F3942E4B}">
                    <a14:imgProps xmlns:a14="http://schemas.microsoft.com/office/drawing/2010/main">
                      <a14:imgLayer r:embed="rId3">
                        <a14:imgEffect>
                          <a14:artisticGlowEdges/>
                        </a14:imgEffect>
                      </a14:imgLayer>
                    </a14:imgProps>
                  </a:ext>
                </a:extLst>
              </a:blip>
              <a:stretch>
                <a:fillRect/>
              </a:stretch>
            </a:blipFill>
            <a:ln w="0">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p>
          </p:txBody>
        </p:sp>
        <p:sp>
          <p:nvSpPr>
            <p:cNvPr id="17" name="Rettangolo 16"/>
            <p:cNvSpPr/>
            <p:nvPr userDrawn="1"/>
          </p:nvSpPr>
          <p:spPr>
            <a:xfrm>
              <a:off x="8181156" y="584200"/>
              <a:ext cx="725538" cy="84319"/>
            </a:xfrm>
            <a:prstGeom prst="rect">
              <a:avLst/>
            </a:prstGeom>
            <a:blipFill rotWithShape="1">
              <a:blip r:embed="rId4">
                <a:duotone>
                  <a:prstClr val="black"/>
                  <a:srgbClr val="000000">
                    <a:tint val="45000"/>
                    <a:satMod val="400000"/>
                  </a:srgbClr>
                </a:duotone>
                <a:extLst>
                  <a:ext uri="{BEBA8EAE-BF5A-486C-A8C5-ECC9F3942E4B}">
                    <a14:imgProps xmlns:a14="http://schemas.microsoft.com/office/drawing/2010/main">
                      <a14:imgLayer r:embed="rId5">
                        <a14:imgEffect>
                          <a14:artisticGlowEdges/>
                        </a14:imgEffect>
                      </a14:imgLayer>
                    </a14:imgProps>
                  </a:ext>
                </a:extLst>
              </a:blip>
              <a:stretch>
                <a:fillRect/>
              </a:stretch>
            </a:bli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p>
          </p:txBody>
        </p:sp>
      </p:grpSp>
    </p:spTree>
  </p:cSld>
  <p:clrMapOvr>
    <a:masterClrMapping/>
  </p:clrMapOvr>
  <p:transition xmlns:p14="http://schemas.microsoft.com/office/powerpoint/2010/main" spd="slow" advClick="0" advTm="4000">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stile</a:t>
            </a:r>
            <a:endParaRPr lang="en-US"/>
          </a:p>
        </p:txBody>
      </p:sp>
      <p:sp>
        <p:nvSpPr>
          <p:cNvPr id="3" name="Vertical Text Placeholder 2"/>
          <p:cNvSpPr>
            <a:spLocks noGrp="1"/>
          </p:cNvSpPr>
          <p:nvPr>
            <p:ph type="body" orient="vert" idx="1"/>
          </p:nvPr>
        </p:nvSpPr>
        <p:spPr>
          <a:xfrm>
            <a:off x="1905000" y="731519"/>
            <a:ext cx="6400800" cy="3474720"/>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4" name="Date Placeholder 3"/>
          <p:cNvSpPr>
            <a:spLocks noGrp="1"/>
          </p:cNvSpPr>
          <p:nvPr>
            <p:ph type="dt" sz="half" idx="10"/>
          </p:nvPr>
        </p:nvSpPr>
        <p:spPr/>
        <p:txBody>
          <a:bodyPr/>
          <a:lstStyle/>
          <a:p>
            <a:fld id="{BF61E4C2-40F0-2549-89FF-92597DB5D45C}" type="datetimeFigureOut">
              <a:rPr lang="it-IT" smtClean="0"/>
              <a:t>06/04/23</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4F56EE14-ACD0-DA4B-AB9D-8C8ED2AAA5F6}" type="slidenum">
              <a:rPr lang="it-IT" smtClean="0"/>
              <a:t>‹n.›</a:t>
            </a:fld>
            <a:endParaRPr lang="it-IT"/>
          </a:p>
        </p:txBody>
      </p:sp>
    </p:spTree>
  </p:cSld>
  <p:clrMapOvr>
    <a:masterClrMapping/>
  </p:clrMapOvr>
  <p:transition xmlns:p14="http://schemas.microsoft.com/office/powerpoint/2010/main" spd="slow" advClick="0" advTm="4000">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verticale e tes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53758" y="376517"/>
            <a:ext cx="2057400" cy="5238339"/>
          </a:xfrm>
          <a:effectLst/>
        </p:spPr>
        <p:txBody>
          <a:bodyPr vert="eaVert"/>
          <a:lstStyle>
            <a:lvl1pPr algn="l">
              <a:defRPr/>
            </a:lvl1pPr>
          </a:lstStyle>
          <a:p>
            <a:r>
              <a:rPr lang="it-IT"/>
              <a:t>Fare clic per modificare stile</a:t>
            </a:r>
            <a:endParaRPr lang="en-US"/>
          </a:p>
        </p:txBody>
      </p:sp>
      <p:sp>
        <p:nvSpPr>
          <p:cNvPr id="3" name="Vertical Text Placeholder 2"/>
          <p:cNvSpPr>
            <a:spLocks noGrp="1"/>
          </p:cNvSpPr>
          <p:nvPr>
            <p:ph type="body" orient="vert" idx="1"/>
          </p:nvPr>
        </p:nvSpPr>
        <p:spPr>
          <a:xfrm>
            <a:off x="3324113" y="731519"/>
            <a:ext cx="4829287" cy="4894729"/>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BF61E4C2-40F0-2549-89FF-92597DB5D45C}" type="datetimeFigureOut">
              <a:rPr lang="it-IT" smtClean="0"/>
              <a:t>06/04/23</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4F56EE14-ACD0-DA4B-AB9D-8C8ED2AAA5F6}" type="slidenum">
              <a:rPr lang="it-IT" smtClean="0"/>
              <a:t>‹n.›</a:t>
            </a:fld>
            <a:endParaRPr lang="it-IT"/>
          </a:p>
        </p:txBody>
      </p:sp>
    </p:spTree>
  </p:cSld>
  <p:clrMapOvr>
    <a:masterClrMapping/>
  </p:clrMapOvr>
  <p:transition xmlns:p14="http://schemas.microsoft.com/office/powerpoint/2010/main" spd="slow" advClick="0" advTm="4000">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BF61E4C2-40F0-2549-89FF-92597DB5D45C}" type="datetimeFigureOut">
              <a:rPr lang="it-IT" smtClean="0"/>
              <a:t>06/04/23</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4F56EE14-ACD0-DA4B-AB9D-8C8ED2AAA5F6}" type="slidenum">
              <a:rPr lang="it-IT" smtClean="0"/>
              <a:t>‹n.›</a:t>
            </a:fld>
            <a:endParaRPr lang="it-IT"/>
          </a:p>
        </p:txBody>
      </p:sp>
      <p:sp>
        <p:nvSpPr>
          <p:cNvPr id="8" name="Title 7"/>
          <p:cNvSpPr>
            <a:spLocks noGrp="1"/>
          </p:cNvSpPr>
          <p:nvPr>
            <p:ph type="title"/>
          </p:nvPr>
        </p:nvSpPr>
        <p:spPr/>
        <p:txBody>
          <a:bodyPr/>
          <a:lstStyle/>
          <a:p>
            <a:r>
              <a:rPr lang="it-IT"/>
              <a:t>Fare clic per modificare stile</a:t>
            </a:r>
            <a:endParaRPr lang="en-US"/>
          </a:p>
        </p:txBody>
      </p:sp>
      <p:sp>
        <p:nvSpPr>
          <p:cNvPr id="10" name="Content Placeholder 9"/>
          <p:cNvSpPr>
            <a:spLocks noGrp="1"/>
          </p:cNvSpPr>
          <p:nvPr>
            <p:ph sz="quarter" idx="13"/>
          </p:nvPr>
        </p:nvSpPr>
        <p:spPr>
          <a:xfrm>
            <a:off x="1143000" y="731520"/>
            <a:ext cx="6400800" cy="3474720"/>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Tree>
  </p:cSld>
  <p:clrMapOvr>
    <a:masterClrMapping/>
  </p:clrMapOvr>
  <p:transition xmlns:p14="http://schemas.microsoft.com/office/powerpoint/2010/main" spd="slow" advClick="0" advTm="4000">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7" name="Rectangle 6"/>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2033195" y="2172648"/>
            <a:ext cx="5966666" cy="2423346"/>
          </a:xfrm>
          <a:effectLst/>
        </p:spPr>
        <p:txBody>
          <a:bodyPr anchor="b"/>
          <a:lstStyle>
            <a:lvl1pPr algn="r">
              <a:defRPr sz="4600" b="1" cap="none" baseline="0"/>
            </a:lvl1pPr>
          </a:lstStyle>
          <a:p>
            <a:r>
              <a:rPr lang="it-IT"/>
              <a:t>Fare clic per modificare stile</a:t>
            </a:r>
            <a:endParaRPr lang="en-US" dirty="0"/>
          </a:p>
        </p:txBody>
      </p:sp>
      <p:sp>
        <p:nvSpPr>
          <p:cNvPr id="3" name="Text Placeholder 2"/>
          <p:cNvSpPr>
            <a:spLocks noGrp="1"/>
          </p:cNvSpPr>
          <p:nvPr>
            <p:ph type="body" idx="1"/>
          </p:nvPr>
        </p:nvSpPr>
        <p:spPr>
          <a:xfrm>
            <a:off x="2022438" y="4607511"/>
            <a:ext cx="5970494" cy="835460"/>
          </a:xfrm>
        </p:spPr>
        <p:txBody>
          <a:bodyPr anchor="t"/>
          <a:lstStyle>
            <a:lvl1pPr marL="0" indent="0" algn="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BF61E4C2-40F0-2549-89FF-92597DB5D45C}" type="datetimeFigureOut">
              <a:rPr lang="it-IT" smtClean="0"/>
              <a:t>06/04/23</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4F56EE14-ACD0-DA4B-AB9D-8C8ED2AAA5F6}" type="slidenum">
              <a:rPr lang="it-IT" smtClean="0"/>
              <a:t>‹n.›</a:t>
            </a:fld>
            <a:endParaRPr lang="it-IT"/>
          </a:p>
        </p:txBody>
      </p:sp>
      <p:grpSp>
        <p:nvGrpSpPr>
          <p:cNvPr id="11" name="Gruppo 10"/>
          <p:cNvGrpSpPr/>
          <p:nvPr userDrawn="1"/>
        </p:nvGrpSpPr>
        <p:grpSpPr>
          <a:xfrm>
            <a:off x="6652686" y="285030"/>
            <a:ext cx="2254008" cy="383489"/>
            <a:chOff x="6652686" y="285030"/>
            <a:chExt cx="2254008" cy="383489"/>
          </a:xfrm>
        </p:grpSpPr>
        <p:sp>
          <p:nvSpPr>
            <p:cNvPr id="12" name="Rettangolo 11"/>
            <p:cNvSpPr/>
            <p:nvPr userDrawn="1"/>
          </p:nvSpPr>
          <p:spPr>
            <a:xfrm>
              <a:off x="6652686" y="285030"/>
              <a:ext cx="2245252" cy="191940"/>
            </a:xfrm>
            <a:prstGeom prst="rect">
              <a:avLst/>
            </a:prstGeom>
            <a:blipFill rotWithShape="1">
              <a:blip r:embed="rId2">
                <a:duotone>
                  <a:prstClr val="black"/>
                  <a:srgbClr val="000000">
                    <a:tint val="45000"/>
                    <a:satMod val="400000"/>
                  </a:srgbClr>
                </a:duotone>
                <a:extLst>
                  <a:ext uri="{BEBA8EAE-BF5A-486C-A8C5-ECC9F3942E4B}">
                    <a14:imgProps xmlns:a14="http://schemas.microsoft.com/office/drawing/2010/main">
                      <a14:imgLayer r:embed="rId3">
                        <a14:imgEffect>
                          <a14:artisticGlowEdges/>
                        </a14:imgEffect>
                      </a14:imgLayer>
                    </a14:imgProps>
                  </a:ext>
                </a:extLst>
              </a:blip>
              <a:stretch>
                <a:fillRect/>
              </a:stretch>
            </a:blipFill>
            <a:ln w="0">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p>
          </p:txBody>
        </p:sp>
        <p:sp>
          <p:nvSpPr>
            <p:cNvPr id="13" name="Rettangolo 12"/>
            <p:cNvSpPr/>
            <p:nvPr userDrawn="1"/>
          </p:nvSpPr>
          <p:spPr>
            <a:xfrm>
              <a:off x="8181156" y="584200"/>
              <a:ext cx="725538" cy="84319"/>
            </a:xfrm>
            <a:prstGeom prst="rect">
              <a:avLst/>
            </a:prstGeom>
            <a:blipFill rotWithShape="1">
              <a:blip r:embed="rId4">
                <a:duotone>
                  <a:prstClr val="black"/>
                  <a:srgbClr val="000000">
                    <a:tint val="45000"/>
                    <a:satMod val="400000"/>
                  </a:srgbClr>
                </a:duotone>
                <a:extLst>
                  <a:ext uri="{BEBA8EAE-BF5A-486C-A8C5-ECC9F3942E4B}">
                    <a14:imgProps xmlns:a14="http://schemas.microsoft.com/office/drawing/2010/main">
                      <a14:imgLayer r:embed="rId5">
                        <a14:imgEffect>
                          <a14:artisticGlowEdges/>
                        </a14:imgEffect>
                      </a14:imgLayer>
                    </a14:imgProps>
                  </a:ext>
                </a:extLst>
              </a:blip>
              <a:stretch>
                <a:fillRect/>
              </a:stretch>
            </a:bli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p>
          </p:txBody>
        </p:sp>
      </p:grpSp>
    </p:spTree>
  </p:cSld>
  <p:clrMapOvr>
    <a:masterClrMapping/>
  </p:clrMapOvr>
  <p:transition xmlns:p14="http://schemas.microsoft.com/office/powerpoint/2010/main" spd="slow" advClick="0" advTm="4000">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Contenuto 2">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BF61E4C2-40F0-2549-89FF-92597DB5D45C}" type="datetimeFigureOut">
              <a:rPr lang="it-IT" smtClean="0"/>
              <a:t>06/04/23</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4F56EE14-ACD0-DA4B-AB9D-8C8ED2AAA5F6}" type="slidenum">
              <a:rPr lang="it-IT" smtClean="0"/>
              <a:t>‹n.›</a:t>
            </a:fld>
            <a:endParaRPr lang="it-IT"/>
          </a:p>
        </p:txBody>
      </p:sp>
      <p:sp>
        <p:nvSpPr>
          <p:cNvPr id="8" name="Title 7"/>
          <p:cNvSpPr>
            <a:spLocks noGrp="1"/>
          </p:cNvSpPr>
          <p:nvPr>
            <p:ph type="title"/>
          </p:nvPr>
        </p:nvSpPr>
        <p:spPr/>
        <p:txBody>
          <a:bodyPr/>
          <a:lstStyle/>
          <a:p>
            <a:r>
              <a:rPr lang="it-IT"/>
              <a:t>Fare clic per modificare stile</a:t>
            </a:r>
            <a:endParaRPr lang="en-US"/>
          </a:p>
        </p:txBody>
      </p:sp>
      <p:sp>
        <p:nvSpPr>
          <p:cNvPr id="9" name="Content Placeholder 8"/>
          <p:cNvSpPr>
            <a:spLocks noGrp="1"/>
          </p:cNvSpPr>
          <p:nvPr>
            <p:ph sz="quarter" idx="13"/>
          </p:nvPr>
        </p:nvSpPr>
        <p:spPr>
          <a:xfrm>
            <a:off x="1142999" y="731519"/>
            <a:ext cx="3346704" cy="3474720"/>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11" name="Content Placeholder 10"/>
          <p:cNvSpPr>
            <a:spLocks noGrp="1"/>
          </p:cNvSpPr>
          <p:nvPr>
            <p:ph sz="quarter" idx="14"/>
          </p:nvPr>
        </p:nvSpPr>
        <p:spPr>
          <a:xfrm>
            <a:off x="4645152" y="731520"/>
            <a:ext cx="3346704" cy="3474720"/>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Tree>
  </p:cSld>
  <p:clrMapOvr>
    <a:masterClrMapping/>
  </p:clrMapOvr>
  <p:transition xmlns:p14="http://schemas.microsoft.com/office/powerpoint/2010/main" spd="slow" advClick="0" advTm="4000">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43000"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Content Placeholder 3"/>
          <p:cNvSpPr>
            <a:spLocks noGrp="1"/>
          </p:cNvSpPr>
          <p:nvPr>
            <p:ph sz="half" idx="2"/>
          </p:nvPr>
        </p:nvSpPr>
        <p:spPr>
          <a:xfrm>
            <a:off x="1156447" y="1400327"/>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4647302"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ctr" defTabSz="914400" rtl="0" eaLnBrk="1" latinLnBrk="0" hangingPunct="1">
              <a:spcBef>
                <a:spcPct val="20000"/>
              </a:spcBef>
              <a:spcAft>
                <a:spcPts val="300"/>
              </a:spcAft>
              <a:buClr>
                <a:schemeClr val="accent6">
                  <a:lumMod val="75000"/>
                </a:schemeClr>
              </a:buClr>
              <a:buSzPct val="130000"/>
              <a:buFont typeface="Georgia" pitchFamily="18" charset="0"/>
              <a:buNone/>
            </a:pPr>
            <a:r>
              <a:rPr lang="it-IT"/>
              <a:t>Fare clic per modificare gli stili del testo dello schema</a:t>
            </a:r>
          </a:p>
        </p:txBody>
      </p:sp>
      <p:sp>
        <p:nvSpPr>
          <p:cNvPr id="6" name="Content Placeholder 5"/>
          <p:cNvSpPr>
            <a:spLocks noGrp="1"/>
          </p:cNvSpPr>
          <p:nvPr>
            <p:ph sz="quarter" idx="4"/>
          </p:nvPr>
        </p:nvSpPr>
        <p:spPr>
          <a:xfrm>
            <a:off x="4645025" y="1399032"/>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BF61E4C2-40F0-2549-89FF-92597DB5D45C}" type="datetimeFigureOut">
              <a:rPr lang="it-IT" smtClean="0"/>
              <a:t>06/04/23</a:t>
            </a:fld>
            <a:endParaRPr lang="it-IT"/>
          </a:p>
        </p:txBody>
      </p:sp>
      <p:sp>
        <p:nvSpPr>
          <p:cNvPr id="8" name="Footer Placeholder 7"/>
          <p:cNvSpPr>
            <a:spLocks noGrp="1"/>
          </p:cNvSpPr>
          <p:nvPr>
            <p:ph type="ftr" sz="quarter" idx="11"/>
          </p:nvPr>
        </p:nvSpPr>
        <p:spPr/>
        <p:txBody>
          <a:bodyPr/>
          <a:lstStyle/>
          <a:p>
            <a:endParaRPr lang="it-IT"/>
          </a:p>
        </p:txBody>
      </p:sp>
      <p:sp>
        <p:nvSpPr>
          <p:cNvPr id="9" name="Slide Number Placeholder 8"/>
          <p:cNvSpPr>
            <a:spLocks noGrp="1"/>
          </p:cNvSpPr>
          <p:nvPr>
            <p:ph type="sldNum" sz="quarter" idx="12"/>
          </p:nvPr>
        </p:nvSpPr>
        <p:spPr/>
        <p:txBody>
          <a:bodyPr/>
          <a:lstStyle/>
          <a:p>
            <a:fld id="{4F56EE14-ACD0-DA4B-AB9D-8C8ED2AAA5F6}" type="slidenum">
              <a:rPr lang="it-IT" smtClean="0"/>
              <a:t>‹n.›</a:t>
            </a:fld>
            <a:endParaRPr lang="it-IT"/>
          </a:p>
        </p:txBody>
      </p:sp>
      <p:sp>
        <p:nvSpPr>
          <p:cNvPr id="10" name="Title 9"/>
          <p:cNvSpPr>
            <a:spLocks noGrp="1"/>
          </p:cNvSpPr>
          <p:nvPr>
            <p:ph type="title"/>
          </p:nvPr>
        </p:nvSpPr>
        <p:spPr/>
        <p:txBody>
          <a:bodyPr/>
          <a:lstStyle/>
          <a:p>
            <a:r>
              <a:rPr lang="it-IT"/>
              <a:t>Fare clic per modificare stile</a:t>
            </a:r>
            <a:endParaRPr lang="en-US" dirty="0"/>
          </a:p>
        </p:txBody>
      </p:sp>
    </p:spTree>
  </p:cSld>
  <p:clrMapOvr>
    <a:masterClrMapping/>
  </p:clrMapOvr>
  <p:transition xmlns:p14="http://schemas.microsoft.com/office/powerpoint/2010/main" spd="slow" advClick="0" advTm="4000">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stile</a:t>
            </a:r>
            <a:endParaRPr lang="en-US" dirty="0"/>
          </a:p>
        </p:txBody>
      </p:sp>
      <p:sp>
        <p:nvSpPr>
          <p:cNvPr id="3" name="Date Placeholder 2"/>
          <p:cNvSpPr>
            <a:spLocks noGrp="1"/>
          </p:cNvSpPr>
          <p:nvPr>
            <p:ph type="dt" sz="half" idx="10"/>
          </p:nvPr>
        </p:nvSpPr>
        <p:spPr/>
        <p:txBody>
          <a:bodyPr/>
          <a:lstStyle/>
          <a:p>
            <a:fld id="{BF61E4C2-40F0-2549-89FF-92597DB5D45C}" type="datetimeFigureOut">
              <a:rPr lang="it-IT" smtClean="0"/>
              <a:t>06/04/23</a:t>
            </a:fld>
            <a:endParaRPr lang="it-IT"/>
          </a:p>
        </p:txBody>
      </p:sp>
      <p:sp>
        <p:nvSpPr>
          <p:cNvPr id="4" name="Footer Placeholder 3"/>
          <p:cNvSpPr>
            <a:spLocks noGrp="1"/>
          </p:cNvSpPr>
          <p:nvPr>
            <p:ph type="ftr" sz="quarter" idx="11"/>
          </p:nvPr>
        </p:nvSpPr>
        <p:spPr/>
        <p:txBody>
          <a:bodyPr/>
          <a:lstStyle/>
          <a:p>
            <a:endParaRPr lang="it-IT"/>
          </a:p>
        </p:txBody>
      </p:sp>
      <p:sp>
        <p:nvSpPr>
          <p:cNvPr id="5" name="Slide Number Placeholder 4"/>
          <p:cNvSpPr>
            <a:spLocks noGrp="1"/>
          </p:cNvSpPr>
          <p:nvPr>
            <p:ph type="sldNum" sz="quarter" idx="12"/>
          </p:nvPr>
        </p:nvSpPr>
        <p:spPr/>
        <p:txBody>
          <a:bodyPr/>
          <a:lstStyle/>
          <a:p>
            <a:fld id="{4F56EE14-ACD0-DA4B-AB9D-8C8ED2AAA5F6}" type="slidenum">
              <a:rPr lang="it-IT" smtClean="0"/>
              <a:t>‹n.›</a:t>
            </a:fld>
            <a:endParaRPr lang="it-IT"/>
          </a:p>
        </p:txBody>
      </p:sp>
    </p:spTree>
  </p:cSld>
  <p:clrMapOvr>
    <a:masterClrMapping/>
  </p:clrMapOvr>
  <p:transition xmlns:p14="http://schemas.microsoft.com/office/powerpoint/2010/main" spd="slow" advClick="0" advTm="4000">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F61E4C2-40F0-2549-89FF-92597DB5D45C}" type="datetimeFigureOut">
              <a:rPr lang="it-IT" smtClean="0"/>
              <a:t>06/04/23</a:t>
            </a:fld>
            <a:endParaRPr lang="it-IT"/>
          </a:p>
        </p:txBody>
      </p:sp>
      <p:sp>
        <p:nvSpPr>
          <p:cNvPr id="3" name="Footer Placeholder 2"/>
          <p:cNvSpPr>
            <a:spLocks noGrp="1"/>
          </p:cNvSpPr>
          <p:nvPr>
            <p:ph type="ftr" sz="quarter" idx="11"/>
          </p:nvPr>
        </p:nvSpPr>
        <p:spPr/>
        <p:txBody>
          <a:bodyPr/>
          <a:lstStyle/>
          <a:p>
            <a:endParaRPr lang="it-IT"/>
          </a:p>
        </p:txBody>
      </p:sp>
      <p:sp>
        <p:nvSpPr>
          <p:cNvPr id="4" name="Slide Number Placeholder 3"/>
          <p:cNvSpPr>
            <a:spLocks noGrp="1"/>
          </p:cNvSpPr>
          <p:nvPr>
            <p:ph type="sldNum" sz="quarter" idx="12"/>
          </p:nvPr>
        </p:nvSpPr>
        <p:spPr/>
        <p:txBody>
          <a:bodyPr/>
          <a:lstStyle/>
          <a:p>
            <a:fld id="{4F56EE14-ACD0-DA4B-AB9D-8C8ED2AAA5F6}" type="slidenum">
              <a:rPr lang="it-IT" smtClean="0"/>
              <a:t>‹n.›</a:t>
            </a:fld>
            <a:endParaRPr lang="it-IT"/>
          </a:p>
        </p:txBody>
      </p:sp>
    </p:spTree>
  </p:cSld>
  <p:clrMapOvr>
    <a:masterClrMapping/>
  </p:clrMapOvr>
  <p:transition xmlns:p14="http://schemas.microsoft.com/office/powerpoint/2010/main" spd="slow" advClick="0" advTm="4000">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839095" y="2209800"/>
            <a:ext cx="3636085" cy="1258493"/>
          </a:xfrm>
          <a:effectLst/>
        </p:spPr>
        <p:txBody>
          <a:bodyPr anchor="b">
            <a:noAutofit/>
          </a:bodyPr>
          <a:lstStyle>
            <a:lvl1pPr marL="228600" indent="-228600" algn="l">
              <a:defRPr sz="2800" b="1">
                <a:effectLst/>
              </a:defRPr>
            </a:lvl1pPr>
          </a:lstStyle>
          <a:p>
            <a:r>
              <a:rPr lang="it-IT"/>
              <a:t>Fare clic per modificare stile</a:t>
            </a:r>
            <a:endParaRPr lang="en-US" dirty="0"/>
          </a:p>
        </p:txBody>
      </p:sp>
      <p:sp>
        <p:nvSpPr>
          <p:cNvPr id="3" name="Content Placeholder 2"/>
          <p:cNvSpPr>
            <a:spLocks noGrp="1"/>
          </p:cNvSpPr>
          <p:nvPr>
            <p:ph idx="1"/>
          </p:nvPr>
        </p:nvSpPr>
        <p:spPr>
          <a:xfrm>
            <a:off x="4593515" y="731520"/>
            <a:ext cx="4017085" cy="4894730"/>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1075765" y="3497802"/>
            <a:ext cx="3388660" cy="21395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BF61E4C2-40F0-2549-89FF-92597DB5D45C}" type="datetimeFigureOut">
              <a:rPr lang="it-IT" smtClean="0"/>
              <a:t>06/04/23</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4F56EE14-ACD0-DA4B-AB9D-8C8ED2AAA5F6}" type="slidenum">
              <a:rPr lang="it-IT" smtClean="0"/>
              <a:t>‹n.›</a:t>
            </a:fld>
            <a:endParaRPr lang="it-IT"/>
          </a:p>
        </p:txBody>
      </p:sp>
    </p:spTree>
  </p:cSld>
  <p:clrMapOvr>
    <a:masterClrMapping/>
  </p:clrMapOvr>
  <p:transition xmlns:p14="http://schemas.microsoft.com/office/powerpoint/2010/main" spd="slow" advClick="0" advTm="4000">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magine con didascalia">
    <p:spTree>
      <p:nvGrpSpPr>
        <p:cNvPr id="1" name=""/>
        <p:cNvGrpSpPr/>
        <p:nvPr/>
      </p:nvGrpSpPr>
      <p:grpSpPr>
        <a:xfrm>
          <a:off x="0" y="0"/>
          <a:ext cx="0" cy="0"/>
          <a:chOff x="0" y="0"/>
          <a:chExt cx="0" cy="0"/>
        </a:xfrm>
      </p:grpSpPr>
      <p:sp>
        <p:nvSpPr>
          <p:cNvPr id="8" name="Rectangle 7"/>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4475175" y="1143000"/>
            <a:ext cx="4114800" cy="3127806"/>
          </a:xfrm>
          <a:prstGeom prst="roundRect">
            <a:avLst>
              <a:gd name="adj" fmla="val 4230"/>
            </a:avLst>
          </a:prstGeom>
          <a:solidFill>
            <a:schemeClr val="bg2">
              <a:lumMod val="90000"/>
            </a:schemeClr>
          </a:solidFill>
          <a:effectLst>
            <a:reflection blurRad="4350" stA="23000" endA="300" endPos="28000" dir="5400000" sy="-100000" algn="bl" rotWithShape="0"/>
          </a:effectLst>
          <a:scene3d>
            <a:camera prst="perspectiveContrastingLeftFacing" fov="1800000">
              <a:rot lat="300000" lon="2100000" rev="0"/>
            </a:camera>
            <a:lightRig rig="balanced" dir="t"/>
          </a:scene3d>
          <a:sp3d>
            <a:bevelT w="50800" h="50800"/>
          </a:sp3d>
        </p:spPr>
        <p:txBody>
          <a:bodyPr>
            <a:normAutofit/>
            <a:flatTx/>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a:t>Trascinare l'immagine su un segnaposto o fare clic sull'icona per aggiungerla</a:t>
            </a:r>
            <a:endParaRPr lang="en-US" dirty="0"/>
          </a:p>
        </p:txBody>
      </p:sp>
      <p:sp>
        <p:nvSpPr>
          <p:cNvPr id="4" name="Text Placeholder 3"/>
          <p:cNvSpPr>
            <a:spLocks noGrp="1"/>
          </p:cNvSpPr>
          <p:nvPr>
            <p:ph type="body" sz="half" idx="2"/>
          </p:nvPr>
        </p:nvSpPr>
        <p:spPr>
          <a:xfrm>
            <a:off x="877887" y="1010486"/>
            <a:ext cx="3694114" cy="2163020"/>
          </a:xfrm>
        </p:spPr>
        <p:txBody>
          <a:bodyPr anchor="b"/>
          <a:lstStyle>
            <a:lvl1pPr marL="182880" indent="-182880">
              <a:buFont typeface="Georgia" pitchFamily="18" charset="0"/>
              <a:buChar char="*"/>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BF61E4C2-40F0-2549-89FF-92597DB5D45C}" type="datetimeFigureOut">
              <a:rPr lang="it-IT" smtClean="0"/>
              <a:t>06/04/23</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4F56EE14-ACD0-DA4B-AB9D-8C8ED2AAA5F6}" type="slidenum">
              <a:rPr lang="it-IT" smtClean="0"/>
              <a:t>‹n.›</a:t>
            </a:fld>
            <a:endParaRPr lang="it-IT"/>
          </a:p>
        </p:txBody>
      </p:sp>
      <p:sp>
        <p:nvSpPr>
          <p:cNvPr id="2" name="Title 1"/>
          <p:cNvSpPr>
            <a:spLocks noGrp="1"/>
          </p:cNvSpPr>
          <p:nvPr>
            <p:ph type="title"/>
          </p:nvPr>
        </p:nvSpPr>
        <p:spPr>
          <a:xfrm>
            <a:off x="727268" y="4464421"/>
            <a:ext cx="6383538" cy="1143000"/>
          </a:xfrm>
        </p:spPr>
        <p:txBody>
          <a:bodyPr anchor="b">
            <a:noAutofit/>
          </a:bodyPr>
          <a:lstStyle>
            <a:lvl1pPr algn="l">
              <a:defRPr sz="4600" b="1"/>
            </a:lvl1pPr>
          </a:lstStyle>
          <a:p>
            <a:r>
              <a:rPr lang="it-IT"/>
              <a:t>Fare clic per modificare stile</a:t>
            </a:r>
            <a:endParaRPr lang="en-US" dirty="0"/>
          </a:p>
        </p:txBody>
      </p:sp>
    </p:spTree>
  </p:cSld>
  <p:clrMapOvr>
    <a:masterClrMapping/>
  </p:clrMapOvr>
  <p:transition xmlns:p14="http://schemas.microsoft.com/office/powerpoint/2010/main" spd="slow" advClick="0" advTm="4000">
    <p:fade/>
  </p:transition>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1.png"/><Relationship Id="rId14" Type="http://schemas.microsoft.com/office/2007/relationships/hdphoto" Target="../media/hdphoto1.wdp"/><Relationship Id="rId15" Type="http://schemas.openxmlformats.org/officeDocument/2006/relationships/image" Target="../media/image2.png"/><Relationship Id="rId16" Type="http://schemas.microsoft.com/office/2007/relationships/hdphoto" Target="../media/hdphoto2.wdp"/><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5105400"/>
            <a:ext cx="9144000" cy="175260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510540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3768304"/>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6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793289" y="4372168"/>
            <a:ext cx="6512511" cy="1143000"/>
          </a:xfrm>
          <a:prstGeom prst="rect">
            <a:avLst/>
          </a:prstGeom>
          <a:effectLst/>
        </p:spPr>
        <p:txBody>
          <a:bodyPr vert="horz" lIns="91440" tIns="45720" rIns="91440" bIns="45720" rtlCol="0" anchor="t" anchorCtr="0">
            <a:noAutofit/>
          </a:bodyPr>
          <a:lstStyle/>
          <a:p>
            <a:r>
              <a:rPr lang="it-IT"/>
              <a:t>Fare clic per modificare stile</a:t>
            </a:r>
            <a:endParaRPr lang="en-US" dirty="0"/>
          </a:p>
        </p:txBody>
      </p:sp>
      <p:sp>
        <p:nvSpPr>
          <p:cNvPr id="3" name="Text Placeholder 2"/>
          <p:cNvSpPr>
            <a:spLocks noGrp="1"/>
          </p:cNvSpPr>
          <p:nvPr>
            <p:ph type="body" idx="1"/>
          </p:nvPr>
        </p:nvSpPr>
        <p:spPr>
          <a:xfrm>
            <a:off x="1143000" y="732260"/>
            <a:ext cx="6400800" cy="3474720"/>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2"/>
          </p:nvPr>
        </p:nvSpPr>
        <p:spPr>
          <a:xfrm>
            <a:off x="6172200" y="6172200"/>
            <a:ext cx="2514600" cy="365125"/>
          </a:xfrm>
          <a:prstGeom prst="rect">
            <a:avLst/>
          </a:prstGeom>
        </p:spPr>
        <p:txBody>
          <a:bodyPr vert="horz" lIns="91440" tIns="45720" rIns="91440" bIns="45720" rtlCol="0" anchor="ctr"/>
          <a:lstStyle>
            <a:lvl1pPr algn="r">
              <a:defRPr sz="1100" b="1">
                <a:solidFill>
                  <a:schemeClr val="tx1">
                    <a:lumMod val="50000"/>
                    <a:lumOff val="50000"/>
                  </a:schemeClr>
                </a:solidFill>
              </a:defRPr>
            </a:lvl1pPr>
          </a:lstStyle>
          <a:p>
            <a:fld id="{BF61E4C2-40F0-2549-89FF-92597DB5D45C}" type="datetimeFigureOut">
              <a:rPr lang="it-IT" smtClean="0"/>
              <a:t>06/04/23</a:t>
            </a:fld>
            <a:endParaRPr lang="it-IT"/>
          </a:p>
        </p:txBody>
      </p:sp>
      <p:sp>
        <p:nvSpPr>
          <p:cNvPr id="5" name="Footer Placeholder 4"/>
          <p:cNvSpPr>
            <a:spLocks noGrp="1"/>
          </p:cNvSpPr>
          <p:nvPr>
            <p:ph type="ftr" sz="quarter" idx="3"/>
          </p:nvPr>
        </p:nvSpPr>
        <p:spPr>
          <a:xfrm>
            <a:off x="457199" y="6172200"/>
            <a:ext cx="3352801" cy="365125"/>
          </a:xfrm>
          <a:prstGeom prst="rect">
            <a:avLst/>
          </a:prstGeom>
        </p:spPr>
        <p:txBody>
          <a:bodyPr vert="horz" lIns="91440" tIns="45720" rIns="91440" bIns="45720" rtlCol="0" anchor="ctr"/>
          <a:lstStyle>
            <a:lvl1pPr algn="l">
              <a:defRPr sz="1100" b="1">
                <a:solidFill>
                  <a:schemeClr val="tx1">
                    <a:lumMod val="50000"/>
                    <a:lumOff val="50000"/>
                  </a:schemeClr>
                </a:solidFill>
              </a:defRPr>
            </a:lvl1pPr>
          </a:lstStyle>
          <a:p>
            <a:endParaRPr lang="it-IT"/>
          </a:p>
        </p:txBody>
      </p:sp>
      <p:sp>
        <p:nvSpPr>
          <p:cNvPr id="6" name="Slide Number Placeholder 5"/>
          <p:cNvSpPr>
            <a:spLocks noGrp="1"/>
          </p:cNvSpPr>
          <p:nvPr>
            <p:ph type="sldNum" sz="quarter" idx="4"/>
          </p:nvPr>
        </p:nvSpPr>
        <p:spPr>
          <a:xfrm>
            <a:off x="3810000" y="6172200"/>
            <a:ext cx="1828800" cy="365125"/>
          </a:xfrm>
          <a:prstGeom prst="rect">
            <a:avLst/>
          </a:prstGeom>
        </p:spPr>
        <p:txBody>
          <a:bodyPr vert="horz" lIns="91440" tIns="45720" rIns="91440" bIns="45720" rtlCol="0" anchor="ctr"/>
          <a:lstStyle>
            <a:lvl1pPr algn="ctr">
              <a:defRPr sz="1200" b="1">
                <a:solidFill>
                  <a:schemeClr val="tx1">
                    <a:lumMod val="50000"/>
                    <a:lumOff val="50000"/>
                  </a:schemeClr>
                </a:solidFill>
              </a:defRPr>
            </a:lvl1pPr>
          </a:lstStyle>
          <a:p>
            <a:fld id="{4F56EE14-ACD0-DA4B-AB9D-8C8ED2AAA5F6}" type="slidenum">
              <a:rPr lang="it-IT" smtClean="0"/>
              <a:t>‹n.›</a:t>
            </a:fld>
            <a:endParaRPr lang="it-IT"/>
          </a:p>
        </p:txBody>
      </p:sp>
      <p:grpSp>
        <p:nvGrpSpPr>
          <p:cNvPr id="11" name="Gruppo 10"/>
          <p:cNvGrpSpPr/>
          <p:nvPr userDrawn="1"/>
        </p:nvGrpSpPr>
        <p:grpSpPr>
          <a:xfrm>
            <a:off x="6652686" y="285030"/>
            <a:ext cx="2254008" cy="383489"/>
            <a:chOff x="6652686" y="285030"/>
            <a:chExt cx="2254008" cy="383489"/>
          </a:xfrm>
        </p:grpSpPr>
        <p:sp>
          <p:nvSpPr>
            <p:cNvPr id="12" name="Rettangolo 11"/>
            <p:cNvSpPr/>
            <p:nvPr userDrawn="1"/>
          </p:nvSpPr>
          <p:spPr>
            <a:xfrm>
              <a:off x="6652686" y="285030"/>
              <a:ext cx="2245252" cy="191940"/>
            </a:xfrm>
            <a:prstGeom prst="rect">
              <a:avLst/>
            </a:prstGeom>
            <a:blipFill rotWithShape="1">
              <a:blip r:embed="rId13">
                <a:duotone>
                  <a:prstClr val="black"/>
                  <a:srgbClr val="000000">
                    <a:tint val="45000"/>
                    <a:satMod val="400000"/>
                  </a:srgbClr>
                </a:duotone>
                <a:extLst>
                  <a:ext uri="{BEBA8EAE-BF5A-486C-A8C5-ECC9F3942E4B}">
                    <a14:imgProps xmlns:a14="http://schemas.microsoft.com/office/drawing/2010/main">
                      <a14:imgLayer r:embed="rId14">
                        <a14:imgEffect>
                          <a14:artisticGlowEdges/>
                        </a14:imgEffect>
                      </a14:imgLayer>
                    </a14:imgProps>
                  </a:ext>
                </a:extLst>
              </a:blip>
              <a:stretch>
                <a:fillRect/>
              </a:stretch>
            </a:blipFill>
            <a:ln w="0">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p>
          </p:txBody>
        </p:sp>
        <p:sp>
          <p:nvSpPr>
            <p:cNvPr id="13" name="Rettangolo 12"/>
            <p:cNvSpPr/>
            <p:nvPr userDrawn="1"/>
          </p:nvSpPr>
          <p:spPr>
            <a:xfrm>
              <a:off x="8181156" y="584200"/>
              <a:ext cx="725538" cy="84319"/>
            </a:xfrm>
            <a:prstGeom prst="rect">
              <a:avLst/>
            </a:prstGeom>
            <a:blipFill rotWithShape="1">
              <a:blip r:embed="rId15">
                <a:duotone>
                  <a:prstClr val="black"/>
                  <a:srgbClr val="000000">
                    <a:tint val="45000"/>
                    <a:satMod val="400000"/>
                  </a:srgbClr>
                </a:duotone>
                <a:extLst>
                  <a:ext uri="{BEBA8EAE-BF5A-486C-A8C5-ECC9F3942E4B}">
                    <a14:imgProps xmlns:a14="http://schemas.microsoft.com/office/drawing/2010/main">
                      <a14:imgLayer r:embed="rId16">
                        <a14:imgEffect>
                          <a14:artisticGlowEdges/>
                        </a14:imgEffect>
                      </a14:imgLayer>
                    </a14:imgProps>
                  </a:ext>
                </a:extLst>
              </a:blip>
              <a:stretch>
                <a:fillRect/>
              </a:stretch>
            </a:bli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xmlns:p14="http://schemas.microsoft.com/office/powerpoint/2010/main" spd="slow" advClick="0" advTm="4000">
    <p:fade/>
  </p:transition>
  <p:txStyles>
    <p:title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1"/>
          <p:cNvSpPr txBox="1">
            <a:spLocks/>
          </p:cNvSpPr>
          <p:nvPr/>
        </p:nvSpPr>
        <p:spPr>
          <a:xfrm>
            <a:off x="501650" y="2667823"/>
            <a:ext cx="8140700" cy="1522354"/>
          </a:xfrm>
          <a:prstGeom prst="rect">
            <a:avLst/>
          </a:prstGeom>
          <a:ln>
            <a:noFill/>
          </a:ln>
          <a:effectLst/>
        </p:spPr>
        <p:txBody>
          <a:bodyPr vert="horz" lIns="91440" tIns="45720" rIns="91440" bIns="45720" rtlCol="0" anchor="t" anchorCtr="0">
            <a:noAutofit/>
          </a:bodyPr>
          <a:lstStyle>
            <a:lvl1pPr marL="640080" indent="-457200" algn="l" defTabSz="914400" rtl="0" eaLnBrk="1" latinLnBrk="0" hangingPunct="1">
              <a:spcBef>
                <a:spcPct val="0"/>
              </a:spcBef>
              <a:buClr>
                <a:schemeClr val="accent6">
                  <a:lumMod val="75000"/>
                </a:schemeClr>
              </a:buClr>
              <a:buSzPct val="128000"/>
              <a:buFont typeface="Georgia" pitchFamily="18" charset="0"/>
              <a:buChar char="*"/>
              <a:defRPr sz="54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marL="182880" indent="0" algn="ctr">
              <a:buNone/>
            </a:pPr>
            <a:r>
              <a:rPr lang="en-GB" sz="6600" dirty="0">
                <a:solidFill>
                  <a:schemeClr val="bg2">
                    <a:lumMod val="50000"/>
                  </a:schemeClr>
                </a:solidFill>
              </a:rPr>
              <a:t>MODERNISM</a:t>
            </a:r>
          </a:p>
        </p:txBody>
      </p:sp>
    </p:spTree>
    <p:extLst>
      <p:ext uri="{BB962C8B-B14F-4D97-AF65-F5344CB8AC3E}">
        <p14:creationId xmlns:p14="http://schemas.microsoft.com/office/powerpoint/2010/main" val="283744878"/>
      </p:ext>
    </p:extLst>
  </p:cSld>
  <p:clrMapOvr>
    <a:masterClrMapping/>
  </p:clrMapOvr>
  <p:transition xmlns:p14="http://schemas.microsoft.com/office/powerpoint/2010/main" spd="slow" advClick="0" advTm="4000">
    <p:fade/>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dissolv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1"/>
          <p:cNvSpPr txBox="1">
            <a:spLocks/>
          </p:cNvSpPr>
          <p:nvPr/>
        </p:nvSpPr>
        <p:spPr>
          <a:xfrm>
            <a:off x="501650" y="2857677"/>
            <a:ext cx="8140700" cy="1142646"/>
          </a:xfrm>
          <a:prstGeom prst="rect">
            <a:avLst/>
          </a:prstGeom>
          <a:ln>
            <a:noFill/>
          </a:ln>
          <a:effectLst/>
        </p:spPr>
        <p:txBody>
          <a:bodyPr vert="horz" lIns="91440" tIns="45720" rIns="91440" bIns="45720" rtlCol="0" anchor="t" anchorCtr="0">
            <a:noAutofit/>
          </a:bodyPr>
          <a:lstStyle>
            <a:lvl1pPr marL="640080" indent="-457200" algn="l" defTabSz="914400" rtl="0" eaLnBrk="1" latinLnBrk="0" hangingPunct="1">
              <a:spcBef>
                <a:spcPct val="0"/>
              </a:spcBef>
              <a:buClr>
                <a:schemeClr val="accent6">
                  <a:lumMod val="75000"/>
                </a:schemeClr>
              </a:buClr>
              <a:buSzPct val="128000"/>
              <a:buFont typeface="Georgia" pitchFamily="18" charset="0"/>
              <a:buChar char="*"/>
              <a:defRPr sz="54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marL="182880" indent="0" algn="ctr">
              <a:buNone/>
            </a:pPr>
            <a:r>
              <a:rPr lang="en-GB" sz="6600" dirty="0">
                <a:solidFill>
                  <a:schemeClr val="bg2">
                    <a:lumMod val="50000"/>
                  </a:schemeClr>
                </a:solidFill>
                <a:effectLst/>
              </a:rPr>
              <a:t>THEMES</a:t>
            </a:r>
          </a:p>
        </p:txBody>
      </p:sp>
    </p:spTree>
    <p:extLst>
      <p:ext uri="{BB962C8B-B14F-4D97-AF65-F5344CB8AC3E}">
        <p14:creationId xmlns:p14="http://schemas.microsoft.com/office/powerpoint/2010/main" val="1476743121"/>
      </p:ext>
    </p:extLst>
  </p:cSld>
  <p:clrMapOvr>
    <a:masterClrMapping/>
  </p:clrMapOvr>
  <p:transition xmlns:p14="http://schemas.microsoft.com/office/powerpoint/2010/main" spd="slow" advClick="0" advTm="4000">
    <p:fade/>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dissolv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657593" y="277813"/>
            <a:ext cx="7828815" cy="769441"/>
          </a:xfrm>
          <a:prstGeom prst="rect">
            <a:avLst/>
          </a:prstGeom>
          <a:noFill/>
          <a:ln>
            <a:noFill/>
          </a:ln>
        </p:spPr>
        <p:txBody>
          <a:bodyPr wrap="square" rtlCol="0">
            <a:spAutoFit/>
          </a:bodyPr>
          <a:lstStyle/>
          <a:p>
            <a:pPr algn="ctr"/>
            <a:r>
              <a:rPr lang="en-GB" sz="4400" b="1" dirty="0">
                <a:solidFill>
                  <a:srgbClr val="EDB82E"/>
                </a:solidFill>
                <a:effectLst/>
                <a:latin typeface="Arial"/>
                <a:cs typeface="Arial"/>
              </a:rPr>
              <a:t>THEMES</a:t>
            </a:r>
          </a:p>
        </p:txBody>
      </p:sp>
      <p:sp>
        <p:nvSpPr>
          <p:cNvPr id="4" name="CasellaDiTesto 3"/>
          <p:cNvSpPr txBox="1"/>
          <p:nvPr/>
        </p:nvSpPr>
        <p:spPr>
          <a:xfrm>
            <a:off x="1641807" y="2133135"/>
            <a:ext cx="5860387" cy="2462212"/>
          </a:xfrm>
          <a:prstGeom prst="rect">
            <a:avLst/>
          </a:prstGeom>
          <a:noFill/>
        </p:spPr>
        <p:txBody>
          <a:bodyPr wrap="square" rtlCol="0">
            <a:spAutoFit/>
          </a:bodyPr>
          <a:lstStyle/>
          <a:p>
            <a:pPr algn="ctr"/>
            <a:r>
              <a:rPr lang="en-US" sz="2200" dirty="0">
                <a:solidFill>
                  <a:srgbClr val="FF0000"/>
                </a:solidFill>
                <a:latin typeface="Arial"/>
                <a:cs typeface="Arial"/>
              </a:rPr>
              <a:t>• </a:t>
            </a:r>
            <a:r>
              <a:rPr lang="en-US" sz="2200" dirty="0">
                <a:latin typeface="Arial"/>
                <a:cs typeface="Arial"/>
              </a:rPr>
              <a:t>modern life alienates the individual</a:t>
            </a:r>
            <a:endParaRPr lang="it-IT" sz="2200" dirty="0">
              <a:latin typeface="Arial"/>
              <a:cs typeface="Arial"/>
            </a:endParaRPr>
          </a:p>
          <a:p>
            <a:pPr algn="ctr"/>
            <a:r>
              <a:rPr lang="en-US" sz="2200" dirty="0">
                <a:solidFill>
                  <a:srgbClr val="FF0000"/>
                </a:solidFill>
                <a:latin typeface="Arial"/>
                <a:cs typeface="Arial"/>
              </a:rPr>
              <a:t>• </a:t>
            </a:r>
            <a:r>
              <a:rPr lang="en-US" sz="2200" dirty="0">
                <a:latin typeface="Arial"/>
                <a:cs typeface="Arial"/>
              </a:rPr>
              <a:t>older forms of authority are over </a:t>
            </a:r>
            <a:endParaRPr lang="it-IT" sz="2200" dirty="0">
              <a:latin typeface="Arial"/>
              <a:cs typeface="Arial"/>
            </a:endParaRPr>
          </a:p>
          <a:p>
            <a:pPr algn="ctr"/>
            <a:r>
              <a:rPr lang="en-US" sz="2200" dirty="0">
                <a:solidFill>
                  <a:srgbClr val="FF0000"/>
                </a:solidFill>
                <a:latin typeface="Arial"/>
                <a:cs typeface="Arial"/>
              </a:rPr>
              <a:t>• </a:t>
            </a:r>
            <a:r>
              <a:rPr lang="en-US" sz="2200" dirty="0">
                <a:latin typeface="Arial"/>
                <a:cs typeface="Arial"/>
              </a:rPr>
              <a:t>faith in the power of art to save the world </a:t>
            </a:r>
            <a:endParaRPr lang="it-IT" sz="2200" dirty="0">
              <a:latin typeface="Arial"/>
              <a:cs typeface="Arial"/>
            </a:endParaRPr>
          </a:p>
          <a:p>
            <a:pPr algn="ctr"/>
            <a:r>
              <a:rPr lang="en-US" sz="2200" dirty="0">
                <a:solidFill>
                  <a:srgbClr val="FF0000"/>
                </a:solidFill>
                <a:latin typeface="Arial"/>
                <a:cs typeface="Arial"/>
              </a:rPr>
              <a:t>• </a:t>
            </a:r>
            <a:r>
              <a:rPr lang="en-US" sz="2200" dirty="0">
                <a:latin typeface="Arial"/>
                <a:cs typeface="Arial"/>
              </a:rPr>
              <a:t>belief that the artist is sensitive </a:t>
            </a:r>
          </a:p>
          <a:p>
            <a:pPr algn="ctr"/>
            <a:r>
              <a:rPr lang="en-US" sz="2200" dirty="0">
                <a:latin typeface="Arial"/>
                <a:cs typeface="Arial"/>
              </a:rPr>
              <a:t>and even heroic</a:t>
            </a:r>
            <a:endParaRPr lang="it-IT" sz="2200" dirty="0">
              <a:latin typeface="Arial"/>
              <a:cs typeface="Arial"/>
            </a:endParaRPr>
          </a:p>
          <a:p>
            <a:pPr algn="ctr"/>
            <a:r>
              <a:rPr lang="en-US" sz="2200" dirty="0">
                <a:solidFill>
                  <a:srgbClr val="FF0000"/>
                </a:solidFill>
                <a:latin typeface="Arial"/>
                <a:cs typeface="Arial"/>
              </a:rPr>
              <a:t>• </a:t>
            </a:r>
            <a:r>
              <a:rPr lang="en-US" sz="2200" dirty="0">
                <a:latin typeface="Arial"/>
                <a:cs typeface="Arial"/>
              </a:rPr>
              <a:t>time and space are subjective dimension</a:t>
            </a:r>
            <a:endParaRPr lang="it-IT" sz="2200" dirty="0">
              <a:latin typeface="Arial"/>
              <a:cs typeface="Arial"/>
            </a:endParaRPr>
          </a:p>
          <a:p>
            <a:pPr algn="ctr"/>
            <a:r>
              <a:rPr lang="en-US" sz="2200" dirty="0">
                <a:solidFill>
                  <a:srgbClr val="FF0000"/>
                </a:solidFill>
                <a:latin typeface="Arial"/>
                <a:cs typeface="Arial"/>
              </a:rPr>
              <a:t>• </a:t>
            </a:r>
            <a:r>
              <a:rPr lang="en-US" sz="2200" dirty="0">
                <a:latin typeface="Arial"/>
                <a:cs typeface="Arial"/>
              </a:rPr>
              <a:t>language is complex </a:t>
            </a:r>
            <a:endParaRPr lang="it-IT" sz="2200" dirty="0">
              <a:latin typeface="Arial"/>
              <a:cs typeface="Arial"/>
            </a:endParaRPr>
          </a:p>
        </p:txBody>
      </p:sp>
    </p:spTree>
    <p:extLst>
      <p:ext uri="{BB962C8B-B14F-4D97-AF65-F5344CB8AC3E}">
        <p14:creationId xmlns:p14="http://schemas.microsoft.com/office/powerpoint/2010/main" val="353954013"/>
      </p:ext>
    </p:extLst>
  </p:cSld>
  <p:clrMapOvr>
    <a:masterClrMapping/>
  </p:clrMapOvr>
  <p:transition xmlns:p14="http://schemas.microsoft.com/office/powerpoint/2010/main" spd="slow" advClick="0" advTm="4000">
    <p:fade/>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p:tgtEl>
                                          <p:spTgt spid="4"/>
                                        </p:tgtEl>
                                        <p:attrNameLst>
                                          <p:attrName>ppt_y</p:attrName>
                                        </p:attrNameLst>
                                      </p:cBhvr>
                                      <p:tavLst>
                                        <p:tav tm="0">
                                          <p:val>
                                            <p:strVal val="#ppt_y+#ppt_h*1.125000"/>
                                          </p:val>
                                        </p:tav>
                                        <p:tav tm="100000">
                                          <p:val>
                                            <p:strVal val="#ppt_y"/>
                                          </p:val>
                                        </p:tav>
                                      </p:tavLst>
                                    </p:anim>
                                    <p:animEffect transition="in" filter="wipe(up)">
                                      <p:cBhvr>
                                        <p:cTn id="8"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1"/>
          <p:cNvSpPr txBox="1">
            <a:spLocks/>
          </p:cNvSpPr>
          <p:nvPr/>
        </p:nvSpPr>
        <p:spPr>
          <a:xfrm>
            <a:off x="176904" y="2467395"/>
            <a:ext cx="8790192" cy="1923211"/>
          </a:xfrm>
          <a:prstGeom prst="rect">
            <a:avLst/>
          </a:prstGeom>
          <a:ln>
            <a:noFill/>
          </a:ln>
          <a:effectLst/>
        </p:spPr>
        <p:txBody>
          <a:bodyPr vert="horz" lIns="91440" tIns="45720" rIns="91440" bIns="45720" rtlCol="0" anchor="t" anchorCtr="0">
            <a:noAutofit/>
          </a:bodyPr>
          <a:lstStyle>
            <a:lvl1pPr marL="640080" indent="-457200" algn="l" defTabSz="914400" rtl="0" eaLnBrk="1" latinLnBrk="0" hangingPunct="1">
              <a:spcBef>
                <a:spcPct val="0"/>
              </a:spcBef>
              <a:buClr>
                <a:schemeClr val="accent6">
                  <a:lumMod val="75000"/>
                </a:schemeClr>
              </a:buClr>
              <a:buSzPct val="128000"/>
              <a:buFont typeface="Georgia" pitchFamily="18" charset="0"/>
              <a:buChar char="*"/>
              <a:defRPr sz="54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marL="182880" indent="0" algn="ctr">
              <a:buNone/>
            </a:pPr>
            <a:r>
              <a:rPr lang="en-US" sz="6600" dirty="0">
                <a:solidFill>
                  <a:schemeClr val="bg2">
                    <a:lumMod val="50000"/>
                  </a:schemeClr>
                </a:solidFill>
                <a:effectLst/>
                <a:latin typeface="Arial"/>
                <a:cs typeface="Arial"/>
              </a:rPr>
              <a:t>CHARACTERISTICS: </a:t>
            </a:r>
            <a:r>
              <a:rPr lang="en-US" sz="6600" i="1" dirty="0">
                <a:solidFill>
                  <a:schemeClr val="bg2">
                    <a:lumMod val="50000"/>
                  </a:schemeClr>
                </a:solidFill>
                <a:effectLst/>
                <a:latin typeface="Arial"/>
                <a:cs typeface="Arial"/>
              </a:rPr>
              <a:t>Style</a:t>
            </a:r>
            <a:r>
              <a:rPr lang="it-IT" sz="6600" dirty="0">
                <a:solidFill>
                  <a:schemeClr val="bg2">
                    <a:lumMod val="50000"/>
                  </a:schemeClr>
                </a:solidFill>
                <a:effectLst/>
                <a:latin typeface="Arial"/>
                <a:cs typeface="Arial"/>
              </a:rPr>
              <a:t> </a:t>
            </a:r>
            <a:endParaRPr lang="en-GB" sz="6600" dirty="0">
              <a:solidFill>
                <a:schemeClr val="bg2">
                  <a:lumMod val="50000"/>
                </a:schemeClr>
              </a:solidFill>
              <a:effectLst/>
              <a:latin typeface="Arial"/>
              <a:cs typeface="Arial"/>
            </a:endParaRPr>
          </a:p>
        </p:txBody>
      </p:sp>
    </p:spTree>
    <p:extLst>
      <p:ext uri="{BB962C8B-B14F-4D97-AF65-F5344CB8AC3E}">
        <p14:creationId xmlns:p14="http://schemas.microsoft.com/office/powerpoint/2010/main" val="2768261975"/>
      </p:ext>
    </p:extLst>
  </p:cSld>
  <p:clrMapOvr>
    <a:masterClrMapping/>
  </p:clrMapOvr>
  <p:transition xmlns:p14="http://schemas.microsoft.com/office/powerpoint/2010/main" spd="slow" advClick="0" advTm="4000">
    <p:fade/>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dissolv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657593" y="277813"/>
            <a:ext cx="7828815" cy="769441"/>
          </a:xfrm>
          <a:prstGeom prst="rect">
            <a:avLst/>
          </a:prstGeom>
          <a:noFill/>
          <a:ln>
            <a:noFill/>
          </a:ln>
        </p:spPr>
        <p:txBody>
          <a:bodyPr wrap="square" rtlCol="0">
            <a:spAutoFit/>
          </a:bodyPr>
          <a:lstStyle/>
          <a:p>
            <a:pPr algn="ctr"/>
            <a:r>
              <a:rPr lang="en-US" sz="4400" b="1" i="1" dirty="0">
                <a:solidFill>
                  <a:srgbClr val="EDB82E"/>
                </a:solidFill>
              </a:rPr>
              <a:t>Style</a:t>
            </a:r>
            <a:r>
              <a:rPr lang="it-IT" sz="4400" b="1" dirty="0">
                <a:solidFill>
                  <a:srgbClr val="EDB82E"/>
                </a:solidFill>
                <a:effectLst/>
              </a:rPr>
              <a:t> </a:t>
            </a:r>
            <a:endParaRPr lang="en-GB" sz="4400" b="1" dirty="0">
              <a:solidFill>
                <a:srgbClr val="EDB82E"/>
              </a:solidFill>
              <a:effectLst/>
              <a:latin typeface="Arial"/>
              <a:cs typeface="Arial"/>
            </a:endParaRPr>
          </a:p>
        </p:txBody>
      </p:sp>
      <p:sp>
        <p:nvSpPr>
          <p:cNvPr id="4" name="CasellaDiTesto 3"/>
          <p:cNvSpPr txBox="1"/>
          <p:nvPr/>
        </p:nvSpPr>
        <p:spPr>
          <a:xfrm>
            <a:off x="719322" y="1668331"/>
            <a:ext cx="7705357" cy="4154983"/>
          </a:xfrm>
          <a:prstGeom prst="rect">
            <a:avLst/>
          </a:prstGeom>
          <a:noFill/>
        </p:spPr>
        <p:txBody>
          <a:bodyPr wrap="square" rtlCol="0">
            <a:spAutoFit/>
          </a:bodyPr>
          <a:lstStyle/>
          <a:p>
            <a:r>
              <a:rPr lang="en-US" sz="2400" dirty="0">
                <a:solidFill>
                  <a:srgbClr val="FF6600"/>
                </a:solidFill>
                <a:latin typeface="Wingdings 3" charset="2"/>
                <a:cs typeface="Wingdings 3" charset="2"/>
              </a:rPr>
              <a:t>u</a:t>
            </a:r>
            <a:r>
              <a:rPr lang="en-US" sz="2400" dirty="0">
                <a:latin typeface="Arial"/>
                <a:cs typeface="Arial"/>
              </a:rPr>
              <a:t> Innovation. </a:t>
            </a:r>
            <a:r>
              <a:rPr lang="en-US" sz="2400" i="1" dirty="0">
                <a:latin typeface="Arial"/>
                <a:cs typeface="Arial"/>
              </a:rPr>
              <a:t>Experimentation</a:t>
            </a:r>
            <a:r>
              <a:rPr lang="en-US" sz="2400" dirty="0">
                <a:latin typeface="Arial"/>
                <a:cs typeface="Arial"/>
              </a:rPr>
              <a:t>. Disruption of traditional</a:t>
            </a:r>
            <a:br>
              <a:rPr lang="en-US" sz="2400" dirty="0">
                <a:latin typeface="Arial"/>
                <a:cs typeface="Arial"/>
              </a:rPr>
            </a:br>
            <a:r>
              <a:rPr lang="en-US" sz="2400" dirty="0">
                <a:latin typeface="Arial"/>
                <a:cs typeface="Arial"/>
              </a:rPr>
              <a:t>    syntax and form. Breaking old patterns </a:t>
            </a:r>
            <a:endParaRPr lang="it-IT" sz="2400" dirty="0">
              <a:latin typeface="Arial"/>
              <a:cs typeface="Arial"/>
            </a:endParaRPr>
          </a:p>
          <a:p>
            <a:r>
              <a:rPr lang="en-US" sz="2400" dirty="0">
                <a:solidFill>
                  <a:srgbClr val="FF6600"/>
                </a:solidFill>
                <a:latin typeface="Wingdings 3" charset="2"/>
                <a:cs typeface="Wingdings 3" charset="2"/>
              </a:rPr>
              <a:t>u</a:t>
            </a:r>
            <a:r>
              <a:rPr lang="en-US" sz="2400" dirty="0">
                <a:latin typeface="Arial"/>
                <a:cs typeface="Arial"/>
              </a:rPr>
              <a:t> Artistic self-consciousness</a:t>
            </a:r>
            <a:r>
              <a:rPr lang="it-IT" sz="2400" dirty="0">
                <a:latin typeface="Arial"/>
                <a:cs typeface="Arial"/>
              </a:rPr>
              <a:t/>
            </a:r>
            <a:br>
              <a:rPr lang="it-IT" sz="2400" dirty="0">
                <a:latin typeface="Arial"/>
                <a:cs typeface="Arial"/>
              </a:rPr>
            </a:br>
            <a:r>
              <a:rPr lang="it-IT" sz="2400" dirty="0">
                <a:latin typeface="Arial"/>
                <a:cs typeface="Arial"/>
              </a:rPr>
              <a:t>    </a:t>
            </a:r>
            <a:r>
              <a:rPr lang="en-US" sz="2400" dirty="0">
                <a:solidFill>
                  <a:srgbClr val="FF6600"/>
                </a:solidFill>
                <a:latin typeface="Arial"/>
                <a:cs typeface="Arial"/>
              </a:rPr>
              <a:t>• </a:t>
            </a:r>
            <a:r>
              <a:rPr lang="en-US" sz="2400" dirty="0">
                <a:latin typeface="Arial"/>
                <a:cs typeface="Arial"/>
              </a:rPr>
              <a:t>switching narrators, use of many voices</a:t>
            </a:r>
            <a:r>
              <a:rPr lang="it-IT" sz="2400" dirty="0">
                <a:latin typeface="Arial"/>
                <a:cs typeface="Arial"/>
              </a:rPr>
              <a:t> </a:t>
            </a:r>
            <a:br>
              <a:rPr lang="it-IT" sz="2400" dirty="0">
                <a:latin typeface="Arial"/>
                <a:cs typeface="Arial"/>
              </a:rPr>
            </a:br>
            <a:r>
              <a:rPr lang="it-IT" sz="2400" dirty="0">
                <a:latin typeface="Arial"/>
                <a:cs typeface="Arial"/>
              </a:rPr>
              <a:t>    </a:t>
            </a:r>
            <a:r>
              <a:rPr lang="it-IT" sz="2400" dirty="0">
                <a:solidFill>
                  <a:srgbClr val="FF6600"/>
                </a:solidFill>
                <a:latin typeface="Arial"/>
                <a:cs typeface="Arial"/>
              </a:rPr>
              <a:t>•</a:t>
            </a:r>
            <a:r>
              <a:rPr lang="it-IT" sz="2400" dirty="0">
                <a:latin typeface="Arial"/>
                <a:cs typeface="Arial"/>
              </a:rPr>
              <a:t> </a:t>
            </a:r>
            <a:r>
              <a:rPr lang="en-US" sz="2400" dirty="0">
                <a:latin typeface="Arial"/>
                <a:cs typeface="Arial"/>
              </a:rPr>
              <a:t>life as incoherent, experience as fragmented, reality</a:t>
            </a:r>
            <a:br>
              <a:rPr lang="en-US" sz="2400" dirty="0">
                <a:latin typeface="Arial"/>
                <a:cs typeface="Arial"/>
              </a:rPr>
            </a:br>
            <a:r>
              <a:rPr lang="en-US" sz="2400" dirty="0">
                <a:latin typeface="Arial"/>
                <a:cs typeface="Arial"/>
              </a:rPr>
              <a:t>      as a matter of perception. Capturing the impression</a:t>
            </a:r>
            <a:br>
              <a:rPr lang="en-US" sz="2400" dirty="0">
                <a:latin typeface="Arial"/>
                <a:cs typeface="Arial"/>
              </a:rPr>
            </a:br>
            <a:r>
              <a:rPr lang="en-US" sz="2400" dirty="0">
                <a:latin typeface="Arial"/>
                <a:cs typeface="Arial"/>
              </a:rPr>
              <a:t>      of a moment, for instance, or representing the inner</a:t>
            </a:r>
            <a:br>
              <a:rPr lang="en-US" sz="2400" dirty="0">
                <a:latin typeface="Arial"/>
                <a:cs typeface="Arial"/>
              </a:rPr>
            </a:br>
            <a:r>
              <a:rPr lang="en-US" sz="2400" dirty="0">
                <a:latin typeface="Arial"/>
                <a:cs typeface="Arial"/>
              </a:rPr>
              <a:t>      experience of time (</a:t>
            </a:r>
            <a:r>
              <a:rPr lang="en-US" sz="2400" i="1" dirty="0">
                <a:latin typeface="Arial"/>
                <a:cs typeface="Arial"/>
              </a:rPr>
              <a:t>Epiphany</a:t>
            </a:r>
            <a:r>
              <a:rPr lang="en-US" sz="2400" dirty="0">
                <a:latin typeface="Arial"/>
                <a:cs typeface="Arial"/>
              </a:rPr>
              <a:t>)</a:t>
            </a:r>
            <a:endParaRPr lang="it-IT" sz="2400" dirty="0">
              <a:latin typeface="Arial"/>
              <a:cs typeface="Arial"/>
            </a:endParaRPr>
          </a:p>
          <a:p>
            <a:r>
              <a:rPr lang="en-US" sz="2400" dirty="0">
                <a:solidFill>
                  <a:srgbClr val="FF6600"/>
                </a:solidFill>
                <a:latin typeface="Wingdings 3" charset="2"/>
                <a:cs typeface="Wingdings 3" charset="2"/>
              </a:rPr>
              <a:t>u</a:t>
            </a:r>
            <a:r>
              <a:rPr lang="en-US" sz="2400" dirty="0">
                <a:latin typeface="Arial"/>
                <a:cs typeface="Arial"/>
              </a:rPr>
              <a:t> Focus on psychological reality</a:t>
            </a:r>
            <a:endParaRPr lang="it-IT" sz="2400" dirty="0">
              <a:latin typeface="Arial"/>
              <a:cs typeface="Arial"/>
            </a:endParaRPr>
          </a:p>
          <a:p>
            <a:r>
              <a:rPr lang="en-US" sz="2400" dirty="0">
                <a:solidFill>
                  <a:srgbClr val="FF6600"/>
                </a:solidFill>
                <a:latin typeface="Wingdings 3" charset="2"/>
                <a:cs typeface="Wingdings 3" charset="2"/>
              </a:rPr>
              <a:t>u</a:t>
            </a:r>
            <a:r>
              <a:rPr lang="en-US" sz="2400" dirty="0">
                <a:latin typeface="Arial"/>
                <a:cs typeface="Arial"/>
              </a:rPr>
              <a:t> Mixing of forms and blurring of boundaries</a:t>
            </a:r>
            <a:br>
              <a:rPr lang="en-US" sz="2400" dirty="0">
                <a:latin typeface="Arial"/>
                <a:cs typeface="Arial"/>
              </a:rPr>
            </a:br>
            <a:r>
              <a:rPr lang="en-US" sz="2400" dirty="0">
                <a:latin typeface="Arial"/>
                <a:cs typeface="Arial"/>
              </a:rPr>
              <a:t>    (</a:t>
            </a:r>
            <a:r>
              <a:rPr lang="en-US" sz="2400" i="1" dirty="0" err="1">
                <a:latin typeface="Arial"/>
                <a:cs typeface="Arial"/>
              </a:rPr>
              <a:t>Intertextuality</a:t>
            </a:r>
            <a:r>
              <a:rPr lang="en-US" sz="2400" dirty="0">
                <a:latin typeface="Arial"/>
                <a:cs typeface="Arial"/>
              </a:rPr>
              <a:t>)</a:t>
            </a:r>
            <a:endParaRPr lang="it-IT" sz="2400" dirty="0">
              <a:latin typeface="Arial"/>
              <a:cs typeface="Arial"/>
            </a:endParaRPr>
          </a:p>
        </p:txBody>
      </p:sp>
    </p:spTree>
    <p:extLst>
      <p:ext uri="{BB962C8B-B14F-4D97-AF65-F5344CB8AC3E}">
        <p14:creationId xmlns:p14="http://schemas.microsoft.com/office/powerpoint/2010/main" val="2822829493"/>
      </p:ext>
    </p:extLst>
  </p:cSld>
  <p:clrMapOvr>
    <a:masterClrMapping/>
  </p:clrMapOvr>
  <p:transition xmlns:p14="http://schemas.microsoft.com/office/powerpoint/2010/main" spd="slow" advClick="0" advTm="4000">
    <p:fade/>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randombar(horizont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1"/>
          <p:cNvSpPr txBox="1">
            <a:spLocks/>
          </p:cNvSpPr>
          <p:nvPr/>
        </p:nvSpPr>
        <p:spPr>
          <a:xfrm>
            <a:off x="176904" y="1965149"/>
            <a:ext cx="8790192" cy="2927703"/>
          </a:xfrm>
          <a:prstGeom prst="rect">
            <a:avLst/>
          </a:prstGeom>
          <a:ln>
            <a:noFill/>
          </a:ln>
          <a:effectLst/>
        </p:spPr>
        <p:txBody>
          <a:bodyPr vert="horz" lIns="91440" tIns="45720" rIns="91440" bIns="45720" rtlCol="0" anchor="t" anchorCtr="0">
            <a:noAutofit/>
          </a:bodyPr>
          <a:lstStyle>
            <a:lvl1pPr marL="640080" indent="-457200" algn="l" defTabSz="914400" rtl="0" eaLnBrk="1" latinLnBrk="0" hangingPunct="1">
              <a:spcBef>
                <a:spcPct val="0"/>
              </a:spcBef>
              <a:buClr>
                <a:schemeClr val="accent6">
                  <a:lumMod val="75000"/>
                </a:schemeClr>
              </a:buClr>
              <a:buSzPct val="128000"/>
              <a:buFont typeface="Georgia" pitchFamily="18" charset="0"/>
              <a:buChar char="*"/>
              <a:defRPr sz="54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marL="182880" indent="0" algn="ctr">
              <a:buNone/>
            </a:pPr>
            <a:r>
              <a:rPr lang="en-US" sz="6600" dirty="0">
                <a:solidFill>
                  <a:schemeClr val="bg2">
                    <a:lumMod val="50000"/>
                  </a:schemeClr>
                </a:solidFill>
                <a:effectLst/>
                <a:latin typeface="Arial"/>
                <a:cs typeface="Arial"/>
              </a:rPr>
              <a:t>CHARACTERISTICS: </a:t>
            </a:r>
            <a:r>
              <a:rPr lang="en-US" sz="6600" i="1" dirty="0">
                <a:solidFill>
                  <a:schemeClr val="bg2">
                    <a:lumMod val="50000"/>
                  </a:schemeClr>
                </a:solidFill>
                <a:effectLst/>
                <a:latin typeface="Arial"/>
                <a:cs typeface="Arial"/>
              </a:rPr>
              <a:t>Techniques &amp; devices</a:t>
            </a:r>
            <a:r>
              <a:rPr lang="it-IT" sz="6600" i="1" dirty="0">
                <a:solidFill>
                  <a:schemeClr val="bg2">
                    <a:lumMod val="50000"/>
                  </a:schemeClr>
                </a:solidFill>
                <a:effectLst/>
                <a:latin typeface="Arial"/>
                <a:cs typeface="Arial"/>
              </a:rPr>
              <a:t>  </a:t>
            </a:r>
            <a:endParaRPr lang="en-GB" sz="6600" i="1" dirty="0">
              <a:solidFill>
                <a:schemeClr val="bg2">
                  <a:lumMod val="50000"/>
                </a:schemeClr>
              </a:solidFill>
              <a:effectLst/>
              <a:latin typeface="Arial"/>
              <a:cs typeface="Arial"/>
            </a:endParaRPr>
          </a:p>
        </p:txBody>
      </p:sp>
    </p:spTree>
    <p:extLst>
      <p:ext uri="{BB962C8B-B14F-4D97-AF65-F5344CB8AC3E}">
        <p14:creationId xmlns:p14="http://schemas.microsoft.com/office/powerpoint/2010/main" val="250786048"/>
      </p:ext>
    </p:extLst>
  </p:cSld>
  <p:clrMapOvr>
    <a:masterClrMapping/>
  </p:clrMapOvr>
  <p:transition xmlns:p14="http://schemas.microsoft.com/office/powerpoint/2010/main" spd="slow" advClick="0" advTm="4000">
    <p:fade/>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dissolv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657593" y="461741"/>
            <a:ext cx="7828815" cy="769441"/>
          </a:xfrm>
          <a:prstGeom prst="rect">
            <a:avLst/>
          </a:prstGeom>
          <a:noFill/>
          <a:ln>
            <a:noFill/>
          </a:ln>
        </p:spPr>
        <p:txBody>
          <a:bodyPr wrap="square" rtlCol="0">
            <a:spAutoFit/>
          </a:bodyPr>
          <a:lstStyle/>
          <a:p>
            <a:pPr algn="ctr"/>
            <a:r>
              <a:rPr lang="en-US" sz="4400" i="1" dirty="0">
                <a:solidFill>
                  <a:srgbClr val="EDB82E"/>
                </a:solidFill>
                <a:effectLst/>
                <a:latin typeface="Arial"/>
                <a:cs typeface="Arial"/>
              </a:rPr>
              <a:t>Techniques &amp; devices</a:t>
            </a:r>
            <a:r>
              <a:rPr lang="it-IT" sz="4400" b="1" dirty="0">
                <a:solidFill>
                  <a:srgbClr val="EDB82E"/>
                </a:solidFill>
                <a:effectLst/>
              </a:rPr>
              <a:t> </a:t>
            </a:r>
            <a:endParaRPr lang="en-GB" sz="4400" b="1" dirty="0">
              <a:solidFill>
                <a:srgbClr val="EDB82E"/>
              </a:solidFill>
              <a:effectLst/>
              <a:latin typeface="Arial"/>
              <a:cs typeface="Arial"/>
            </a:endParaRPr>
          </a:p>
        </p:txBody>
      </p:sp>
      <p:sp>
        <p:nvSpPr>
          <p:cNvPr id="4" name="CasellaDiTesto 3"/>
          <p:cNvSpPr txBox="1"/>
          <p:nvPr/>
        </p:nvSpPr>
        <p:spPr>
          <a:xfrm>
            <a:off x="719322" y="1560429"/>
            <a:ext cx="7705357" cy="4555606"/>
          </a:xfrm>
          <a:prstGeom prst="rect">
            <a:avLst/>
          </a:prstGeom>
          <a:noFill/>
        </p:spPr>
        <p:txBody>
          <a:bodyPr wrap="square" rtlCol="0">
            <a:spAutoFit/>
          </a:bodyPr>
          <a:lstStyle/>
          <a:p>
            <a:pPr>
              <a:lnSpc>
                <a:spcPct val="110000"/>
              </a:lnSpc>
            </a:pPr>
            <a:r>
              <a:rPr lang="en-US" sz="2200" dirty="0">
                <a:solidFill>
                  <a:srgbClr val="81D31A"/>
                </a:solidFill>
                <a:latin typeface="Arial"/>
                <a:cs typeface="Arial"/>
              </a:rPr>
              <a:t>•</a:t>
            </a:r>
            <a:r>
              <a:rPr lang="en-US" sz="2200" dirty="0">
                <a:latin typeface="Arial"/>
                <a:cs typeface="Arial"/>
              </a:rPr>
              <a:t> Stream-of-consciousness </a:t>
            </a:r>
            <a:r>
              <a:rPr lang="en-US" sz="2200" dirty="0">
                <a:solidFill>
                  <a:schemeClr val="accent3">
                    <a:lumMod val="75000"/>
                  </a:schemeClr>
                </a:solidFill>
                <a:latin typeface="Wingdings 3" charset="2"/>
                <a:cs typeface="Wingdings 3" charset="2"/>
              </a:rPr>
              <a:t>u</a:t>
            </a:r>
            <a:r>
              <a:rPr lang="en-US" sz="2200" dirty="0">
                <a:latin typeface="Arial"/>
                <a:cs typeface="Arial"/>
              </a:rPr>
              <a:t> Interior monologue both</a:t>
            </a:r>
            <a:br>
              <a:rPr lang="en-US" sz="2200" dirty="0">
                <a:latin typeface="Arial"/>
                <a:cs typeface="Arial"/>
              </a:rPr>
            </a:br>
            <a:r>
              <a:rPr lang="en-US" sz="2200" dirty="0">
                <a:latin typeface="Arial"/>
                <a:cs typeface="Arial"/>
              </a:rPr>
              <a:t>  </a:t>
            </a:r>
            <a:r>
              <a:rPr lang="en-GB" sz="2200" i="1" dirty="0">
                <a:latin typeface="Arial"/>
                <a:cs typeface="Arial"/>
              </a:rPr>
              <a:t>tracing non-linear thought processes, moving by the ‘logic</a:t>
            </a:r>
            <a:br>
              <a:rPr lang="en-GB" sz="2200" i="1" dirty="0">
                <a:latin typeface="Arial"/>
                <a:cs typeface="Arial"/>
              </a:rPr>
            </a:br>
            <a:r>
              <a:rPr lang="en-GB" sz="2200" i="1" dirty="0">
                <a:latin typeface="Arial"/>
                <a:cs typeface="Arial"/>
              </a:rPr>
              <a:t>  of association’ or the ‘logic of the unconscious</a:t>
            </a:r>
            <a:r>
              <a:rPr lang="it-IT" sz="2200" i="1" dirty="0">
                <a:latin typeface="Arial"/>
                <a:cs typeface="Arial"/>
              </a:rPr>
              <a:t>’</a:t>
            </a:r>
          </a:p>
          <a:p>
            <a:pPr>
              <a:lnSpc>
                <a:spcPct val="110000"/>
              </a:lnSpc>
            </a:pPr>
            <a:r>
              <a:rPr lang="en-US" sz="2200" dirty="0">
                <a:solidFill>
                  <a:srgbClr val="81D31A"/>
                </a:solidFill>
                <a:latin typeface="Arial"/>
                <a:cs typeface="Arial"/>
              </a:rPr>
              <a:t>•</a:t>
            </a:r>
            <a:r>
              <a:rPr lang="en-US" sz="2200" dirty="0">
                <a:latin typeface="Arial"/>
                <a:cs typeface="Arial"/>
              </a:rPr>
              <a:t> Multiple narrators or voices-different points of view</a:t>
            </a:r>
            <a:endParaRPr lang="it-IT" sz="2200" dirty="0">
              <a:latin typeface="Arial"/>
              <a:cs typeface="Arial"/>
            </a:endParaRPr>
          </a:p>
          <a:p>
            <a:pPr>
              <a:lnSpc>
                <a:spcPct val="110000"/>
              </a:lnSpc>
            </a:pPr>
            <a:r>
              <a:rPr lang="en-US" sz="2200" dirty="0">
                <a:solidFill>
                  <a:srgbClr val="81D31A"/>
                </a:solidFill>
                <a:latin typeface="Arial"/>
                <a:cs typeface="Arial"/>
              </a:rPr>
              <a:t>•</a:t>
            </a:r>
            <a:r>
              <a:rPr lang="en-US" sz="2200" dirty="0">
                <a:latin typeface="Arial"/>
                <a:cs typeface="Arial"/>
              </a:rPr>
              <a:t> Non-sequential narration </a:t>
            </a:r>
            <a:r>
              <a:rPr lang="en-US" sz="2200" dirty="0">
                <a:solidFill>
                  <a:schemeClr val="accent3">
                    <a:lumMod val="75000"/>
                  </a:schemeClr>
                </a:solidFill>
                <a:latin typeface="Wingdings 3" charset="2"/>
                <a:cs typeface="Wingdings 3" charset="2"/>
              </a:rPr>
              <a:t>u</a:t>
            </a:r>
            <a:r>
              <a:rPr lang="en-US" sz="2200" dirty="0">
                <a:latin typeface="Arial"/>
                <a:cs typeface="Arial"/>
              </a:rPr>
              <a:t> No traditional plot but</a:t>
            </a:r>
            <a:br>
              <a:rPr lang="en-US" sz="2200" dirty="0">
                <a:latin typeface="Arial"/>
                <a:cs typeface="Arial"/>
              </a:rPr>
            </a:br>
            <a:r>
              <a:rPr lang="en-US" sz="2200" dirty="0">
                <a:latin typeface="Arial"/>
                <a:cs typeface="Arial"/>
              </a:rPr>
              <a:t>  </a:t>
            </a:r>
            <a:r>
              <a:rPr lang="en-GB" sz="2200" i="1" dirty="0">
                <a:latin typeface="Arial"/>
                <a:cs typeface="Arial"/>
              </a:rPr>
              <a:t>discontinuous fragments, ‘moment time’, a-chronological</a:t>
            </a:r>
            <a:br>
              <a:rPr lang="en-GB" sz="2200" i="1" dirty="0">
                <a:latin typeface="Arial"/>
                <a:cs typeface="Arial"/>
              </a:rPr>
            </a:br>
            <a:r>
              <a:rPr lang="en-GB" sz="2200" i="1" dirty="0">
                <a:latin typeface="Arial"/>
                <a:cs typeface="Arial"/>
              </a:rPr>
              <a:t>  leaps in time, contrapuntal multiple plots, open unresolved</a:t>
            </a:r>
            <a:br>
              <a:rPr lang="en-GB" sz="2200" i="1" dirty="0">
                <a:latin typeface="Arial"/>
                <a:cs typeface="Arial"/>
              </a:rPr>
            </a:br>
            <a:r>
              <a:rPr lang="en-GB" sz="2200" i="1" dirty="0">
                <a:latin typeface="Arial"/>
                <a:cs typeface="Arial"/>
              </a:rPr>
              <a:t>  endings</a:t>
            </a:r>
            <a:endParaRPr lang="it-IT" sz="2200" i="1" dirty="0">
              <a:latin typeface="Arial"/>
              <a:cs typeface="Arial"/>
            </a:endParaRPr>
          </a:p>
          <a:p>
            <a:pPr>
              <a:lnSpc>
                <a:spcPct val="110000"/>
              </a:lnSpc>
            </a:pPr>
            <a:r>
              <a:rPr lang="en-US" sz="2200" dirty="0">
                <a:solidFill>
                  <a:srgbClr val="81D31A"/>
                </a:solidFill>
                <a:latin typeface="Arial"/>
                <a:cs typeface="Arial"/>
              </a:rPr>
              <a:t>•</a:t>
            </a:r>
            <a:r>
              <a:rPr lang="en-US" sz="2200" dirty="0">
                <a:latin typeface="Arial"/>
                <a:cs typeface="Arial"/>
              </a:rPr>
              <a:t> Use of fragmentation and juxtaposition</a:t>
            </a:r>
            <a:endParaRPr lang="it-IT" sz="2200" dirty="0">
              <a:latin typeface="Arial"/>
              <a:cs typeface="Arial"/>
            </a:endParaRPr>
          </a:p>
          <a:p>
            <a:pPr>
              <a:lnSpc>
                <a:spcPct val="110000"/>
              </a:lnSpc>
            </a:pPr>
            <a:r>
              <a:rPr lang="en-US" sz="2200" dirty="0">
                <a:solidFill>
                  <a:srgbClr val="81D31A"/>
                </a:solidFill>
                <a:latin typeface="Arial"/>
                <a:cs typeface="Arial"/>
              </a:rPr>
              <a:t>•</a:t>
            </a:r>
            <a:r>
              <a:rPr lang="en-US" sz="2200" dirty="0">
                <a:latin typeface="Arial"/>
                <a:cs typeface="Arial"/>
              </a:rPr>
              <a:t> Use of symbols, allusions, and quotations</a:t>
            </a:r>
            <a:endParaRPr lang="it-IT" sz="2200" dirty="0">
              <a:latin typeface="Arial"/>
              <a:cs typeface="Arial"/>
            </a:endParaRPr>
          </a:p>
          <a:p>
            <a:pPr>
              <a:lnSpc>
                <a:spcPct val="110000"/>
              </a:lnSpc>
            </a:pPr>
            <a:r>
              <a:rPr lang="en-US" sz="2200" dirty="0">
                <a:solidFill>
                  <a:srgbClr val="81D31A"/>
                </a:solidFill>
                <a:latin typeface="Arial"/>
                <a:cs typeface="Arial"/>
              </a:rPr>
              <a:t>•</a:t>
            </a:r>
            <a:r>
              <a:rPr lang="en-US" sz="2200" dirty="0">
                <a:latin typeface="Arial"/>
                <a:cs typeface="Arial"/>
              </a:rPr>
              <a:t> Imagery that captures the essence of a thing or experience </a:t>
            </a:r>
            <a:endParaRPr lang="it-IT" sz="2200" dirty="0">
              <a:latin typeface="Arial"/>
              <a:cs typeface="Arial"/>
            </a:endParaRPr>
          </a:p>
          <a:p>
            <a:pPr>
              <a:lnSpc>
                <a:spcPct val="110000"/>
              </a:lnSpc>
            </a:pPr>
            <a:r>
              <a:rPr lang="en-US" sz="2200" dirty="0">
                <a:solidFill>
                  <a:srgbClr val="81D31A"/>
                </a:solidFill>
                <a:latin typeface="Arial"/>
                <a:cs typeface="Arial"/>
              </a:rPr>
              <a:t>•</a:t>
            </a:r>
            <a:r>
              <a:rPr lang="en-US" sz="2200" dirty="0">
                <a:latin typeface="Arial"/>
                <a:cs typeface="Arial"/>
              </a:rPr>
              <a:t> Use of metaphors and substitution </a:t>
            </a:r>
            <a:endParaRPr lang="it-IT" sz="2200" dirty="0">
              <a:latin typeface="Arial"/>
              <a:cs typeface="Arial"/>
            </a:endParaRPr>
          </a:p>
        </p:txBody>
      </p:sp>
    </p:spTree>
    <p:extLst>
      <p:ext uri="{BB962C8B-B14F-4D97-AF65-F5344CB8AC3E}">
        <p14:creationId xmlns:p14="http://schemas.microsoft.com/office/powerpoint/2010/main" val="1867899972"/>
      </p:ext>
    </p:extLst>
  </p:cSld>
  <p:clrMapOvr>
    <a:masterClrMapping/>
  </p:clrMapOvr>
  <p:transition xmlns:p14="http://schemas.microsoft.com/office/powerpoint/2010/main" spd="slow" advClick="0" advTm="4000">
    <p:fade/>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1000" fill="hold"/>
                                        <p:tgtEl>
                                          <p:spTgt spid="4"/>
                                        </p:tgtEl>
                                        <p:attrNameLst>
                                          <p:attrName>ppt_w</p:attrName>
                                        </p:attrNameLst>
                                      </p:cBhvr>
                                      <p:tavLst>
                                        <p:tav tm="0">
                                          <p:val>
                                            <p:strVal val="#ppt_w*0.70"/>
                                          </p:val>
                                        </p:tav>
                                        <p:tav tm="100000">
                                          <p:val>
                                            <p:strVal val="#ppt_w"/>
                                          </p:val>
                                        </p:tav>
                                      </p:tavLst>
                                    </p:anim>
                                    <p:anim calcmode="lin" valueType="num">
                                      <p:cBhvr>
                                        <p:cTn id="8" dur="1000" fill="hold"/>
                                        <p:tgtEl>
                                          <p:spTgt spid="4"/>
                                        </p:tgtEl>
                                        <p:attrNameLst>
                                          <p:attrName>ppt_h</p:attrName>
                                        </p:attrNameLst>
                                      </p:cBhvr>
                                      <p:tavLst>
                                        <p:tav tm="0">
                                          <p:val>
                                            <p:strVal val="#ppt_h"/>
                                          </p:val>
                                        </p:tav>
                                        <p:tav tm="100000">
                                          <p:val>
                                            <p:strVal val="#ppt_h"/>
                                          </p:val>
                                        </p:tav>
                                      </p:tavLst>
                                    </p:anim>
                                    <p:animEffect transition="in" filter="fade">
                                      <p:cBhvr>
                                        <p:cTn id="9"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1"/>
          <p:cNvSpPr txBox="1">
            <a:spLocks/>
          </p:cNvSpPr>
          <p:nvPr/>
        </p:nvSpPr>
        <p:spPr>
          <a:xfrm>
            <a:off x="501650" y="2667823"/>
            <a:ext cx="8140700" cy="1522354"/>
          </a:xfrm>
          <a:prstGeom prst="rect">
            <a:avLst/>
          </a:prstGeom>
          <a:ln>
            <a:noFill/>
          </a:ln>
          <a:effectLst/>
        </p:spPr>
        <p:txBody>
          <a:bodyPr vert="horz" lIns="91440" tIns="45720" rIns="91440" bIns="45720" rtlCol="0" anchor="t" anchorCtr="0">
            <a:noAutofit/>
          </a:bodyPr>
          <a:lstStyle>
            <a:lvl1pPr marL="640080" indent="-457200" algn="l" defTabSz="914400" rtl="0" eaLnBrk="1" latinLnBrk="0" hangingPunct="1">
              <a:spcBef>
                <a:spcPct val="0"/>
              </a:spcBef>
              <a:buClr>
                <a:schemeClr val="accent6">
                  <a:lumMod val="75000"/>
                </a:schemeClr>
              </a:buClr>
              <a:buSzPct val="128000"/>
              <a:buFont typeface="Georgia" pitchFamily="18" charset="0"/>
              <a:buChar char="*"/>
              <a:defRPr sz="54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marL="182880" indent="0" algn="ctr">
              <a:buNone/>
            </a:pPr>
            <a:r>
              <a:rPr lang="en-GB" sz="6600" dirty="0">
                <a:solidFill>
                  <a:schemeClr val="bg2">
                    <a:lumMod val="50000"/>
                  </a:schemeClr>
                </a:solidFill>
              </a:rPr>
              <a:t>MASTERPIECES</a:t>
            </a:r>
          </a:p>
        </p:txBody>
      </p:sp>
    </p:spTree>
    <p:extLst>
      <p:ext uri="{BB962C8B-B14F-4D97-AF65-F5344CB8AC3E}">
        <p14:creationId xmlns:p14="http://schemas.microsoft.com/office/powerpoint/2010/main" val="2376204236"/>
      </p:ext>
    </p:extLst>
  </p:cSld>
  <p:clrMapOvr>
    <a:masterClrMapping/>
  </p:clrMapOvr>
  <p:transition xmlns:p14="http://schemas.microsoft.com/office/powerpoint/2010/main" spd="slow" advClick="0" advTm="4000">
    <p:fade/>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dissolv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asellaDiTesto 5"/>
          <p:cNvSpPr txBox="1"/>
          <p:nvPr/>
        </p:nvSpPr>
        <p:spPr>
          <a:xfrm>
            <a:off x="503830" y="545683"/>
            <a:ext cx="7828815" cy="769441"/>
          </a:xfrm>
          <a:prstGeom prst="rect">
            <a:avLst/>
          </a:prstGeom>
          <a:noFill/>
          <a:ln>
            <a:noFill/>
          </a:ln>
        </p:spPr>
        <p:txBody>
          <a:bodyPr wrap="square" rtlCol="0">
            <a:spAutoFit/>
          </a:bodyPr>
          <a:lstStyle/>
          <a:p>
            <a:pPr marL="182880" indent="0" algn="ctr">
              <a:buNone/>
            </a:pPr>
            <a:r>
              <a:rPr lang="en-US" sz="4400" b="1" dirty="0">
                <a:solidFill>
                  <a:srgbClr val="F8D538"/>
                </a:solidFill>
                <a:latin typeface="Arial"/>
                <a:cs typeface="Arial"/>
              </a:rPr>
              <a:t>MASTERPIECES</a:t>
            </a:r>
            <a:endParaRPr lang="it-IT" sz="4400" b="1" dirty="0">
              <a:solidFill>
                <a:srgbClr val="F8D538"/>
              </a:solidFill>
              <a:latin typeface="Arial"/>
              <a:cs typeface="Arial"/>
            </a:endParaRPr>
          </a:p>
        </p:txBody>
      </p:sp>
      <p:grpSp>
        <p:nvGrpSpPr>
          <p:cNvPr id="19" name="Gruppo 18"/>
          <p:cNvGrpSpPr/>
          <p:nvPr/>
        </p:nvGrpSpPr>
        <p:grpSpPr>
          <a:xfrm>
            <a:off x="644930" y="2005525"/>
            <a:ext cx="8224433" cy="459620"/>
            <a:chOff x="644930" y="2005525"/>
            <a:chExt cx="8224433" cy="459620"/>
          </a:xfrm>
        </p:grpSpPr>
        <p:sp>
          <p:nvSpPr>
            <p:cNvPr id="4" name="Titolo 1"/>
            <p:cNvSpPr txBox="1">
              <a:spLocks/>
            </p:cNvSpPr>
            <p:nvPr/>
          </p:nvSpPr>
          <p:spPr>
            <a:xfrm>
              <a:off x="1486214" y="2005525"/>
              <a:ext cx="7383149" cy="459620"/>
            </a:xfrm>
            <a:prstGeom prst="rect">
              <a:avLst/>
            </a:prstGeom>
            <a:ln>
              <a:noFill/>
            </a:ln>
            <a:effectLst/>
          </p:spPr>
          <p:txBody>
            <a:bodyPr vert="horz" lIns="91440" tIns="45720" rIns="91440" bIns="45720" rtlCol="0" anchor="t" anchorCtr="0">
              <a:noAutofit/>
            </a:bodyPr>
            <a:lstStyle>
              <a:lvl1pPr marL="640080" indent="-457200" algn="l" defTabSz="914400" rtl="0" eaLnBrk="1" latinLnBrk="0" hangingPunct="1">
                <a:spcBef>
                  <a:spcPct val="0"/>
                </a:spcBef>
                <a:buClr>
                  <a:schemeClr val="accent6">
                    <a:lumMod val="75000"/>
                  </a:schemeClr>
                </a:buClr>
                <a:buSzPct val="128000"/>
                <a:buFont typeface="Georgia" pitchFamily="18" charset="0"/>
                <a:buChar char="*"/>
                <a:defRPr sz="54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marL="0" indent="0">
                <a:spcBef>
                  <a:spcPts val="0"/>
                </a:spcBef>
                <a:buNone/>
              </a:pPr>
              <a:r>
                <a:rPr lang="en-US" sz="2400" b="0" dirty="0">
                  <a:solidFill>
                    <a:schemeClr val="tx1"/>
                  </a:solidFill>
                  <a:effectLst/>
                  <a:latin typeface="Arial"/>
                  <a:cs typeface="Arial"/>
                </a:rPr>
                <a:t>T. S. ELIOT, </a:t>
              </a:r>
              <a:r>
                <a:rPr lang="en-US" sz="2400" b="0" i="1" dirty="0">
                  <a:solidFill>
                    <a:srgbClr val="FF0000"/>
                  </a:solidFill>
                  <a:effectLst/>
                  <a:latin typeface="Arial"/>
                  <a:cs typeface="Arial"/>
                </a:rPr>
                <a:t>The Love Song of J. Alfred </a:t>
              </a:r>
              <a:r>
                <a:rPr lang="en-US" sz="2400" b="0" i="1" dirty="0" err="1">
                  <a:solidFill>
                    <a:srgbClr val="FF0000"/>
                  </a:solidFill>
                  <a:effectLst/>
                  <a:latin typeface="Arial"/>
                  <a:cs typeface="Arial"/>
                </a:rPr>
                <a:t>Prufrock</a:t>
              </a:r>
              <a:r>
                <a:rPr lang="it-IT" sz="2400" b="0" i="1" dirty="0">
                  <a:solidFill>
                    <a:srgbClr val="FF0000"/>
                  </a:solidFill>
                  <a:effectLst/>
                  <a:latin typeface="Arial"/>
                  <a:cs typeface="Arial"/>
                </a:rPr>
                <a:t> </a:t>
              </a:r>
              <a:endParaRPr lang="en-GB" sz="2400" b="0" i="1" dirty="0">
                <a:solidFill>
                  <a:srgbClr val="FF0000"/>
                </a:solidFill>
                <a:effectLst/>
                <a:latin typeface="Arial"/>
                <a:cs typeface="Arial"/>
              </a:endParaRPr>
            </a:p>
          </p:txBody>
        </p:sp>
        <p:sp>
          <p:nvSpPr>
            <p:cNvPr id="9" name="Freccia destra 8"/>
            <p:cNvSpPr/>
            <p:nvPr/>
          </p:nvSpPr>
          <p:spPr>
            <a:xfrm>
              <a:off x="644930" y="2034576"/>
              <a:ext cx="655213" cy="401519"/>
            </a:xfrm>
            <a:prstGeom prst="rightArrow">
              <a:avLst/>
            </a:prstGeom>
            <a:noFill/>
            <a:ln w="28575" cmpd="sng">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p>
          </p:txBody>
        </p:sp>
      </p:grpSp>
      <p:grpSp>
        <p:nvGrpSpPr>
          <p:cNvPr id="18" name="Gruppo 17"/>
          <p:cNvGrpSpPr/>
          <p:nvPr/>
        </p:nvGrpSpPr>
        <p:grpSpPr>
          <a:xfrm>
            <a:off x="680652" y="3065901"/>
            <a:ext cx="6736129" cy="830997"/>
            <a:chOff x="680652" y="3114466"/>
            <a:chExt cx="6736129" cy="830997"/>
          </a:xfrm>
        </p:grpSpPr>
        <p:sp>
          <p:nvSpPr>
            <p:cNvPr id="2" name="CasellaDiTesto 1"/>
            <p:cNvSpPr txBox="1"/>
            <p:nvPr/>
          </p:nvSpPr>
          <p:spPr>
            <a:xfrm>
              <a:off x="1486213" y="3114466"/>
              <a:ext cx="5930568" cy="830997"/>
            </a:xfrm>
            <a:prstGeom prst="rect">
              <a:avLst/>
            </a:prstGeom>
            <a:noFill/>
          </p:spPr>
          <p:txBody>
            <a:bodyPr wrap="square" rtlCol="0">
              <a:spAutoFit/>
            </a:bodyPr>
            <a:lstStyle/>
            <a:p>
              <a:r>
                <a:rPr lang="en-US" sz="2400" dirty="0">
                  <a:solidFill>
                    <a:srgbClr val="000000"/>
                  </a:solidFill>
                  <a:latin typeface="Arial"/>
                  <a:cs typeface="Arial"/>
                </a:rPr>
                <a:t>M. PROUST, </a:t>
              </a:r>
              <a:r>
                <a:rPr lang="en-US" sz="2400" i="1" dirty="0">
                  <a:solidFill>
                    <a:srgbClr val="FF0000"/>
                  </a:solidFill>
                  <a:latin typeface="Arial"/>
                  <a:cs typeface="Arial"/>
                </a:rPr>
                <a:t>Remembrance of Things Past (Or, In Search of Lost Time)</a:t>
              </a:r>
              <a:r>
                <a:rPr lang="it-IT" sz="2400" i="1" dirty="0">
                  <a:solidFill>
                    <a:srgbClr val="FF0000"/>
                  </a:solidFill>
                  <a:latin typeface="Arial"/>
                  <a:cs typeface="Arial"/>
                </a:rPr>
                <a:t> </a:t>
              </a:r>
              <a:endParaRPr lang="en-GB" sz="2400" i="1" dirty="0">
                <a:solidFill>
                  <a:srgbClr val="FF0000"/>
                </a:solidFill>
                <a:latin typeface="Arial"/>
                <a:cs typeface="Arial"/>
              </a:endParaRPr>
            </a:p>
          </p:txBody>
        </p:sp>
        <p:sp>
          <p:nvSpPr>
            <p:cNvPr id="12" name="Freccia destra 11"/>
            <p:cNvSpPr/>
            <p:nvPr/>
          </p:nvSpPr>
          <p:spPr>
            <a:xfrm>
              <a:off x="680652" y="3329205"/>
              <a:ext cx="655213" cy="401519"/>
            </a:xfrm>
            <a:prstGeom prst="rightArrow">
              <a:avLst/>
            </a:prstGeom>
            <a:noFill/>
            <a:ln w="28575" cmpd="sng">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p>
          </p:txBody>
        </p:sp>
      </p:grpSp>
      <p:grpSp>
        <p:nvGrpSpPr>
          <p:cNvPr id="20" name="Gruppo 19"/>
          <p:cNvGrpSpPr/>
          <p:nvPr/>
        </p:nvGrpSpPr>
        <p:grpSpPr>
          <a:xfrm>
            <a:off x="680652" y="4497654"/>
            <a:ext cx="3772863" cy="461665"/>
            <a:chOff x="680652" y="4490901"/>
            <a:chExt cx="3772863" cy="461665"/>
          </a:xfrm>
        </p:grpSpPr>
        <p:sp>
          <p:nvSpPr>
            <p:cNvPr id="3" name="Rettangolo 2"/>
            <p:cNvSpPr/>
            <p:nvPr/>
          </p:nvSpPr>
          <p:spPr>
            <a:xfrm>
              <a:off x="1486213" y="4490901"/>
              <a:ext cx="2967302" cy="461665"/>
            </a:xfrm>
            <a:prstGeom prst="rect">
              <a:avLst/>
            </a:prstGeom>
          </p:spPr>
          <p:txBody>
            <a:bodyPr wrap="square">
              <a:spAutoFit/>
            </a:bodyPr>
            <a:lstStyle/>
            <a:p>
              <a:pPr indent="0">
                <a:buNone/>
              </a:pPr>
              <a:r>
                <a:rPr lang="en-US" sz="2400" dirty="0">
                  <a:solidFill>
                    <a:srgbClr val="000000"/>
                  </a:solidFill>
                  <a:latin typeface="Arial"/>
                  <a:cs typeface="Arial"/>
                </a:rPr>
                <a:t>J. JOYCE, </a:t>
              </a:r>
              <a:r>
                <a:rPr lang="en-US" sz="2400" i="1" dirty="0">
                  <a:solidFill>
                    <a:srgbClr val="FF0000"/>
                  </a:solidFill>
                  <a:latin typeface="Arial"/>
                  <a:cs typeface="Arial"/>
                </a:rPr>
                <a:t>Ulysses</a:t>
              </a:r>
              <a:r>
                <a:rPr lang="it-IT" sz="2400" i="1" dirty="0">
                  <a:solidFill>
                    <a:srgbClr val="FF0000"/>
                  </a:solidFill>
                  <a:latin typeface="Arial"/>
                  <a:cs typeface="Arial"/>
                </a:rPr>
                <a:t> </a:t>
              </a:r>
              <a:endParaRPr lang="en-GB" sz="2400" i="1" dirty="0">
                <a:solidFill>
                  <a:srgbClr val="FF0000"/>
                </a:solidFill>
                <a:latin typeface="Arial"/>
                <a:cs typeface="Arial"/>
              </a:endParaRPr>
            </a:p>
          </p:txBody>
        </p:sp>
        <p:sp>
          <p:nvSpPr>
            <p:cNvPr id="13" name="Freccia destra 12"/>
            <p:cNvSpPr/>
            <p:nvPr/>
          </p:nvSpPr>
          <p:spPr>
            <a:xfrm>
              <a:off x="680652" y="4520974"/>
              <a:ext cx="655213" cy="401519"/>
            </a:xfrm>
            <a:prstGeom prst="rightArrow">
              <a:avLst/>
            </a:prstGeom>
            <a:noFill/>
            <a:ln w="28575" cmpd="sng">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p>
          </p:txBody>
        </p:sp>
      </p:grpSp>
      <p:grpSp>
        <p:nvGrpSpPr>
          <p:cNvPr id="21" name="Gruppo 20"/>
          <p:cNvGrpSpPr/>
          <p:nvPr/>
        </p:nvGrpSpPr>
        <p:grpSpPr>
          <a:xfrm>
            <a:off x="680652" y="5560076"/>
            <a:ext cx="4541264" cy="461665"/>
            <a:chOff x="680652" y="5560076"/>
            <a:chExt cx="4541264" cy="461665"/>
          </a:xfrm>
        </p:grpSpPr>
        <p:sp>
          <p:nvSpPr>
            <p:cNvPr id="7" name="Rettangolo 6"/>
            <p:cNvSpPr/>
            <p:nvPr/>
          </p:nvSpPr>
          <p:spPr>
            <a:xfrm>
              <a:off x="1486213" y="5560076"/>
              <a:ext cx="3735703" cy="461665"/>
            </a:xfrm>
            <a:prstGeom prst="rect">
              <a:avLst/>
            </a:prstGeom>
          </p:spPr>
          <p:txBody>
            <a:bodyPr wrap="none">
              <a:spAutoFit/>
            </a:bodyPr>
            <a:lstStyle/>
            <a:p>
              <a:pPr indent="0">
                <a:buNone/>
              </a:pPr>
              <a:r>
                <a:rPr lang="en-US" sz="2400" dirty="0">
                  <a:solidFill>
                    <a:srgbClr val="000000"/>
                  </a:solidFill>
                  <a:latin typeface="Arial"/>
                  <a:cs typeface="Arial"/>
                </a:rPr>
                <a:t>V. WOOLF, </a:t>
              </a:r>
              <a:r>
                <a:rPr lang="en-US" sz="2400" i="1" dirty="0">
                  <a:solidFill>
                    <a:srgbClr val="FF0000"/>
                  </a:solidFill>
                  <a:latin typeface="Arial"/>
                  <a:cs typeface="Arial"/>
                </a:rPr>
                <a:t>Mrs. Dalloway</a:t>
              </a:r>
              <a:endParaRPr lang="en-GB" sz="2400" i="1" dirty="0">
                <a:solidFill>
                  <a:srgbClr val="FF0000"/>
                </a:solidFill>
                <a:latin typeface="Arial"/>
                <a:cs typeface="Arial"/>
              </a:endParaRPr>
            </a:p>
          </p:txBody>
        </p:sp>
        <p:sp>
          <p:nvSpPr>
            <p:cNvPr id="14" name="Freccia destra 13"/>
            <p:cNvSpPr/>
            <p:nvPr/>
          </p:nvSpPr>
          <p:spPr>
            <a:xfrm>
              <a:off x="680652" y="5590149"/>
              <a:ext cx="655213" cy="401519"/>
            </a:xfrm>
            <a:prstGeom prst="rightArrow">
              <a:avLst/>
            </a:prstGeom>
            <a:noFill/>
            <a:ln w="28575" cmpd="sng">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p>
          </p:txBody>
        </p:sp>
      </p:grpSp>
      <p:sp>
        <p:nvSpPr>
          <p:cNvPr id="15" name="CasellaDiTesto 14"/>
          <p:cNvSpPr txBox="1"/>
          <p:nvPr/>
        </p:nvSpPr>
        <p:spPr>
          <a:xfrm>
            <a:off x="1054159" y="3685267"/>
            <a:ext cx="184666" cy="369332"/>
          </a:xfrm>
          <a:prstGeom prst="rect">
            <a:avLst/>
          </a:prstGeom>
          <a:noFill/>
        </p:spPr>
        <p:txBody>
          <a:bodyPr wrap="none" rtlCol="0">
            <a:spAutoFit/>
          </a:bodyPr>
          <a:lstStyle/>
          <a:p>
            <a:endParaRPr lang="it-IT" dirty="0"/>
          </a:p>
        </p:txBody>
      </p:sp>
    </p:spTree>
    <p:extLst>
      <p:ext uri="{BB962C8B-B14F-4D97-AF65-F5344CB8AC3E}">
        <p14:creationId xmlns:p14="http://schemas.microsoft.com/office/powerpoint/2010/main" val="3640200668"/>
      </p:ext>
    </p:extLst>
  </p:cSld>
  <p:clrMapOvr>
    <a:masterClrMapping/>
  </p:clrMapOvr>
  <p:transition xmlns:p14="http://schemas.microsoft.com/office/powerpoint/2010/main" spd="slow" advClick="0" advTm="4000">
    <p:fade/>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9"/>
                                        </p:tgtEl>
                                        <p:attrNameLst>
                                          <p:attrName>style.visibility</p:attrName>
                                        </p:attrNameLst>
                                      </p:cBhvr>
                                      <p:to>
                                        <p:strVal val="visible"/>
                                      </p:to>
                                    </p:set>
                                    <p:anim calcmode="lin" valueType="num">
                                      <p:cBhvr additive="base">
                                        <p:cTn id="7" dur="500" fill="hold"/>
                                        <p:tgtEl>
                                          <p:spTgt spid="19"/>
                                        </p:tgtEl>
                                        <p:attrNameLst>
                                          <p:attrName>ppt_x</p:attrName>
                                        </p:attrNameLst>
                                      </p:cBhvr>
                                      <p:tavLst>
                                        <p:tav tm="0">
                                          <p:val>
                                            <p:strVal val="#ppt_x"/>
                                          </p:val>
                                        </p:tav>
                                        <p:tav tm="100000">
                                          <p:val>
                                            <p:strVal val="#ppt_x"/>
                                          </p:val>
                                        </p:tav>
                                      </p:tavLst>
                                    </p:anim>
                                    <p:anim calcmode="lin" valueType="num">
                                      <p:cBhvr additive="base">
                                        <p:cTn id="8" dur="500" fill="hold"/>
                                        <p:tgtEl>
                                          <p:spTgt spid="19"/>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8"/>
                                        </p:tgtEl>
                                        <p:attrNameLst>
                                          <p:attrName>style.visibility</p:attrName>
                                        </p:attrNameLst>
                                      </p:cBhvr>
                                      <p:to>
                                        <p:strVal val="visible"/>
                                      </p:to>
                                    </p:set>
                                    <p:anim calcmode="lin" valueType="num">
                                      <p:cBhvr additive="base">
                                        <p:cTn id="13" dur="500" fill="hold"/>
                                        <p:tgtEl>
                                          <p:spTgt spid="18"/>
                                        </p:tgtEl>
                                        <p:attrNameLst>
                                          <p:attrName>ppt_x</p:attrName>
                                        </p:attrNameLst>
                                      </p:cBhvr>
                                      <p:tavLst>
                                        <p:tav tm="0">
                                          <p:val>
                                            <p:strVal val="#ppt_x"/>
                                          </p:val>
                                        </p:tav>
                                        <p:tav tm="100000">
                                          <p:val>
                                            <p:strVal val="#ppt_x"/>
                                          </p:val>
                                        </p:tav>
                                      </p:tavLst>
                                    </p:anim>
                                    <p:anim calcmode="lin" valueType="num">
                                      <p:cBhvr additive="base">
                                        <p:cTn id="14"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20"/>
                                        </p:tgtEl>
                                        <p:attrNameLst>
                                          <p:attrName>style.visibility</p:attrName>
                                        </p:attrNameLst>
                                      </p:cBhvr>
                                      <p:to>
                                        <p:strVal val="visible"/>
                                      </p:to>
                                    </p:set>
                                    <p:anim calcmode="lin" valueType="num">
                                      <p:cBhvr additive="base">
                                        <p:cTn id="19" dur="500" fill="hold"/>
                                        <p:tgtEl>
                                          <p:spTgt spid="20"/>
                                        </p:tgtEl>
                                        <p:attrNameLst>
                                          <p:attrName>ppt_x</p:attrName>
                                        </p:attrNameLst>
                                      </p:cBhvr>
                                      <p:tavLst>
                                        <p:tav tm="0">
                                          <p:val>
                                            <p:strVal val="#ppt_x"/>
                                          </p:val>
                                        </p:tav>
                                        <p:tav tm="100000">
                                          <p:val>
                                            <p:strVal val="#ppt_x"/>
                                          </p:val>
                                        </p:tav>
                                      </p:tavLst>
                                    </p:anim>
                                    <p:anim calcmode="lin" valueType="num">
                                      <p:cBhvr additive="base">
                                        <p:cTn id="20" dur="500" fill="hold"/>
                                        <p:tgtEl>
                                          <p:spTgt spid="20"/>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21"/>
                                        </p:tgtEl>
                                        <p:attrNameLst>
                                          <p:attrName>style.visibility</p:attrName>
                                        </p:attrNameLst>
                                      </p:cBhvr>
                                      <p:to>
                                        <p:strVal val="visible"/>
                                      </p:to>
                                    </p:set>
                                    <p:anim calcmode="lin" valueType="num">
                                      <p:cBhvr additive="base">
                                        <p:cTn id="25" dur="500" fill="hold"/>
                                        <p:tgtEl>
                                          <p:spTgt spid="21"/>
                                        </p:tgtEl>
                                        <p:attrNameLst>
                                          <p:attrName>ppt_x</p:attrName>
                                        </p:attrNameLst>
                                      </p:cBhvr>
                                      <p:tavLst>
                                        <p:tav tm="0">
                                          <p:val>
                                            <p:strVal val="#ppt_x"/>
                                          </p:val>
                                        </p:tav>
                                        <p:tav tm="100000">
                                          <p:val>
                                            <p:strVal val="#ppt_x"/>
                                          </p:val>
                                        </p:tav>
                                      </p:tavLst>
                                    </p:anim>
                                    <p:anim calcmode="lin" valueType="num">
                                      <p:cBhvr additive="base">
                                        <p:cTn id="26" dur="500" fill="hold"/>
                                        <p:tgtEl>
                                          <p:spTgt spid="2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503830" y="160963"/>
            <a:ext cx="7828815" cy="1323439"/>
          </a:xfrm>
          <a:prstGeom prst="rect">
            <a:avLst/>
          </a:prstGeom>
          <a:noFill/>
          <a:ln>
            <a:noFill/>
          </a:ln>
        </p:spPr>
        <p:txBody>
          <a:bodyPr wrap="square" rtlCol="0">
            <a:spAutoFit/>
          </a:bodyPr>
          <a:lstStyle/>
          <a:p>
            <a:pPr marL="182880" indent="0" algn="ctr">
              <a:buNone/>
            </a:pPr>
            <a:r>
              <a:rPr lang="en-US" sz="4400" dirty="0">
                <a:solidFill>
                  <a:srgbClr val="F8D538"/>
                </a:solidFill>
                <a:effectLst/>
                <a:latin typeface="Arial"/>
                <a:cs typeface="Arial"/>
              </a:rPr>
              <a:t>T. S. ELIOT’S </a:t>
            </a:r>
          </a:p>
          <a:p>
            <a:pPr marL="182880" indent="0" algn="ctr">
              <a:buNone/>
            </a:pPr>
            <a:r>
              <a:rPr lang="en-US" sz="3600" i="1" dirty="0">
                <a:solidFill>
                  <a:srgbClr val="F8D538"/>
                </a:solidFill>
                <a:effectLst/>
                <a:latin typeface="Arial"/>
                <a:cs typeface="Arial"/>
              </a:rPr>
              <a:t>The Love </a:t>
            </a:r>
            <a:r>
              <a:rPr lang="en-US" sz="3600" i="1" dirty="0">
                <a:solidFill>
                  <a:srgbClr val="F8D538"/>
                </a:solidFill>
                <a:latin typeface="Arial"/>
                <a:cs typeface="Arial"/>
              </a:rPr>
              <a:t>S</a:t>
            </a:r>
            <a:r>
              <a:rPr lang="en-US" sz="3600" i="1" dirty="0">
                <a:solidFill>
                  <a:srgbClr val="F8D538"/>
                </a:solidFill>
                <a:effectLst/>
                <a:latin typeface="Arial"/>
                <a:cs typeface="Arial"/>
              </a:rPr>
              <a:t>ong of J. Alfred </a:t>
            </a:r>
            <a:r>
              <a:rPr lang="en-US" sz="3600" i="1" dirty="0" err="1">
                <a:solidFill>
                  <a:srgbClr val="F8D538"/>
                </a:solidFill>
                <a:latin typeface="Arial"/>
                <a:cs typeface="Arial"/>
              </a:rPr>
              <a:t>P</a:t>
            </a:r>
            <a:r>
              <a:rPr lang="en-US" sz="3600" i="1" dirty="0" err="1">
                <a:solidFill>
                  <a:srgbClr val="F8D538"/>
                </a:solidFill>
                <a:effectLst/>
                <a:latin typeface="Arial"/>
                <a:cs typeface="Arial"/>
              </a:rPr>
              <a:t>rufrock</a:t>
            </a:r>
            <a:endParaRPr lang="it-IT" sz="3600" b="1" i="1" dirty="0">
              <a:solidFill>
                <a:srgbClr val="F8D538"/>
              </a:solidFill>
              <a:latin typeface="Arial"/>
              <a:cs typeface="Arial"/>
            </a:endParaRPr>
          </a:p>
        </p:txBody>
      </p:sp>
      <p:sp>
        <p:nvSpPr>
          <p:cNvPr id="4" name="CasellaDiTesto 3"/>
          <p:cNvSpPr txBox="1"/>
          <p:nvPr/>
        </p:nvSpPr>
        <p:spPr>
          <a:xfrm>
            <a:off x="813446" y="2305616"/>
            <a:ext cx="7279508" cy="3108544"/>
          </a:xfrm>
          <a:prstGeom prst="rect">
            <a:avLst/>
          </a:prstGeom>
          <a:noFill/>
        </p:spPr>
        <p:txBody>
          <a:bodyPr wrap="square" rtlCol="0">
            <a:spAutoFit/>
          </a:bodyPr>
          <a:lstStyle/>
          <a:p>
            <a:pPr lvl="0" algn="ctr"/>
            <a:r>
              <a:rPr lang="en-US" sz="2800" dirty="0">
                <a:latin typeface="Arial"/>
                <a:cs typeface="Arial"/>
              </a:rPr>
              <a:t>‘With its weariness, regret, embarrassment, longing, emasculation, sexual frustration, sense of decay, and awareness of mortality, Prufrock has become one of the most </a:t>
            </a:r>
            <a:r>
              <a:rPr lang="en-US" sz="2800" dirty="0" err="1">
                <a:latin typeface="Arial"/>
                <a:cs typeface="Arial"/>
              </a:rPr>
              <a:t>recognised</a:t>
            </a:r>
            <a:r>
              <a:rPr lang="en-US" sz="2800" dirty="0">
                <a:latin typeface="Arial"/>
                <a:cs typeface="Arial"/>
              </a:rPr>
              <a:t> voices in 20</a:t>
            </a:r>
            <a:r>
              <a:rPr lang="en-US" sz="2800" baseline="30000" dirty="0">
                <a:latin typeface="Arial"/>
                <a:cs typeface="Arial"/>
              </a:rPr>
              <a:t>th</a:t>
            </a:r>
            <a:r>
              <a:rPr lang="en-US" sz="2800" dirty="0">
                <a:latin typeface="Arial"/>
                <a:cs typeface="Arial"/>
              </a:rPr>
              <a:t>-century literature, and is the quintessential urban symbol of the 20</a:t>
            </a:r>
            <a:r>
              <a:rPr lang="en-US" sz="2800" baseline="30000" dirty="0">
                <a:latin typeface="Arial"/>
                <a:cs typeface="Arial"/>
              </a:rPr>
              <a:t>th</a:t>
            </a:r>
            <a:r>
              <a:rPr lang="en-US" sz="2800" dirty="0">
                <a:latin typeface="Arial"/>
                <a:cs typeface="Arial"/>
              </a:rPr>
              <a:t> century.’</a:t>
            </a:r>
            <a:endParaRPr lang="it-IT" sz="2800" dirty="0">
              <a:effectLst/>
              <a:latin typeface="Arial"/>
              <a:cs typeface="Arial"/>
            </a:endParaRPr>
          </a:p>
        </p:txBody>
      </p:sp>
    </p:spTree>
    <p:extLst>
      <p:ext uri="{BB962C8B-B14F-4D97-AF65-F5344CB8AC3E}">
        <p14:creationId xmlns:p14="http://schemas.microsoft.com/office/powerpoint/2010/main" val="112730413"/>
      </p:ext>
    </p:extLst>
  </p:cSld>
  <p:clrMapOvr>
    <a:masterClrMapping/>
  </p:clrMapOvr>
  <p:transition xmlns:p14="http://schemas.microsoft.com/office/powerpoint/2010/main" spd="slow" advClick="0" advTm="4000">
    <p:fade/>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heckerboard(across)">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459120" y="160963"/>
            <a:ext cx="8225761" cy="1323439"/>
          </a:xfrm>
          <a:prstGeom prst="rect">
            <a:avLst/>
          </a:prstGeom>
          <a:noFill/>
          <a:ln>
            <a:noFill/>
          </a:ln>
        </p:spPr>
        <p:txBody>
          <a:bodyPr wrap="square" rtlCol="0">
            <a:spAutoFit/>
          </a:bodyPr>
          <a:lstStyle/>
          <a:p>
            <a:pPr marL="182880" indent="0" algn="ctr">
              <a:buNone/>
            </a:pPr>
            <a:r>
              <a:rPr lang="en-US" sz="4400" dirty="0">
                <a:solidFill>
                  <a:srgbClr val="F9D83A"/>
                </a:solidFill>
                <a:latin typeface="Arial"/>
                <a:cs typeface="Arial"/>
              </a:rPr>
              <a:t>PROUST’S</a:t>
            </a:r>
            <a:r>
              <a:rPr lang="en-US" sz="4400" dirty="0">
                <a:solidFill>
                  <a:srgbClr val="EDB82E"/>
                </a:solidFill>
                <a:latin typeface="Arial"/>
                <a:cs typeface="Arial"/>
              </a:rPr>
              <a:t> </a:t>
            </a:r>
          </a:p>
          <a:p>
            <a:pPr marL="182880" indent="0" algn="ctr">
              <a:buNone/>
            </a:pPr>
            <a:r>
              <a:rPr lang="en-US" sz="3600" i="1" dirty="0">
                <a:solidFill>
                  <a:srgbClr val="F9D83A"/>
                </a:solidFill>
                <a:effectLst/>
                <a:latin typeface="Arial"/>
                <a:cs typeface="Arial"/>
              </a:rPr>
              <a:t>Remembrance of </a:t>
            </a:r>
            <a:r>
              <a:rPr lang="en-US" sz="3600" i="1" dirty="0">
                <a:solidFill>
                  <a:srgbClr val="F8D538"/>
                </a:solidFill>
                <a:effectLst/>
                <a:latin typeface="Arial"/>
                <a:cs typeface="Arial"/>
              </a:rPr>
              <a:t>Things </a:t>
            </a:r>
            <a:r>
              <a:rPr lang="en-US" sz="3600" i="1" dirty="0">
                <a:solidFill>
                  <a:srgbClr val="F8D538"/>
                </a:solidFill>
                <a:latin typeface="Arial"/>
                <a:cs typeface="Arial"/>
              </a:rPr>
              <a:t>P</a:t>
            </a:r>
            <a:r>
              <a:rPr lang="en-US" sz="3600" i="1" dirty="0">
                <a:solidFill>
                  <a:srgbClr val="F8D538"/>
                </a:solidFill>
                <a:effectLst/>
                <a:latin typeface="Arial"/>
                <a:cs typeface="Arial"/>
              </a:rPr>
              <a:t>ast</a:t>
            </a:r>
            <a:endParaRPr lang="en-GB" sz="8000" i="1" dirty="0">
              <a:solidFill>
                <a:srgbClr val="F8D538"/>
              </a:solidFill>
              <a:effectLst/>
              <a:latin typeface="Arial"/>
              <a:cs typeface="Arial"/>
            </a:endParaRPr>
          </a:p>
        </p:txBody>
      </p:sp>
      <p:sp>
        <p:nvSpPr>
          <p:cNvPr id="4" name="CasellaDiTesto 3"/>
          <p:cNvSpPr txBox="1"/>
          <p:nvPr/>
        </p:nvSpPr>
        <p:spPr>
          <a:xfrm>
            <a:off x="838750" y="1850934"/>
            <a:ext cx="7466500" cy="3785652"/>
          </a:xfrm>
          <a:prstGeom prst="rect">
            <a:avLst/>
          </a:prstGeom>
          <a:noFill/>
        </p:spPr>
        <p:txBody>
          <a:bodyPr wrap="square" rtlCol="0">
            <a:spAutoFit/>
          </a:bodyPr>
          <a:lstStyle/>
          <a:p>
            <a:pPr lvl="0" algn="ctr"/>
            <a:r>
              <a:rPr lang="en-US" sz="2400" dirty="0">
                <a:latin typeface="Arial"/>
                <a:cs typeface="Arial"/>
              </a:rPr>
              <a:t>‘It is known for its length and the notion of involuntary memory, the most famous example being the episode of the madeleine. ... Involuntary memory is triggered by sensory experiences such as sights, sounds and smells which conjure important memories for the narrator.’ It explores a lot of themes </a:t>
            </a:r>
          </a:p>
          <a:p>
            <a:pPr lvl="0" algn="ctr"/>
            <a:r>
              <a:rPr lang="en-US" sz="2400" dirty="0">
                <a:latin typeface="Arial"/>
                <a:cs typeface="Arial"/>
              </a:rPr>
              <a:t>(snobbism, deceit, jealousy and suffering, etc.). </a:t>
            </a:r>
          </a:p>
          <a:p>
            <a:pPr lvl="0" algn="ctr"/>
            <a:r>
              <a:rPr lang="en-US" sz="2400" dirty="0">
                <a:latin typeface="Arial"/>
                <a:cs typeface="Arial"/>
              </a:rPr>
              <a:t>One of them is the nature of art. </a:t>
            </a:r>
          </a:p>
          <a:p>
            <a:pPr lvl="0" algn="ctr"/>
            <a:r>
              <a:rPr lang="en-US" sz="2400" dirty="0">
                <a:latin typeface="Arial"/>
                <a:cs typeface="Arial"/>
              </a:rPr>
              <a:t>For Proust, ‘art can recapture the lost and thus save it from destruction, at least in our minds.’</a:t>
            </a:r>
            <a:r>
              <a:rPr lang="it-IT" sz="2400" dirty="0">
                <a:effectLst/>
                <a:latin typeface="Arial"/>
                <a:cs typeface="Arial"/>
              </a:rPr>
              <a:t> </a:t>
            </a:r>
          </a:p>
        </p:txBody>
      </p:sp>
    </p:spTree>
    <p:extLst>
      <p:ext uri="{BB962C8B-B14F-4D97-AF65-F5344CB8AC3E}">
        <p14:creationId xmlns:p14="http://schemas.microsoft.com/office/powerpoint/2010/main" val="480923070"/>
      </p:ext>
    </p:extLst>
  </p:cSld>
  <p:clrMapOvr>
    <a:masterClrMapping/>
  </p:clrMapOvr>
  <p:transition xmlns:p14="http://schemas.microsoft.com/office/powerpoint/2010/main" spd="slow" advClick="0" advTm="4000">
    <p:fade/>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linds(horizont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1"/>
          <p:cNvSpPr txBox="1">
            <a:spLocks/>
          </p:cNvSpPr>
          <p:nvPr/>
        </p:nvSpPr>
        <p:spPr>
          <a:xfrm>
            <a:off x="501650" y="2875327"/>
            <a:ext cx="8140700" cy="1107346"/>
          </a:xfrm>
          <a:prstGeom prst="rect">
            <a:avLst/>
          </a:prstGeom>
          <a:ln>
            <a:noFill/>
          </a:ln>
          <a:effectLst/>
        </p:spPr>
        <p:txBody>
          <a:bodyPr vert="horz" lIns="91440" tIns="45720" rIns="91440" bIns="45720" rtlCol="0" anchor="t" anchorCtr="0">
            <a:noAutofit/>
          </a:bodyPr>
          <a:lstStyle>
            <a:lvl1pPr marL="640080" indent="-457200" algn="l" defTabSz="914400" rtl="0" eaLnBrk="1" latinLnBrk="0" hangingPunct="1">
              <a:spcBef>
                <a:spcPct val="0"/>
              </a:spcBef>
              <a:buClr>
                <a:schemeClr val="accent6">
                  <a:lumMod val="75000"/>
                </a:schemeClr>
              </a:buClr>
              <a:buSzPct val="128000"/>
              <a:buFont typeface="Georgia" pitchFamily="18" charset="0"/>
              <a:buChar char="*"/>
              <a:defRPr sz="54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marL="182880" indent="0" algn="ctr">
              <a:buNone/>
            </a:pPr>
            <a:r>
              <a:rPr lang="en-GB" sz="6600" dirty="0">
                <a:solidFill>
                  <a:schemeClr val="bg2">
                    <a:lumMod val="50000"/>
                  </a:schemeClr>
                </a:solidFill>
                <a:effectLst/>
              </a:rPr>
              <a:t>DEFINITION</a:t>
            </a:r>
          </a:p>
        </p:txBody>
      </p:sp>
    </p:spTree>
    <p:extLst>
      <p:ext uri="{BB962C8B-B14F-4D97-AF65-F5344CB8AC3E}">
        <p14:creationId xmlns:p14="http://schemas.microsoft.com/office/powerpoint/2010/main" val="24181221"/>
      </p:ext>
    </p:extLst>
  </p:cSld>
  <p:clrMapOvr>
    <a:masterClrMapping/>
  </p:clrMapOvr>
  <p:transition xmlns:p14="http://schemas.microsoft.com/office/powerpoint/2010/main" spd="slow" advClick="0" advTm="4000">
    <p:fade/>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dissolv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459120" y="160963"/>
            <a:ext cx="8225761" cy="1323439"/>
          </a:xfrm>
          <a:prstGeom prst="rect">
            <a:avLst/>
          </a:prstGeom>
          <a:noFill/>
          <a:ln>
            <a:noFill/>
          </a:ln>
        </p:spPr>
        <p:txBody>
          <a:bodyPr wrap="square" rtlCol="0">
            <a:spAutoFit/>
          </a:bodyPr>
          <a:lstStyle/>
          <a:p>
            <a:pPr marL="182880" indent="0" algn="ctr">
              <a:buNone/>
            </a:pPr>
            <a:r>
              <a:rPr lang="en-US" sz="4400" dirty="0">
                <a:solidFill>
                  <a:srgbClr val="F9D83A"/>
                </a:solidFill>
                <a:latin typeface="Arial"/>
                <a:cs typeface="Arial"/>
              </a:rPr>
              <a:t>JOYCE’S </a:t>
            </a:r>
          </a:p>
          <a:p>
            <a:pPr marL="182880" indent="0" algn="ctr">
              <a:buNone/>
            </a:pPr>
            <a:r>
              <a:rPr lang="en-US" sz="3600" i="1" dirty="0">
                <a:solidFill>
                  <a:srgbClr val="F9D83A"/>
                </a:solidFill>
                <a:effectLst/>
                <a:latin typeface="Arial"/>
                <a:cs typeface="Arial"/>
              </a:rPr>
              <a:t>Ulysses</a:t>
            </a:r>
            <a:r>
              <a:rPr lang="it-IT" sz="3600" dirty="0">
                <a:solidFill>
                  <a:srgbClr val="F9D83A"/>
                </a:solidFill>
                <a:effectLst/>
                <a:latin typeface="Arial"/>
                <a:cs typeface="Arial"/>
              </a:rPr>
              <a:t> </a:t>
            </a:r>
            <a:endParaRPr lang="en-GB" sz="3600" dirty="0">
              <a:solidFill>
                <a:srgbClr val="F9D83A"/>
              </a:solidFill>
              <a:effectLst/>
              <a:latin typeface="Arial"/>
              <a:cs typeface="Arial"/>
            </a:endParaRPr>
          </a:p>
        </p:txBody>
      </p:sp>
      <p:sp>
        <p:nvSpPr>
          <p:cNvPr id="4" name="CasellaDiTesto 3"/>
          <p:cNvSpPr txBox="1"/>
          <p:nvPr/>
        </p:nvSpPr>
        <p:spPr>
          <a:xfrm>
            <a:off x="838750" y="2249342"/>
            <a:ext cx="7466500" cy="2677656"/>
          </a:xfrm>
          <a:prstGeom prst="rect">
            <a:avLst/>
          </a:prstGeom>
          <a:noFill/>
        </p:spPr>
        <p:txBody>
          <a:bodyPr wrap="square" rtlCol="0">
            <a:spAutoFit/>
          </a:bodyPr>
          <a:lstStyle/>
          <a:p>
            <a:pPr lvl="0" algn="ctr"/>
            <a:r>
              <a:rPr lang="en-US" sz="2400" dirty="0">
                <a:latin typeface="Arial"/>
                <a:cs typeface="Arial"/>
              </a:rPr>
              <a:t>It ‘chronicles the passage of Leopold Bloom through Dublin during an ordinary day, 16 June 1904.’ Leopold corresponds to Odysseus, Molly Bloom to Penelope, and Stephen Dedalus to Telemachus. </a:t>
            </a:r>
          </a:p>
          <a:p>
            <a:pPr lvl="0" algn="ctr"/>
            <a:r>
              <a:rPr lang="en-US" sz="2400" dirty="0">
                <a:latin typeface="Arial"/>
                <a:cs typeface="Arial"/>
              </a:rPr>
              <a:t>It has 18 episodes. The book contains a number of pages without punctuation to show the stream of consciousness that accompanies the words.</a:t>
            </a:r>
            <a:r>
              <a:rPr lang="it-IT" sz="2400" dirty="0">
                <a:effectLst/>
                <a:latin typeface="Arial"/>
                <a:cs typeface="Arial"/>
              </a:rPr>
              <a:t> </a:t>
            </a:r>
          </a:p>
        </p:txBody>
      </p:sp>
    </p:spTree>
    <p:extLst>
      <p:ext uri="{BB962C8B-B14F-4D97-AF65-F5344CB8AC3E}">
        <p14:creationId xmlns:p14="http://schemas.microsoft.com/office/powerpoint/2010/main" val="3057304651"/>
      </p:ext>
    </p:extLst>
  </p:cSld>
  <p:clrMapOvr>
    <a:masterClrMapping/>
  </p:clrMapOvr>
  <p:transition xmlns:p14="http://schemas.microsoft.com/office/powerpoint/2010/main" spd="slow" advClick="0" advTm="4000">
    <p:fade/>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459120" y="497995"/>
            <a:ext cx="8225761" cy="1323439"/>
          </a:xfrm>
          <a:prstGeom prst="rect">
            <a:avLst/>
          </a:prstGeom>
          <a:noFill/>
          <a:ln>
            <a:noFill/>
          </a:ln>
        </p:spPr>
        <p:txBody>
          <a:bodyPr wrap="square" rtlCol="0">
            <a:spAutoFit/>
          </a:bodyPr>
          <a:lstStyle/>
          <a:p>
            <a:pPr marL="182880" indent="0" algn="ctr">
              <a:buNone/>
            </a:pPr>
            <a:r>
              <a:rPr lang="en-US" sz="4400" dirty="0">
                <a:solidFill>
                  <a:srgbClr val="F9D83A"/>
                </a:solidFill>
                <a:latin typeface="Arial"/>
                <a:cs typeface="Arial"/>
              </a:rPr>
              <a:t>VIRGINIA WOOLF’S </a:t>
            </a:r>
          </a:p>
          <a:p>
            <a:pPr marL="182880" indent="0" algn="ctr">
              <a:buNone/>
            </a:pPr>
            <a:r>
              <a:rPr lang="en-US" sz="3600" i="1" dirty="0">
                <a:solidFill>
                  <a:srgbClr val="F9D83A"/>
                </a:solidFill>
                <a:effectLst/>
                <a:latin typeface="Arial"/>
                <a:cs typeface="Arial"/>
              </a:rPr>
              <a:t>Mrs. Dalloway</a:t>
            </a:r>
            <a:endParaRPr lang="en-GB" sz="3600" i="1" dirty="0">
              <a:solidFill>
                <a:srgbClr val="F9D83A"/>
              </a:solidFill>
              <a:effectLst/>
              <a:latin typeface="Arial"/>
              <a:cs typeface="Arial"/>
            </a:endParaRPr>
          </a:p>
        </p:txBody>
      </p:sp>
      <p:sp>
        <p:nvSpPr>
          <p:cNvPr id="4" name="CasellaDiTesto 3"/>
          <p:cNvSpPr txBox="1"/>
          <p:nvPr/>
        </p:nvSpPr>
        <p:spPr>
          <a:xfrm>
            <a:off x="838750" y="1850934"/>
            <a:ext cx="7466500" cy="3785652"/>
          </a:xfrm>
          <a:prstGeom prst="rect">
            <a:avLst/>
          </a:prstGeom>
          <a:noFill/>
        </p:spPr>
        <p:txBody>
          <a:bodyPr wrap="square" rtlCol="0">
            <a:spAutoFit/>
          </a:bodyPr>
          <a:lstStyle/>
          <a:p>
            <a:pPr lvl="0" algn="ctr"/>
            <a:r>
              <a:rPr lang="en-US" sz="2400" dirty="0">
                <a:latin typeface="Arial"/>
                <a:cs typeface="Arial"/>
              </a:rPr>
              <a:t>It details a day in the life of Clarissa Dalloway in </a:t>
            </a:r>
          </a:p>
          <a:p>
            <a:pPr lvl="0" algn="ctr"/>
            <a:r>
              <a:rPr lang="en-US" sz="2400" dirty="0">
                <a:latin typeface="Arial"/>
                <a:cs typeface="Arial"/>
              </a:rPr>
              <a:t>post-World War I England. The story is about Clarissa’s preparations for a party of which she is to be hostess. It travels backwards and forwards in time and in and out of the characters’ minds to construct an image of Clarissa’s life and of the inter-war social structure. Woolf blurs the distinction between direct and indirect speech throughout the novel. </a:t>
            </a:r>
          </a:p>
          <a:p>
            <a:pPr lvl="0" algn="ctr"/>
            <a:r>
              <a:rPr lang="en-US" sz="2400" dirty="0">
                <a:latin typeface="Arial"/>
                <a:cs typeface="Arial"/>
              </a:rPr>
              <a:t>The novel has themes such as mental illness, existentialism, feminism and homosexuality.</a:t>
            </a:r>
            <a:r>
              <a:rPr lang="it-IT" sz="2400" dirty="0">
                <a:effectLst/>
                <a:latin typeface="Arial"/>
                <a:cs typeface="Arial"/>
              </a:rPr>
              <a:t> </a:t>
            </a:r>
          </a:p>
        </p:txBody>
      </p:sp>
    </p:spTree>
    <p:extLst>
      <p:ext uri="{BB962C8B-B14F-4D97-AF65-F5344CB8AC3E}">
        <p14:creationId xmlns:p14="http://schemas.microsoft.com/office/powerpoint/2010/main" val="2713227074"/>
      </p:ext>
    </p:extLst>
  </p:cSld>
  <p:clrMapOvr>
    <a:masterClrMapping/>
  </p:clrMapOvr>
  <p:transition xmlns:p14="http://schemas.microsoft.com/office/powerpoint/2010/main" spd="slow" advClick="0" advTm="4000">
    <p:fade/>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randombar(horizont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1"/>
          <p:cNvSpPr txBox="1">
            <a:spLocks/>
          </p:cNvSpPr>
          <p:nvPr/>
        </p:nvSpPr>
        <p:spPr>
          <a:xfrm>
            <a:off x="501650" y="2667823"/>
            <a:ext cx="8140700" cy="1522354"/>
          </a:xfrm>
          <a:prstGeom prst="rect">
            <a:avLst/>
          </a:prstGeom>
          <a:ln>
            <a:noFill/>
          </a:ln>
          <a:effectLst/>
        </p:spPr>
        <p:txBody>
          <a:bodyPr vert="horz" lIns="91440" tIns="45720" rIns="91440" bIns="45720" rtlCol="0" anchor="t" anchorCtr="0">
            <a:noAutofit/>
          </a:bodyPr>
          <a:lstStyle>
            <a:lvl1pPr marL="640080" indent="-457200" algn="l" defTabSz="914400" rtl="0" eaLnBrk="1" latinLnBrk="0" hangingPunct="1">
              <a:spcBef>
                <a:spcPct val="0"/>
              </a:spcBef>
              <a:buClr>
                <a:schemeClr val="accent6">
                  <a:lumMod val="75000"/>
                </a:schemeClr>
              </a:buClr>
              <a:buSzPct val="128000"/>
              <a:buFont typeface="Georgia" pitchFamily="18" charset="0"/>
              <a:buChar char="*"/>
              <a:defRPr sz="54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marL="182880" indent="0" algn="ctr">
              <a:buNone/>
            </a:pPr>
            <a:r>
              <a:rPr lang="en-GB" sz="6600" dirty="0">
                <a:solidFill>
                  <a:schemeClr val="bg2">
                    <a:lumMod val="50000"/>
                  </a:schemeClr>
                </a:solidFill>
                <a:latin typeface="Arial"/>
                <a:cs typeface="Arial"/>
              </a:rPr>
              <a:t>MAIN VOICES</a:t>
            </a:r>
          </a:p>
        </p:txBody>
      </p:sp>
    </p:spTree>
    <p:extLst>
      <p:ext uri="{BB962C8B-B14F-4D97-AF65-F5344CB8AC3E}">
        <p14:creationId xmlns:p14="http://schemas.microsoft.com/office/powerpoint/2010/main" val="3377396062"/>
      </p:ext>
    </p:extLst>
  </p:cSld>
  <p:clrMapOvr>
    <a:masterClrMapping/>
  </p:clrMapOvr>
  <p:transition xmlns:p14="http://schemas.microsoft.com/office/powerpoint/2010/main" spd="slow" advClick="0" advTm="4000">
    <p:fade/>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dissolv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CasellaDiTesto 11"/>
          <p:cNvSpPr txBox="1"/>
          <p:nvPr/>
        </p:nvSpPr>
        <p:spPr>
          <a:xfrm>
            <a:off x="657593" y="160963"/>
            <a:ext cx="7828815" cy="769441"/>
          </a:xfrm>
          <a:prstGeom prst="rect">
            <a:avLst/>
          </a:prstGeom>
          <a:noFill/>
          <a:ln>
            <a:noFill/>
          </a:ln>
        </p:spPr>
        <p:txBody>
          <a:bodyPr wrap="square" rtlCol="0">
            <a:spAutoFit/>
          </a:bodyPr>
          <a:lstStyle/>
          <a:p>
            <a:pPr marL="182880" indent="0" algn="ctr">
              <a:buNone/>
            </a:pPr>
            <a:r>
              <a:rPr lang="en-US" sz="4400" b="1" dirty="0">
                <a:solidFill>
                  <a:srgbClr val="F9D83A"/>
                </a:solidFill>
                <a:effectLst/>
                <a:latin typeface="Arial"/>
                <a:cs typeface="Arial"/>
              </a:rPr>
              <a:t>MAIN VOICES</a:t>
            </a:r>
          </a:p>
        </p:txBody>
      </p:sp>
      <p:sp>
        <p:nvSpPr>
          <p:cNvPr id="65" name="Rettangolo 64"/>
          <p:cNvSpPr/>
          <p:nvPr/>
        </p:nvSpPr>
        <p:spPr>
          <a:xfrm>
            <a:off x="1922574" y="1170321"/>
            <a:ext cx="2435530" cy="2010359"/>
          </a:xfrm>
          <a:prstGeom prst="ellipse">
            <a:avLst/>
          </a:prstGeom>
        </p:spPr>
        <p:style>
          <a:lnRef idx="2">
            <a:schemeClr val="accent4"/>
          </a:lnRef>
          <a:fillRef idx="1">
            <a:schemeClr val="lt1"/>
          </a:fillRef>
          <a:effectRef idx="0">
            <a:schemeClr val="accent4"/>
          </a:effectRef>
          <a:fontRef idx="minor">
            <a:schemeClr val="dk1"/>
          </a:fontRef>
        </p:style>
      </p:sp>
      <p:sp>
        <p:nvSpPr>
          <p:cNvPr id="66" name="Figura a mano libera 65"/>
          <p:cNvSpPr/>
          <p:nvPr/>
        </p:nvSpPr>
        <p:spPr>
          <a:xfrm>
            <a:off x="1015251" y="2015439"/>
            <a:ext cx="1671718" cy="1640628"/>
          </a:xfrm>
          <a:prstGeom prst="ellipse">
            <a:avLst/>
          </a:prstGeom>
        </p:spPr>
        <p:style>
          <a:lnRef idx="1">
            <a:schemeClr val="accent4"/>
          </a:lnRef>
          <a:fillRef idx="2">
            <a:schemeClr val="accent4"/>
          </a:fillRef>
          <a:effectRef idx="1">
            <a:schemeClr val="accent4"/>
          </a:effectRef>
          <a:fontRef idx="minor">
            <a:schemeClr val="dk1"/>
          </a:fontRef>
        </p:style>
        <p:txBody>
          <a:bodyPr spcFirstLastPara="0" vert="horz" wrap="square" lIns="83820" tIns="83820" rIns="83820" bIns="83820" numCol="1" spcCol="1270" anchor="ctr" anchorCtr="0">
            <a:noAutofit/>
          </a:bodyPr>
          <a:lstStyle/>
          <a:p>
            <a:pPr lvl="0" algn="ctr" defTabSz="977900">
              <a:lnSpc>
                <a:spcPct val="90000"/>
              </a:lnSpc>
              <a:spcBef>
                <a:spcPct val="0"/>
              </a:spcBef>
              <a:spcAft>
                <a:spcPct val="35000"/>
              </a:spcAft>
            </a:pPr>
            <a:endParaRPr lang="it-IT" sz="2200" kern="1200"/>
          </a:p>
        </p:txBody>
      </p:sp>
      <p:sp>
        <p:nvSpPr>
          <p:cNvPr id="67" name="Rettangolo 66"/>
          <p:cNvSpPr/>
          <p:nvPr/>
        </p:nvSpPr>
        <p:spPr>
          <a:xfrm>
            <a:off x="5693219" y="1170321"/>
            <a:ext cx="2435530" cy="2010359"/>
          </a:xfrm>
          <a:prstGeom prst="ellipse">
            <a:avLst/>
          </a:prstGeom>
        </p:spPr>
        <p:style>
          <a:lnRef idx="2">
            <a:schemeClr val="accent4"/>
          </a:lnRef>
          <a:fillRef idx="1">
            <a:schemeClr val="lt1"/>
          </a:fillRef>
          <a:effectRef idx="0">
            <a:schemeClr val="accent4"/>
          </a:effectRef>
          <a:fontRef idx="minor">
            <a:schemeClr val="dk1"/>
          </a:fontRef>
        </p:style>
      </p:sp>
      <p:sp>
        <p:nvSpPr>
          <p:cNvPr id="68" name="Figura a mano libera 67"/>
          <p:cNvSpPr/>
          <p:nvPr/>
        </p:nvSpPr>
        <p:spPr>
          <a:xfrm>
            <a:off x="4818422" y="2015439"/>
            <a:ext cx="1671718" cy="1640628"/>
          </a:xfrm>
          <a:prstGeom prst="ellipse">
            <a:avLst/>
          </a:prstGeom>
        </p:spPr>
        <p:style>
          <a:lnRef idx="1">
            <a:schemeClr val="accent4"/>
          </a:lnRef>
          <a:fillRef idx="2">
            <a:schemeClr val="accent4"/>
          </a:fillRef>
          <a:effectRef idx="1">
            <a:schemeClr val="accent4"/>
          </a:effectRef>
          <a:fontRef idx="minor">
            <a:schemeClr val="dk1"/>
          </a:fontRef>
        </p:style>
        <p:txBody>
          <a:bodyPr spcFirstLastPara="0" vert="horz" wrap="square" lIns="83820" tIns="83820" rIns="83820" bIns="83820" numCol="1" spcCol="1270" anchor="ctr" anchorCtr="0">
            <a:noAutofit/>
          </a:bodyPr>
          <a:lstStyle/>
          <a:p>
            <a:pPr lvl="0" algn="ctr" defTabSz="977900">
              <a:lnSpc>
                <a:spcPct val="90000"/>
              </a:lnSpc>
              <a:spcBef>
                <a:spcPct val="0"/>
              </a:spcBef>
              <a:spcAft>
                <a:spcPct val="35000"/>
              </a:spcAft>
            </a:pPr>
            <a:endParaRPr lang="it-IT" sz="2200" kern="1200"/>
          </a:p>
        </p:txBody>
      </p:sp>
      <p:sp>
        <p:nvSpPr>
          <p:cNvPr id="69" name="Rettangolo 68"/>
          <p:cNvSpPr/>
          <p:nvPr/>
        </p:nvSpPr>
        <p:spPr>
          <a:xfrm>
            <a:off x="3807896" y="3672964"/>
            <a:ext cx="2435530" cy="2010359"/>
          </a:xfrm>
          <a:prstGeom prst="ellipse">
            <a:avLst/>
          </a:prstGeom>
        </p:spPr>
        <p:style>
          <a:lnRef idx="2">
            <a:schemeClr val="accent4"/>
          </a:lnRef>
          <a:fillRef idx="1">
            <a:schemeClr val="lt1"/>
          </a:fillRef>
          <a:effectRef idx="0">
            <a:schemeClr val="accent4"/>
          </a:effectRef>
          <a:fontRef idx="minor">
            <a:schemeClr val="dk1"/>
          </a:fontRef>
        </p:style>
      </p:sp>
      <p:sp>
        <p:nvSpPr>
          <p:cNvPr id="70" name="Figura a mano libera 69"/>
          <p:cNvSpPr/>
          <p:nvPr/>
        </p:nvSpPr>
        <p:spPr>
          <a:xfrm>
            <a:off x="2900574" y="4518084"/>
            <a:ext cx="1671718" cy="1640628"/>
          </a:xfrm>
          <a:prstGeom prst="ellipse">
            <a:avLst/>
          </a:prstGeom>
        </p:spPr>
        <p:style>
          <a:lnRef idx="1">
            <a:schemeClr val="accent4"/>
          </a:lnRef>
          <a:fillRef idx="2">
            <a:schemeClr val="accent4"/>
          </a:fillRef>
          <a:effectRef idx="1">
            <a:schemeClr val="accent4"/>
          </a:effectRef>
          <a:fontRef idx="minor">
            <a:schemeClr val="dk1"/>
          </a:fontRef>
        </p:style>
        <p:txBody>
          <a:bodyPr spcFirstLastPara="0" vert="horz" wrap="square" lIns="83820" tIns="83820" rIns="83820" bIns="83820" numCol="1" spcCol="1270" anchor="ctr" anchorCtr="0">
            <a:noAutofit/>
          </a:bodyPr>
          <a:lstStyle/>
          <a:p>
            <a:pPr lvl="0" algn="ctr" defTabSz="977900">
              <a:lnSpc>
                <a:spcPct val="90000"/>
              </a:lnSpc>
              <a:spcBef>
                <a:spcPct val="0"/>
              </a:spcBef>
              <a:spcAft>
                <a:spcPct val="35000"/>
              </a:spcAft>
            </a:pPr>
            <a:endParaRPr lang="it-IT" sz="2200" kern="1200"/>
          </a:p>
        </p:txBody>
      </p:sp>
      <p:sp>
        <p:nvSpPr>
          <p:cNvPr id="73" name="CasellaDiTesto 72"/>
          <p:cNvSpPr txBox="1"/>
          <p:nvPr/>
        </p:nvSpPr>
        <p:spPr>
          <a:xfrm>
            <a:off x="1058069" y="2651087"/>
            <a:ext cx="1586082" cy="369332"/>
          </a:xfrm>
          <a:prstGeom prst="rect">
            <a:avLst/>
          </a:prstGeom>
          <a:noFill/>
        </p:spPr>
        <p:txBody>
          <a:bodyPr wrap="none" rtlCol="0">
            <a:spAutoFit/>
          </a:bodyPr>
          <a:lstStyle/>
          <a:p>
            <a:r>
              <a:rPr lang="en-US" i="1" dirty="0">
                <a:solidFill>
                  <a:schemeClr val="accent1">
                    <a:lumMod val="50000"/>
                  </a:schemeClr>
                </a:solidFill>
                <a:effectLst/>
                <a:latin typeface="Arial"/>
                <a:cs typeface="Arial"/>
              </a:rPr>
              <a:t>James Joyce</a:t>
            </a:r>
          </a:p>
        </p:txBody>
      </p:sp>
      <p:sp>
        <p:nvSpPr>
          <p:cNvPr id="74" name="CasellaDiTesto 73"/>
          <p:cNvSpPr txBox="1"/>
          <p:nvPr/>
        </p:nvSpPr>
        <p:spPr>
          <a:xfrm>
            <a:off x="4824835" y="2651087"/>
            <a:ext cx="1658893" cy="369332"/>
          </a:xfrm>
          <a:prstGeom prst="rect">
            <a:avLst/>
          </a:prstGeom>
          <a:noFill/>
        </p:spPr>
        <p:txBody>
          <a:bodyPr wrap="none" rtlCol="0">
            <a:spAutoFit/>
          </a:bodyPr>
          <a:lstStyle/>
          <a:p>
            <a:r>
              <a:rPr lang="en-US" i="1" dirty="0">
                <a:solidFill>
                  <a:schemeClr val="accent1">
                    <a:lumMod val="50000"/>
                  </a:schemeClr>
                </a:solidFill>
                <a:effectLst/>
              </a:rPr>
              <a:t>Virginia Woolf </a:t>
            </a:r>
            <a:endParaRPr lang="it-IT" i="1" dirty="0">
              <a:solidFill>
                <a:schemeClr val="accent1">
                  <a:lumMod val="50000"/>
                </a:schemeClr>
              </a:solidFill>
            </a:endParaRPr>
          </a:p>
        </p:txBody>
      </p:sp>
      <p:sp>
        <p:nvSpPr>
          <p:cNvPr id="75" name="CasellaDiTesto 74"/>
          <p:cNvSpPr txBox="1"/>
          <p:nvPr/>
        </p:nvSpPr>
        <p:spPr>
          <a:xfrm>
            <a:off x="3159291" y="5153732"/>
            <a:ext cx="1227900" cy="369332"/>
          </a:xfrm>
          <a:prstGeom prst="rect">
            <a:avLst/>
          </a:prstGeom>
          <a:noFill/>
        </p:spPr>
        <p:txBody>
          <a:bodyPr wrap="none" rtlCol="0">
            <a:spAutoFit/>
          </a:bodyPr>
          <a:lstStyle/>
          <a:p>
            <a:r>
              <a:rPr lang="en-GB" i="1" dirty="0">
                <a:solidFill>
                  <a:schemeClr val="accent1">
                    <a:lumMod val="50000"/>
                  </a:schemeClr>
                </a:solidFill>
                <a:effectLst/>
                <a:latin typeface="Arial"/>
                <a:cs typeface="Arial"/>
              </a:rPr>
              <a:t>T. S. Eliot </a:t>
            </a:r>
            <a:endParaRPr lang="it-IT" i="1" dirty="0">
              <a:solidFill>
                <a:schemeClr val="accent1">
                  <a:lumMod val="50000"/>
                </a:schemeClr>
              </a:solidFill>
            </a:endParaRPr>
          </a:p>
        </p:txBody>
      </p:sp>
      <p:sp>
        <p:nvSpPr>
          <p:cNvPr id="76" name="CasellaDiTesto 75"/>
          <p:cNvSpPr txBox="1"/>
          <p:nvPr/>
        </p:nvSpPr>
        <p:spPr>
          <a:xfrm>
            <a:off x="2315099" y="1538385"/>
            <a:ext cx="2043005" cy="954107"/>
          </a:xfrm>
          <a:prstGeom prst="rect">
            <a:avLst/>
          </a:prstGeom>
          <a:noFill/>
        </p:spPr>
        <p:txBody>
          <a:bodyPr wrap="square" rtlCol="0">
            <a:spAutoFit/>
          </a:bodyPr>
          <a:lstStyle/>
          <a:p>
            <a:pPr lvl="0"/>
            <a:r>
              <a:rPr lang="en-US" sz="1400" i="1" dirty="0">
                <a:solidFill>
                  <a:srgbClr val="21306A"/>
                </a:solidFill>
                <a:latin typeface="Arial"/>
                <a:cs typeface="Arial"/>
              </a:rPr>
              <a:t>• Dubliners</a:t>
            </a:r>
          </a:p>
          <a:p>
            <a:pPr lvl="0"/>
            <a:r>
              <a:rPr lang="en-US" sz="1400" i="1" dirty="0">
                <a:solidFill>
                  <a:srgbClr val="21306A"/>
                </a:solidFill>
                <a:latin typeface="Arial"/>
                <a:cs typeface="Arial"/>
              </a:rPr>
              <a:t>• A Portrait of the Artist</a:t>
            </a:r>
            <a:br>
              <a:rPr lang="en-US" sz="1400" i="1" dirty="0">
                <a:solidFill>
                  <a:srgbClr val="21306A"/>
                </a:solidFill>
                <a:latin typeface="Arial"/>
                <a:cs typeface="Arial"/>
              </a:rPr>
            </a:br>
            <a:r>
              <a:rPr lang="en-US" sz="1400" i="1" dirty="0">
                <a:solidFill>
                  <a:srgbClr val="21306A"/>
                </a:solidFill>
                <a:latin typeface="Arial"/>
                <a:cs typeface="Arial"/>
              </a:rPr>
              <a:t>  as a Young Man</a:t>
            </a:r>
            <a:br>
              <a:rPr lang="en-US" sz="1400" i="1" dirty="0">
                <a:solidFill>
                  <a:srgbClr val="21306A"/>
                </a:solidFill>
                <a:latin typeface="Arial"/>
                <a:cs typeface="Arial"/>
              </a:rPr>
            </a:br>
            <a:r>
              <a:rPr lang="en-US" sz="1400" i="1" dirty="0">
                <a:solidFill>
                  <a:srgbClr val="21306A"/>
                </a:solidFill>
                <a:latin typeface="Arial"/>
                <a:cs typeface="Arial"/>
              </a:rPr>
              <a:t>• Ulysses</a:t>
            </a:r>
            <a:endParaRPr lang="it-IT" sz="1400" i="1" dirty="0">
              <a:solidFill>
                <a:srgbClr val="21306A"/>
              </a:solidFill>
              <a:latin typeface="Arial"/>
              <a:cs typeface="Arial"/>
            </a:endParaRPr>
          </a:p>
        </p:txBody>
      </p:sp>
      <p:sp>
        <p:nvSpPr>
          <p:cNvPr id="77" name="CasellaDiTesto 76"/>
          <p:cNvSpPr txBox="1"/>
          <p:nvPr/>
        </p:nvSpPr>
        <p:spPr>
          <a:xfrm>
            <a:off x="6135121" y="1612734"/>
            <a:ext cx="2043005" cy="738664"/>
          </a:xfrm>
          <a:prstGeom prst="rect">
            <a:avLst/>
          </a:prstGeom>
          <a:noFill/>
        </p:spPr>
        <p:txBody>
          <a:bodyPr wrap="square" rtlCol="0">
            <a:spAutoFit/>
          </a:bodyPr>
          <a:lstStyle/>
          <a:p>
            <a:pPr lvl="0"/>
            <a:r>
              <a:rPr lang="en-US" sz="1400" i="1" dirty="0">
                <a:solidFill>
                  <a:srgbClr val="21306A"/>
                </a:solidFill>
              </a:rPr>
              <a:t>• Mrs. Dalloway </a:t>
            </a:r>
            <a:endParaRPr lang="it-IT" sz="1400" dirty="0">
              <a:solidFill>
                <a:srgbClr val="21306A"/>
              </a:solidFill>
            </a:endParaRPr>
          </a:p>
          <a:p>
            <a:pPr lvl="0"/>
            <a:r>
              <a:rPr lang="en-US" sz="1400" i="1" dirty="0">
                <a:solidFill>
                  <a:srgbClr val="21306A"/>
                </a:solidFill>
              </a:rPr>
              <a:t>• To the Lighthouse</a:t>
            </a:r>
            <a:endParaRPr lang="it-IT" sz="1400" dirty="0">
              <a:solidFill>
                <a:srgbClr val="21306A"/>
              </a:solidFill>
            </a:endParaRPr>
          </a:p>
          <a:p>
            <a:pPr lvl="0"/>
            <a:r>
              <a:rPr lang="en-US" sz="1400" i="1" dirty="0">
                <a:solidFill>
                  <a:srgbClr val="21306A"/>
                </a:solidFill>
              </a:rPr>
              <a:t>• A Room of One’s Own</a:t>
            </a:r>
            <a:endParaRPr lang="it-IT" sz="1400" dirty="0">
              <a:solidFill>
                <a:srgbClr val="21306A"/>
              </a:solidFill>
            </a:endParaRPr>
          </a:p>
        </p:txBody>
      </p:sp>
      <p:sp>
        <p:nvSpPr>
          <p:cNvPr id="78" name="CasellaDiTesto 77"/>
          <p:cNvSpPr txBox="1"/>
          <p:nvPr/>
        </p:nvSpPr>
        <p:spPr>
          <a:xfrm>
            <a:off x="4374157" y="4222601"/>
            <a:ext cx="2043005" cy="738664"/>
          </a:xfrm>
          <a:prstGeom prst="rect">
            <a:avLst/>
          </a:prstGeom>
          <a:noFill/>
        </p:spPr>
        <p:txBody>
          <a:bodyPr wrap="square" rtlCol="0">
            <a:spAutoFit/>
          </a:bodyPr>
          <a:lstStyle/>
          <a:p>
            <a:pPr lvl="0"/>
            <a:r>
              <a:rPr lang="it-IT" sz="1400" i="1" dirty="0">
                <a:solidFill>
                  <a:srgbClr val="21306A"/>
                </a:solidFill>
                <a:latin typeface="Arial"/>
                <a:cs typeface="Arial"/>
              </a:rPr>
              <a:t>• </a:t>
            </a:r>
            <a:r>
              <a:rPr lang="it-IT" sz="1400" i="1" dirty="0" err="1">
                <a:solidFill>
                  <a:srgbClr val="21306A"/>
                </a:solidFill>
                <a:latin typeface="Arial"/>
                <a:cs typeface="Arial"/>
              </a:rPr>
              <a:t>Prufrock</a:t>
            </a:r>
            <a:r>
              <a:rPr lang="it-IT" sz="1400" i="1" dirty="0">
                <a:solidFill>
                  <a:srgbClr val="21306A"/>
                </a:solidFill>
                <a:latin typeface="Arial"/>
                <a:cs typeface="Arial"/>
              </a:rPr>
              <a:t> and </a:t>
            </a:r>
            <a:r>
              <a:rPr lang="it-IT" sz="1400" i="1" dirty="0" err="1">
                <a:solidFill>
                  <a:srgbClr val="21306A"/>
                </a:solidFill>
                <a:latin typeface="Arial"/>
                <a:cs typeface="Arial"/>
              </a:rPr>
              <a:t>Other</a:t>
            </a:r>
            <a:r>
              <a:rPr lang="it-IT" sz="1400" i="1" dirty="0">
                <a:solidFill>
                  <a:srgbClr val="21306A"/>
                </a:solidFill>
                <a:latin typeface="Arial"/>
                <a:cs typeface="Arial"/>
              </a:rPr>
              <a:t/>
            </a:r>
            <a:br>
              <a:rPr lang="it-IT" sz="1400" i="1" dirty="0">
                <a:solidFill>
                  <a:srgbClr val="21306A"/>
                </a:solidFill>
                <a:latin typeface="Arial"/>
                <a:cs typeface="Arial"/>
              </a:rPr>
            </a:br>
            <a:r>
              <a:rPr lang="it-IT" sz="1400" i="1" dirty="0">
                <a:solidFill>
                  <a:srgbClr val="21306A"/>
                </a:solidFill>
                <a:latin typeface="Arial"/>
                <a:cs typeface="Arial"/>
              </a:rPr>
              <a:t>  </a:t>
            </a:r>
            <a:r>
              <a:rPr lang="it-IT" sz="1400" i="1" dirty="0" err="1">
                <a:solidFill>
                  <a:srgbClr val="21306A"/>
                </a:solidFill>
                <a:latin typeface="Arial"/>
                <a:cs typeface="Arial"/>
              </a:rPr>
              <a:t>Observations</a:t>
            </a:r>
            <a:endParaRPr lang="it-IT" sz="1400" i="1" dirty="0">
              <a:solidFill>
                <a:srgbClr val="21306A"/>
              </a:solidFill>
              <a:latin typeface="Arial"/>
              <a:cs typeface="Arial"/>
            </a:endParaRPr>
          </a:p>
          <a:p>
            <a:r>
              <a:rPr lang="en-GB" sz="1400" i="1" dirty="0">
                <a:solidFill>
                  <a:srgbClr val="21306A"/>
                </a:solidFill>
                <a:latin typeface="Arial"/>
                <a:cs typeface="Arial"/>
              </a:rPr>
              <a:t>• The Waste Land</a:t>
            </a:r>
            <a:r>
              <a:rPr lang="it-IT" sz="1400" i="1" dirty="0">
                <a:solidFill>
                  <a:srgbClr val="21306A"/>
                </a:solidFill>
                <a:effectLst/>
                <a:latin typeface="Arial"/>
                <a:cs typeface="Arial"/>
              </a:rPr>
              <a:t> </a:t>
            </a:r>
            <a:endParaRPr lang="it-IT" sz="1400" i="1" dirty="0">
              <a:solidFill>
                <a:srgbClr val="21306A"/>
              </a:solidFill>
              <a:latin typeface="Arial"/>
              <a:cs typeface="Arial"/>
            </a:endParaRPr>
          </a:p>
        </p:txBody>
      </p:sp>
    </p:spTree>
    <p:extLst>
      <p:ext uri="{BB962C8B-B14F-4D97-AF65-F5344CB8AC3E}">
        <p14:creationId xmlns:p14="http://schemas.microsoft.com/office/powerpoint/2010/main" val="2685978326"/>
      </p:ext>
    </p:extLst>
  </p:cSld>
  <p:clrMapOvr>
    <a:masterClrMapping/>
  </p:clrMapOvr>
  <p:transition xmlns:p14="http://schemas.microsoft.com/office/powerpoint/2010/main" spd="slow" advClick="0" advTm="4000">
    <p:fade/>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73"/>
                                        </p:tgtEl>
                                        <p:attrNameLst>
                                          <p:attrName>style.visibility</p:attrName>
                                        </p:attrNameLst>
                                      </p:cBhvr>
                                      <p:to>
                                        <p:strVal val="visible"/>
                                      </p:to>
                                    </p:set>
                                    <p:anim calcmode="lin" valueType="num">
                                      <p:cBhvr>
                                        <p:cTn id="7" dur="500" fill="hold"/>
                                        <p:tgtEl>
                                          <p:spTgt spid="73"/>
                                        </p:tgtEl>
                                        <p:attrNameLst>
                                          <p:attrName>ppt_w</p:attrName>
                                        </p:attrNameLst>
                                      </p:cBhvr>
                                      <p:tavLst>
                                        <p:tav tm="0">
                                          <p:val>
                                            <p:fltVal val="0"/>
                                          </p:val>
                                        </p:tav>
                                        <p:tav tm="100000">
                                          <p:val>
                                            <p:strVal val="#ppt_w"/>
                                          </p:val>
                                        </p:tav>
                                      </p:tavLst>
                                    </p:anim>
                                    <p:anim calcmode="lin" valueType="num">
                                      <p:cBhvr>
                                        <p:cTn id="8" dur="500" fill="hold"/>
                                        <p:tgtEl>
                                          <p:spTgt spid="73"/>
                                        </p:tgtEl>
                                        <p:attrNameLst>
                                          <p:attrName>ppt_h</p:attrName>
                                        </p:attrNameLst>
                                      </p:cBhvr>
                                      <p:tavLst>
                                        <p:tav tm="0">
                                          <p:val>
                                            <p:fltVal val="0"/>
                                          </p:val>
                                        </p:tav>
                                        <p:tav tm="100000">
                                          <p:val>
                                            <p:strVal val="#ppt_h"/>
                                          </p:val>
                                        </p:tav>
                                      </p:tavLst>
                                    </p:anim>
                                    <p:animEffect transition="in" filter="fade">
                                      <p:cBhvr>
                                        <p:cTn id="9" dur="500"/>
                                        <p:tgtEl>
                                          <p:spTgt spid="73"/>
                                        </p:tgtEl>
                                      </p:cBhvr>
                                    </p:animEffect>
                                  </p:childTnLst>
                                </p:cTn>
                              </p:par>
                              <p:par>
                                <p:cTn id="10" presetID="53" presetClass="entr" presetSubtype="16" fill="hold" grpId="0" nodeType="withEffect">
                                  <p:stCondLst>
                                    <p:cond delay="0"/>
                                  </p:stCondLst>
                                  <p:childTnLst>
                                    <p:set>
                                      <p:cBhvr>
                                        <p:cTn id="11" dur="1" fill="hold">
                                          <p:stCondLst>
                                            <p:cond delay="0"/>
                                          </p:stCondLst>
                                        </p:cTn>
                                        <p:tgtEl>
                                          <p:spTgt spid="66"/>
                                        </p:tgtEl>
                                        <p:attrNameLst>
                                          <p:attrName>style.visibility</p:attrName>
                                        </p:attrNameLst>
                                      </p:cBhvr>
                                      <p:to>
                                        <p:strVal val="visible"/>
                                      </p:to>
                                    </p:set>
                                    <p:anim calcmode="lin" valueType="num">
                                      <p:cBhvr>
                                        <p:cTn id="12" dur="500" fill="hold"/>
                                        <p:tgtEl>
                                          <p:spTgt spid="66"/>
                                        </p:tgtEl>
                                        <p:attrNameLst>
                                          <p:attrName>ppt_w</p:attrName>
                                        </p:attrNameLst>
                                      </p:cBhvr>
                                      <p:tavLst>
                                        <p:tav tm="0">
                                          <p:val>
                                            <p:fltVal val="0"/>
                                          </p:val>
                                        </p:tav>
                                        <p:tav tm="100000">
                                          <p:val>
                                            <p:strVal val="#ppt_w"/>
                                          </p:val>
                                        </p:tav>
                                      </p:tavLst>
                                    </p:anim>
                                    <p:anim calcmode="lin" valueType="num">
                                      <p:cBhvr>
                                        <p:cTn id="13" dur="500" fill="hold"/>
                                        <p:tgtEl>
                                          <p:spTgt spid="66"/>
                                        </p:tgtEl>
                                        <p:attrNameLst>
                                          <p:attrName>ppt_h</p:attrName>
                                        </p:attrNameLst>
                                      </p:cBhvr>
                                      <p:tavLst>
                                        <p:tav tm="0">
                                          <p:val>
                                            <p:fltVal val="0"/>
                                          </p:val>
                                        </p:tav>
                                        <p:tav tm="100000">
                                          <p:val>
                                            <p:strVal val="#ppt_h"/>
                                          </p:val>
                                        </p:tav>
                                      </p:tavLst>
                                    </p:anim>
                                    <p:animEffect transition="in" filter="fade">
                                      <p:cBhvr>
                                        <p:cTn id="14" dur="500"/>
                                        <p:tgtEl>
                                          <p:spTgt spid="66"/>
                                        </p:tgtEl>
                                      </p:cBhvr>
                                    </p:animEffect>
                                  </p:childTnLst>
                                </p:cTn>
                              </p:par>
                              <p:par>
                                <p:cTn id="15" presetID="53" presetClass="entr" presetSubtype="16" fill="hold" grpId="0" nodeType="withEffect">
                                  <p:stCondLst>
                                    <p:cond delay="0"/>
                                  </p:stCondLst>
                                  <p:childTnLst>
                                    <p:set>
                                      <p:cBhvr>
                                        <p:cTn id="16" dur="1" fill="hold">
                                          <p:stCondLst>
                                            <p:cond delay="0"/>
                                          </p:stCondLst>
                                        </p:cTn>
                                        <p:tgtEl>
                                          <p:spTgt spid="76"/>
                                        </p:tgtEl>
                                        <p:attrNameLst>
                                          <p:attrName>style.visibility</p:attrName>
                                        </p:attrNameLst>
                                      </p:cBhvr>
                                      <p:to>
                                        <p:strVal val="visible"/>
                                      </p:to>
                                    </p:set>
                                    <p:anim calcmode="lin" valueType="num">
                                      <p:cBhvr>
                                        <p:cTn id="17" dur="500" fill="hold"/>
                                        <p:tgtEl>
                                          <p:spTgt spid="76"/>
                                        </p:tgtEl>
                                        <p:attrNameLst>
                                          <p:attrName>ppt_w</p:attrName>
                                        </p:attrNameLst>
                                      </p:cBhvr>
                                      <p:tavLst>
                                        <p:tav tm="0">
                                          <p:val>
                                            <p:fltVal val="0"/>
                                          </p:val>
                                        </p:tav>
                                        <p:tav tm="100000">
                                          <p:val>
                                            <p:strVal val="#ppt_w"/>
                                          </p:val>
                                        </p:tav>
                                      </p:tavLst>
                                    </p:anim>
                                    <p:anim calcmode="lin" valueType="num">
                                      <p:cBhvr>
                                        <p:cTn id="18" dur="500" fill="hold"/>
                                        <p:tgtEl>
                                          <p:spTgt spid="76"/>
                                        </p:tgtEl>
                                        <p:attrNameLst>
                                          <p:attrName>ppt_h</p:attrName>
                                        </p:attrNameLst>
                                      </p:cBhvr>
                                      <p:tavLst>
                                        <p:tav tm="0">
                                          <p:val>
                                            <p:fltVal val="0"/>
                                          </p:val>
                                        </p:tav>
                                        <p:tav tm="100000">
                                          <p:val>
                                            <p:strVal val="#ppt_h"/>
                                          </p:val>
                                        </p:tav>
                                      </p:tavLst>
                                    </p:anim>
                                    <p:animEffect transition="in" filter="fade">
                                      <p:cBhvr>
                                        <p:cTn id="19" dur="500"/>
                                        <p:tgtEl>
                                          <p:spTgt spid="76"/>
                                        </p:tgtEl>
                                      </p:cBhvr>
                                    </p:animEffect>
                                  </p:childTnLst>
                                </p:cTn>
                              </p:par>
                              <p:par>
                                <p:cTn id="20" presetID="53" presetClass="entr" presetSubtype="16" fill="hold" nodeType="withEffect">
                                  <p:stCondLst>
                                    <p:cond delay="0"/>
                                  </p:stCondLst>
                                  <p:childTnLst>
                                    <p:set>
                                      <p:cBhvr>
                                        <p:cTn id="21" dur="1" fill="hold">
                                          <p:stCondLst>
                                            <p:cond delay="0"/>
                                          </p:stCondLst>
                                        </p:cTn>
                                        <p:tgtEl>
                                          <p:spTgt spid="65"/>
                                        </p:tgtEl>
                                        <p:attrNameLst>
                                          <p:attrName>style.visibility</p:attrName>
                                        </p:attrNameLst>
                                      </p:cBhvr>
                                      <p:to>
                                        <p:strVal val="visible"/>
                                      </p:to>
                                    </p:set>
                                    <p:anim calcmode="lin" valueType="num">
                                      <p:cBhvr>
                                        <p:cTn id="22" dur="500" fill="hold"/>
                                        <p:tgtEl>
                                          <p:spTgt spid="65"/>
                                        </p:tgtEl>
                                        <p:attrNameLst>
                                          <p:attrName>ppt_w</p:attrName>
                                        </p:attrNameLst>
                                      </p:cBhvr>
                                      <p:tavLst>
                                        <p:tav tm="0">
                                          <p:val>
                                            <p:fltVal val="0"/>
                                          </p:val>
                                        </p:tav>
                                        <p:tav tm="100000">
                                          <p:val>
                                            <p:strVal val="#ppt_w"/>
                                          </p:val>
                                        </p:tav>
                                      </p:tavLst>
                                    </p:anim>
                                    <p:anim calcmode="lin" valueType="num">
                                      <p:cBhvr>
                                        <p:cTn id="23" dur="500" fill="hold"/>
                                        <p:tgtEl>
                                          <p:spTgt spid="65"/>
                                        </p:tgtEl>
                                        <p:attrNameLst>
                                          <p:attrName>ppt_h</p:attrName>
                                        </p:attrNameLst>
                                      </p:cBhvr>
                                      <p:tavLst>
                                        <p:tav tm="0">
                                          <p:val>
                                            <p:fltVal val="0"/>
                                          </p:val>
                                        </p:tav>
                                        <p:tav tm="100000">
                                          <p:val>
                                            <p:strVal val="#ppt_h"/>
                                          </p:val>
                                        </p:tav>
                                      </p:tavLst>
                                    </p:anim>
                                    <p:animEffect transition="in" filter="fade">
                                      <p:cBhvr>
                                        <p:cTn id="24" dur="500"/>
                                        <p:tgtEl>
                                          <p:spTgt spid="65"/>
                                        </p:tgtEl>
                                      </p:cBhvr>
                                    </p:animEffect>
                                  </p:childTnLst>
                                </p:cTn>
                              </p:par>
                            </p:childTnLst>
                          </p:cTn>
                        </p:par>
                      </p:childTnLst>
                    </p:cTn>
                  </p:par>
                  <p:par>
                    <p:cTn id="25" fill="hold">
                      <p:stCondLst>
                        <p:cond delay="indefinite"/>
                      </p:stCondLst>
                      <p:childTnLst>
                        <p:par>
                          <p:cTn id="26" fill="hold">
                            <p:stCondLst>
                              <p:cond delay="0"/>
                            </p:stCondLst>
                            <p:childTnLst>
                              <p:par>
                                <p:cTn id="27" presetID="53" presetClass="entr" presetSubtype="16" fill="hold" grpId="0" nodeType="clickEffect">
                                  <p:stCondLst>
                                    <p:cond delay="0"/>
                                  </p:stCondLst>
                                  <p:childTnLst>
                                    <p:set>
                                      <p:cBhvr>
                                        <p:cTn id="28" dur="1" fill="hold">
                                          <p:stCondLst>
                                            <p:cond delay="0"/>
                                          </p:stCondLst>
                                        </p:cTn>
                                        <p:tgtEl>
                                          <p:spTgt spid="68"/>
                                        </p:tgtEl>
                                        <p:attrNameLst>
                                          <p:attrName>style.visibility</p:attrName>
                                        </p:attrNameLst>
                                      </p:cBhvr>
                                      <p:to>
                                        <p:strVal val="visible"/>
                                      </p:to>
                                    </p:set>
                                    <p:anim calcmode="lin" valueType="num">
                                      <p:cBhvr>
                                        <p:cTn id="29" dur="500" fill="hold"/>
                                        <p:tgtEl>
                                          <p:spTgt spid="68"/>
                                        </p:tgtEl>
                                        <p:attrNameLst>
                                          <p:attrName>ppt_w</p:attrName>
                                        </p:attrNameLst>
                                      </p:cBhvr>
                                      <p:tavLst>
                                        <p:tav tm="0">
                                          <p:val>
                                            <p:fltVal val="0"/>
                                          </p:val>
                                        </p:tav>
                                        <p:tav tm="100000">
                                          <p:val>
                                            <p:strVal val="#ppt_w"/>
                                          </p:val>
                                        </p:tav>
                                      </p:tavLst>
                                    </p:anim>
                                    <p:anim calcmode="lin" valueType="num">
                                      <p:cBhvr>
                                        <p:cTn id="30" dur="500" fill="hold"/>
                                        <p:tgtEl>
                                          <p:spTgt spid="68"/>
                                        </p:tgtEl>
                                        <p:attrNameLst>
                                          <p:attrName>ppt_h</p:attrName>
                                        </p:attrNameLst>
                                      </p:cBhvr>
                                      <p:tavLst>
                                        <p:tav tm="0">
                                          <p:val>
                                            <p:fltVal val="0"/>
                                          </p:val>
                                        </p:tav>
                                        <p:tav tm="100000">
                                          <p:val>
                                            <p:strVal val="#ppt_h"/>
                                          </p:val>
                                        </p:tav>
                                      </p:tavLst>
                                    </p:anim>
                                    <p:animEffect transition="in" filter="fade">
                                      <p:cBhvr>
                                        <p:cTn id="31" dur="500"/>
                                        <p:tgtEl>
                                          <p:spTgt spid="68"/>
                                        </p:tgtEl>
                                      </p:cBhvr>
                                    </p:animEffect>
                                  </p:childTnLst>
                                </p:cTn>
                              </p:par>
                              <p:par>
                                <p:cTn id="32" presetID="53" presetClass="entr" presetSubtype="16" fill="hold" grpId="0" nodeType="withEffect">
                                  <p:stCondLst>
                                    <p:cond delay="0"/>
                                  </p:stCondLst>
                                  <p:childTnLst>
                                    <p:set>
                                      <p:cBhvr>
                                        <p:cTn id="33" dur="1" fill="hold">
                                          <p:stCondLst>
                                            <p:cond delay="0"/>
                                          </p:stCondLst>
                                        </p:cTn>
                                        <p:tgtEl>
                                          <p:spTgt spid="74"/>
                                        </p:tgtEl>
                                        <p:attrNameLst>
                                          <p:attrName>style.visibility</p:attrName>
                                        </p:attrNameLst>
                                      </p:cBhvr>
                                      <p:to>
                                        <p:strVal val="visible"/>
                                      </p:to>
                                    </p:set>
                                    <p:anim calcmode="lin" valueType="num">
                                      <p:cBhvr>
                                        <p:cTn id="34" dur="500" fill="hold"/>
                                        <p:tgtEl>
                                          <p:spTgt spid="74"/>
                                        </p:tgtEl>
                                        <p:attrNameLst>
                                          <p:attrName>ppt_w</p:attrName>
                                        </p:attrNameLst>
                                      </p:cBhvr>
                                      <p:tavLst>
                                        <p:tav tm="0">
                                          <p:val>
                                            <p:fltVal val="0"/>
                                          </p:val>
                                        </p:tav>
                                        <p:tav tm="100000">
                                          <p:val>
                                            <p:strVal val="#ppt_w"/>
                                          </p:val>
                                        </p:tav>
                                      </p:tavLst>
                                    </p:anim>
                                    <p:anim calcmode="lin" valueType="num">
                                      <p:cBhvr>
                                        <p:cTn id="35" dur="500" fill="hold"/>
                                        <p:tgtEl>
                                          <p:spTgt spid="74"/>
                                        </p:tgtEl>
                                        <p:attrNameLst>
                                          <p:attrName>ppt_h</p:attrName>
                                        </p:attrNameLst>
                                      </p:cBhvr>
                                      <p:tavLst>
                                        <p:tav tm="0">
                                          <p:val>
                                            <p:fltVal val="0"/>
                                          </p:val>
                                        </p:tav>
                                        <p:tav tm="100000">
                                          <p:val>
                                            <p:strVal val="#ppt_h"/>
                                          </p:val>
                                        </p:tav>
                                      </p:tavLst>
                                    </p:anim>
                                    <p:animEffect transition="in" filter="fade">
                                      <p:cBhvr>
                                        <p:cTn id="36" dur="500"/>
                                        <p:tgtEl>
                                          <p:spTgt spid="74"/>
                                        </p:tgtEl>
                                      </p:cBhvr>
                                    </p:animEffect>
                                  </p:childTnLst>
                                </p:cTn>
                              </p:par>
                              <p:par>
                                <p:cTn id="37" presetID="53" presetClass="entr" presetSubtype="16" fill="hold" nodeType="withEffect">
                                  <p:stCondLst>
                                    <p:cond delay="0"/>
                                  </p:stCondLst>
                                  <p:childTnLst>
                                    <p:set>
                                      <p:cBhvr>
                                        <p:cTn id="38" dur="1" fill="hold">
                                          <p:stCondLst>
                                            <p:cond delay="0"/>
                                          </p:stCondLst>
                                        </p:cTn>
                                        <p:tgtEl>
                                          <p:spTgt spid="67"/>
                                        </p:tgtEl>
                                        <p:attrNameLst>
                                          <p:attrName>style.visibility</p:attrName>
                                        </p:attrNameLst>
                                      </p:cBhvr>
                                      <p:to>
                                        <p:strVal val="visible"/>
                                      </p:to>
                                    </p:set>
                                    <p:anim calcmode="lin" valueType="num">
                                      <p:cBhvr>
                                        <p:cTn id="39" dur="500" fill="hold"/>
                                        <p:tgtEl>
                                          <p:spTgt spid="67"/>
                                        </p:tgtEl>
                                        <p:attrNameLst>
                                          <p:attrName>ppt_w</p:attrName>
                                        </p:attrNameLst>
                                      </p:cBhvr>
                                      <p:tavLst>
                                        <p:tav tm="0">
                                          <p:val>
                                            <p:fltVal val="0"/>
                                          </p:val>
                                        </p:tav>
                                        <p:tav tm="100000">
                                          <p:val>
                                            <p:strVal val="#ppt_w"/>
                                          </p:val>
                                        </p:tav>
                                      </p:tavLst>
                                    </p:anim>
                                    <p:anim calcmode="lin" valueType="num">
                                      <p:cBhvr>
                                        <p:cTn id="40" dur="500" fill="hold"/>
                                        <p:tgtEl>
                                          <p:spTgt spid="67"/>
                                        </p:tgtEl>
                                        <p:attrNameLst>
                                          <p:attrName>ppt_h</p:attrName>
                                        </p:attrNameLst>
                                      </p:cBhvr>
                                      <p:tavLst>
                                        <p:tav tm="0">
                                          <p:val>
                                            <p:fltVal val="0"/>
                                          </p:val>
                                        </p:tav>
                                        <p:tav tm="100000">
                                          <p:val>
                                            <p:strVal val="#ppt_h"/>
                                          </p:val>
                                        </p:tav>
                                      </p:tavLst>
                                    </p:anim>
                                    <p:animEffect transition="in" filter="fade">
                                      <p:cBhvr>
                                        <p:cTn id="41" dur="500"/>
                                        <p:tgtEl>
                                          <p:spTgt spid="67"/>
                                        </p:tgtEl>
                                      </p:cBhvr>
                                    </p:animEffect>
                                  </p:childTnLst>
                                </p:cTn>
                              </p:par>
                              <p:par>
                                <p:cTn id="42" presetID="53" presetClass="entr" presetSubtype="16" fill="hold" grpId="0" nodeType="withEffect">
                                  <p:stCondLst>
                                    <p:cond delay="0"/>
                                  </p:stCondLst>
                                  <p:childTnLst>
                                    <p:set>
                                      <p:cBhvr>
                                        <p:cTn id="43" dur="1" fill="hold">
                                          <p:stCondLst>
                                            <p:cond delay="0"/>
                                          </p:stCondLst>
                                        </p:cTn>
                                        <p:tgtEl>
                                          <p:spTgt spid="77"/>
                                        </p:tgtEl>
                                        <p:attrNameLst>
                                          <p:attrName>style.visibility</p:attrName>
                                        </p:attrNameLst>
                                      </p:cBhvr>
                                      <p:to>
                                        <p:strVal val="visible"/>
                                      </p:to>
                                    </p:set>
                                    <p:anim calcmode="lin" valueType="num">
                                      <p:cBhvr>
                                        <p:cTn id="44" dur="500" fill="hold"/>
                                        <p:tgtEl>
                                          <p:spTgt spid="77"/>
                                        </p:tgtEl>
                                        <p:attrNameLst>
                                          <p:attrName>ppt_w</p:attrName>
                                        </p:attrNameLst>
                                      </p:cBhvr>
                                      <p:tavLst>
                                        <p:tav tm="0">
                                          <p:val>
                                            <p:fltVal val="0"/>
                                          </p:val>
                                        </p:tav>
                                        <p:tav tm="100000">
                                          <p:val>
                                            <p:strVal val="#ppt_w"/>
                                          </p:val>
                                        </p:tav>
                                      </p:tavLst>
                                    </p:anim>
                                    <p:anim calcmode="lin" valueType="num">
                                      <p:cBhvr>
                                        <p:cTn id="45" dur="500" fill="hold"/>
                                        <p:tgtEl>
                                          <p:spTgt spid="77"/>
                                        </p:tgtEl>
                                        <p:attrNameLst>
                                          <p:attrName>ppt_h</p:attrName>
                                        </p:attrNameLst>
                                      </p:cBhvr>
                                      <p:tavLst>
                                        <p:tav tm="0">
                                          <p:val>
                                            <p:fltVal val="0"/>
                                          </p:val>
                                        </p:tav>
                                        <p:tav tm="100000">
                                          <p:val>
                                            <p:strVal val="#ppt_h"/>
                                          </p:val>
                                        </p:tav>
                                      </p:tavLst>
                                    </p:anim>
                                    <p:animEffect transition="in" filter="fade">
                                      <p:cBhvr>
                                        <p:cTn id="46" dur="500"/>
                                        <p:tgtEl>
                                          <p:spTgt spid="77"/>
                                        </p:tgtEl>
                                      </p:cBhvr>
                                    </p:animEffect>
                                  </p:childTnLst>
                                </p:cTn>
                              </p:par>
                            </p:childTnLst>
                          </p:cTn>
                        </p:par>
                      </p:childTnLst>
                    </p:cTn>
                  </p:par>
                  <p:par>
                    <p:cTn id="47" fill="hold">
                      <p:stCondLst>
                        <p:cond delay="indefinite"/>
                      </p:stCondLst>
                      <p:childTnLst>
                        <p:par>
                          <p:cTn id="48" fill="hold">
                            <p:stCondLst>
                              <p:cond delay="0"/>
                            </p:stCondLst>
                            <p:childTnLst>
                              <p:par>
                                <p:cTn id="49" presetID="53" presetClass="entr" presetSubtype="16" fill="hold" grpId="0" nodeType="clickEffect">
                                  <p:stCondLst>
                                    <p:cond delay="0"/>
                                  </p:stCondLst>
                                  <p:childTnLst>
                                    <p:set>
                                      <p:cBhvr>
                                        <p:cTn id="50" dur="1" fill="hold">
                                          <p:stCondLst>
                                            <p:cond delay="0"/>
                                          </p:stCondLst>
                                        </p:cTn>
                                        <p:tgtEl>
                                          <p:spTgt spid="70"/>
                                        </p:tgtEl>
                                        <p:attrNameLst>
                                          <p:attrName>style.visibility</p:attrName>
                                        </p:attrNameLst>
                                      </p:cBhvr>
                                      <p:to>
                                        <p:strVal val="visible"/>
                                      </p:to>
                                    </p:set>
                                    <p:anim calcmode="lin" valueType="num">
                                      <p:cBhvr>
                                        <p:cTn id="51" dur="500" fill="hold"/>
                                        <p:tgtEl>
                                          <p:spTgt spid="70"/>
                                        </p:tgtEl>
                                        <p:attrNameLst>
                                          <p:attrName>ppt_w</p:attrName>
                                        </p:attrNameLst>
                                      </p:cBhvr>
                                      <p:tavLst>
                                        <p:tav tm="0">
                                          <p:val>
                                            <p:fltVal val="0"/>
                                          </p:val>
                                        </p:tav>
                                        <p:tav tm="100000">
                                          <p:val>
                                            <p:strVal val="#ppt_w"/>
                                          </p:val>
                                        </p:tav>
                                      </p:tavLst>
                                    </p:anim>
                                    <p:anim calcmode="lin" valueType="num">
                                      <p:cBhvr>
                                        <p:cTn id="52" dur="500" fill="hold"/>
                                        <p:tgtEl>
                                          <p:spTgt spid="70"/>
                                        </p:tgtEl>
                                        <p:attrNameLst>
                                          <p:attrName>ppt_h</p:attrName>
                                        </p:attrNameLst>
                                      </p:cBhvr>
                                      <p:tavLst>
                                        <p:tav tm="0">
                                          <p:val>
                                            <p:fltVal val="0"/>
                                          </p:val>
                                        </p:tav>
                                        <p:tav tm="100000">
                                          <p:val>
                                            <p:strVal val="#ppt_h"/>
                                          </p:val>
                                        </p:tav>
                                      </p:tavLst>
                                    </p:anim>
                                    <p:animEffect transition="in" filter="fade">
                                      <p:cBhvr>
                                        <p:cTn id="53" dur="500"/>
                                        <p:tgtEl>
                                          <p:spTgt spid="70"/>
                                        </p:tgtEl>
                                      </p:cBhvr>
                                    </p:animEffect>
                                  </p:childTnLst>
                                </p:cTn>
                              </p:par>
                              <p:par>
                                <p:cTn id="54" presetID="53" presetClass="entr" presetSubtype="16" fill="hold" grpId="0" nodeType="withEffect">
                                  <p:stCondLst>
                                    <p:cond delay="0"/>
                                  </p:stCondLst>
                                  <p:childTnLst>
                                    <p:set>
                                      <p:cBhvr>
                                        <p:cTn id="55" dur="1" fill="hold">
                                          <p:stCondLst>
                                            <p:cond delay="0"/>
                                          </p:stCondLst>
                                        </p:cTn>
                                        <p:tgtEl>
                                          <p:spTgt spid="75"/>
                                        </p:tgtEl>
                                        <p:attrNameLst>
                                          <p:attrName>style.visibility</p:attrName>
                                        </p:attrNameLst>
                                      </p:cBhvr>
                                      <p:to>
                                        <p:strVal val="visible"/>
                                      </p:to>
                                    </p:set>
                                    <p:anim calcmode="lin" valueType="num">
                                      <p:cBhvr>
                                        <p:cTn id="56" dur="500" fill="hold"/>
                                        <p:tgtEl>
                                          <p:spTgt spid="75"/>
                                        </p:tgtEl>
                                        <p:attrNameLst>
                                          <p:attrName>ppt_w</p:attrName>
                                        </p:attrNameLst>
                                      </p:cBhvr>
                                      <p:tavLst>
                                        <p:tav tm="0">
                                          <p:val>
                                            <p:fltVal val="0"/>
                                          </p:val>
                                        </p:tav>
                                        <p:tav tm="100000">
                                          <p:val>
                                            <p:strVal val="#ppt_w"/>
                                          </p:val>
                                        </p:tav>
                                      </p:tavLst>
                                    </p:anim>
                                    <p:anim calcmode="lin" valueType="num">
                                      <p:cBhvr>
                                        <p:cTn id="57" dur="500" fill="hold"/>
                                        <p:tgtEl>
                                          <p:spTgt spid="75"/>
                                        </p:tgtEl>
                                        <p:attrNameLst>
                                          <p:attrName>ppt_h</p:attrName>
                                        </p:attrNameLst>
                                      </p:cBhvr>
                                      <p:tavLst>
                                        <p:tav tm="0">
                                          <p:val>
                                            <p:fltVal val="0"/>
                                          </p:val>
                                        </p:tav>
                                        <p:tav tm="100000">
                                          <p:val>
                                            <p:strVal val="#ppt_h"/>
                                          </p:val>
                                        </p:tav>
                                      </p:tavLst>
                                    </p:anim>
                                    <p:animEffect transition="in" filter="fade">
                                      <p:cBhvr>
                                        <p:cTn id="58" dur="500"/>
                                        <p:tgtEl>
                                          <p:spTgt spid="75"/>
                                        </p:tgtEl>
                                      </p:cBhvr>
                                    </p:animEffect>
                                  </p:childTnLst>
                                </p:cTn>
                              </p:par>
                              <p:par>
                                <p:cTn id="59" presetID="53" presetClass="entr" presetSubtype="16" fill="hold" nodeType="withEffect">
                                  <p:stCondLst>
                                    <p:cond delay="0"/>
                                  </p:stCondLst>
                                  <p:childTnLst>
                                    <p:set>
                                      <p:cBhvr>
                                        <p:cTn id="60" dur="1" fill="hold">
                                          <p:stCondLst>
                                            <p:cond delay="0"/>
                                          </p:stCondLst>
                                        </p:cTn>
                                        <p:tgtEl>
                                          <p:spTgt spid="69"/>
                                        </p:tgtEl>
                                        <p:attrNameLst>
                                          <p:attrName>style.visibility</p:attrName>
                                        </p:attrNameLst>
                                      </p:cBhvr>
                                      <p:to>
                                        <p:strVal val="visible"/>
                                      </p:to>
                                    </p:set>
                                    <p:anim calcmode="lin" valueType="num">
                                      <p:cBhvr>
                                        <p:cTn id="61" dur="500" fill="hold"/>
                                        <p:tgtEl>
                                          <p:spTgt spid="69"/>
                                        </p:tgtEl>
                                        <p:attrNameLst>
                                          <p:attrName>ppt_w</p:attrName>
                                        </p:attrNameLst>
                                      </p:cBhvr>
                                      <p:tavLst>
                                        <p:tav tm="0">
                                          <p:val>
                                            <p:fltVal val="0"/>
                                          </p:val>
                                        </p:tav>
                                        <p:tav tm="100000">
                                          <p:val>
                                            <p:strVal val="#ppt_w"/>
                                          </p:val>
                                        </p:tav>
                                      </p:tavLst>
                                    </p:anim>
                                    <p:anim calcmode="lin" valueType="num">
                                      <p:cBhvr>
                                        <p:cTn id="62" dur="500" fill="hold"/>
                                        <p:tgtEl>
                                          <p:spTgt spid="69"/>
                                        </p:tgtEl>
                                        <p:attrNameLst>
                                          <p:attrName>ppt_h</p:attrName>
                                        </p:attrNameLst>
                                      </p:cBhvr>
                                      <p:tavLst>
                                        <p:tav tm="0">
                                          <p:val>
                                            <p:fltVal val="0"/>
                                          </p:val>
                                        </p:tav>
                                        <p:tav tm="100000">
                                          <p:val>
                                            <p:strVal val="#ppt_h"/>
                                          </p:val>
                                        </p:tav>
                                      </p:tavLst>
                                    </p:anim>
                                    <p:animEffect transition="in" filter="fade">
                                      <p:cBhvr>
                                        <p:cTn id="63" dur="500"/>
                                        <p:tgtEl>
                                          <p:spTgt spid="69"/>
                                        </p:tgtEl>
                                      </p:cBhvr>
                                    </p:animEffect>
                                  </p:childTnLst>
                                </p:cTn>
                              </p:par>
                              <p:par>
                                <p:cTn id="64" presetID="53" presetClass="entr" presetSubtype="16" fill="hold" grpId="0" nodeType="withEffect">
                                  <p:stCondLst>
                                    <p:cond delay="0"/>
                                  </p:stCondLst>
                                  <p:childTnLst>
                                    <p:set>
                                      <p:cBhvr>
                                        <p:cTn id="65" dur="1" fill="hold">
                                          <p:stCondLst>
                                            <p:cond delay="0"/>
                                          </p:stCondLst>
                                        </p:cTn>
                                        <p:tgtEl>
                                          <p:spTgt spid="78"/>
                                        </p:tgtEl>
                                        <p:attrNameLst>
                                          <p:attrName>style.visibility</p:attrName>
                                        </p:attrNameLst>
                                      </p:cBhvr>
                                      <p:to>
                                        <p:strVal val="visible"/>
                                      </p:to>
                                    </p:set>
                                    <p:anim calcmode="lin" valueType="num">
                                      <p:cBhvr>
                                        <p:cTn id="66" dur="500" fill="hold"/>
                                        <p:tgtEl>
                                          <p:spTgt spid="78"/>
                                        </p:tgtEl>
                                        <p:attrNameLst>
                                          <p:attrName>ppt_w</p:attrName>
                                        </p:attrNameLst>
                                      </p:cBhvr>
                                      <p:tavLst>
                                        <p:tav tm="0">
                                          <p:val>
                                            <p:fltVal val="0"/>
                                          </p:val>
                                        </p:tav>
                                        <p:tav tm="100000">
                                          <p:val>
                                            <p:strVal val="#ppt_w"/>
                                          </p:val>
                                        </p:tav>
                                      </p:tavLst>
                                    </p:anim>
                                    <p:anim calcmode="lin" valueType="num">
                                      <p:cBhvr>
                                        <p:cTn id="67" dur="500" fill="hold"/>
                                        <p:tgtEl>
                                          <p:spTgt spid="78"/>
                                        </p:tgtEl>
                                        <p:attrNameLst>
                                          <p:attrName>ppt_h</p:attrName>
                                        </p:attrNameLst>
                                      </p:cBhvr>
                                      <p:tavLst>
                                        <p:tav tm="0">
                                          <p:val>
                                            <p:fltVal val="0"/>
                                          </p:val>
                                        </p:tav>
                                        <p:tav tm="100000">
                                          <p:val>
                                            <p:strVal val="#ppt_h"/>
                                          </p:val>
                                        </p:tav>
                                      </p:tavLst>
                                    </p:anim>
                                    <p:animEffect transition="in" filter="fade">
                                      <p:cBhvr>
                                        <p:cTn id="68" dur="500"/>
                                        <p:tgtEl>
                                          <p:spTgt spid="7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6" grpId="0" animBg="1"/>
      <p:bldP spid="68" grpId="0" animBg="1"/>
      <p:bldP spid="70" grpId="0" animBg="1"/>
      <p:bldP spid="73" grpId="0"/>
      <p:bldP spid="74" grpId="0"/>
      <p:bldP spid="75" grpId="0"/>
      <p:bldP spid="76" grpId="0"/>
      <p:bldP spid="77" grpId="0"/>
      <p:bldP spid="78"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1"/>
          <p:cNvSpPr txBox="1">
            <a:spLocks/>
          </p:cNvSpPr>
          <p:nvPr/>
        </p:nvSpPr>
        <p:spPr>
          <a:xfrm>
            <a:off x="501649" y="2005524"/>
            <a:ext cx="8367713" cy="2202653"/>
          </a:xfrm>
          <a:prstGeom prst="rect">
            <a:avLst/>
          </a:prstGeom>
          <a:ln>
            <a:noFill/>
          </a:ln>
          <a:effectLst/>
        </p:spPr>
        <p:txBody>
          <a:bodyPr vert="horz" lIns="91440" tIns="45720" rIns="91440" bIns="45720" rtlCol="0" anchor="t" anchorCtr="0">
            <a:noAutofit/>
          </a:bodyPr>
          <a:lstStyle>
            <a:lvl1pPr marL="640080" indent="-457200" algn="l" defTabSz="914400" rtl="0" eaLnBrk="1" latinLnBrk="0" hangingPunct="1">
              <a:spcBef>
                <a:spcPct val="0"/>
              </a:spcBef>
              <a:buClr>
                <a:schemeClr val="accent6">
                  <a:lumMod val="75000"/>
                </a:schemeClr>
              </a:buClr>
              <a:buSzPct val="128000"/>
              <a:buFont typeface="Georgia" pitchFamily="18" charset="0"/>
              <a:buChar char="*"/>
              <a:defRPr sz="54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marL="182880" indent="0" algn="ctr">
              <a:buNone/>
            </a:pPr>
            <a:r>
              <a:rPr lang="en-US" sz="6600" dirty="0">
                <a:solidFill>
                  <a:schemeClr val="bg2">
                    <a:lumMod val="50000"/>
                  </a:schemeClr>
                </a:solidFill>
                <a:effectLst/>
                <a:latin typeface="Arial"/>
                <a:cs typeface="Arial"/>
              </a:rPr>
              <a:t>JAMES JOYCE</a:t>
            </a:r>
          </a:p>
          <a:p>
            <a:pPr marL="182880" indent="0" algn="ctr">
              <a:buNone/>
            </a:pPr>
            <a:r>
              <a:rPr lang="en-US" sz="6600" dirty="0">
                <a:solidFill>
                  <a:schemeClr val="bg2">
                    <a:lumMod val="50000"/>
                  </a:schemeClr>
                </a:solidFill>
                <a:effectLst/>
                <a:latin typeface="Arial"/>
                <a:cs typeface="Arial"/>
              </a:rPr>
              <a:t>(1882-1941)</a:t>
            </a:r>
            <a:endParaRPr lang="en-GB" sz="6600" dirty="0">
              <a:solidFill>
                <a:schemeClr val="bg2">
                  <a:lumMod val="50000"/>
                </a:schemeClr>
              </a:solidFill>
              <a:effectLst/>
              <a:latin typeface="Arial"/>
              <a:cs typeface="Arial"/>
            </a:endParaRPr>
          </a:p>
        </p:txBody>
      </p:sp>
    </p:spTree>
    <p:extLst>
      <p:ext uri="{BB962C8B-B14F-4D97-AF65-F5344CB8AC3E}">
        <p14:creationId xmlns:p14="http://schemas.microsoft.com/office/powerpoint/2010/main" val="1907706858"/>
      </p:ext>
    </p:extLst>
  </p:cSld>
  <p:clrMapOvr>
    <a:masterClrMapping/>
  </p:clrMapOvr>
  <p:transition xmlns:p14="http://schemas.microsoft.com/office/powerpoint/2010/main" spd="slow" advClick="0" advTm="4000">
    <p:fade/>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dissolv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657593" y="160963"/>
            <a:ext cx="7828815" cy="769441"/>
          </a:xfrm>
          <a:prstGeom prst="rect">
            <a:avLst/>
          </a:prstGeom>
          <a:noFill/>
          <a:ln>
            <a:noFill/>
          </a:ln>
        </p:spPr>
        <p:txBody>
          <a:bodyPr wrap="square" rtlCol="0">
            <a:spAutoFit/>
          </a:bodyPr>
          <a:lstStyle/>
          <a:p>
            <a:pPr marL="182880" indent="0" algn="ctr">
              <a:buNone/>
            </a:pPr>
            <a:r>
              <a:rPr lang="en-US" sz="4400" b="1" dirty="0">
                <a:solidFill>
                  <a:srgbClr val="F9D83A"/>
                </a:solidFill>
                <a:effectLst/>
                <a:latin typeface="Arial"/>
                <a:cs typeface="Arial"/>
              </a:rPr>
              <a:t>JAMES JOYCE</a:t>
            </a:r>
          </a:p>
        </p:txBody>
      </p:sp>
      <p:sp>
        <p:nvSpPr>
          <p:cNvPr id="4" name="CasellaDiTesto 3"/>
          <p:cNvSpPr txBox="1"/>
          <p:nvPr/>
        </p:nvSpPr>
        <p:spPr>
          <a:xfrm>
            <a:off x="2124000" y="1188824"/>
            <a:ext cx="4896000" cy="2031325"/>
          </a:xfrm>
          <a:prstGeom prst="rect">
            <a:avLst/>
          </a:prstGeom>
          <a:gradFill flip="none" rotWithShape="1">
            <a:gsLst>
              <a:gs pos="28000">
                <a:schemeClr val="accent2">
                  <a:tint val="18000"/>
                  <a:satMod val="120000"/>
                  <a:lumMod val="88000"/>
                </a:schemeClr>
              </a:gs>
              <a:gs pos="100000">
                <a:schemeClr val="accent2">
                  <a:tint val="40000"/>
                  <a:satMod val="100000"/>
                  <a:lumMod val="78000"/>
                </a:schemeClr>
              </a:gs>
            </a:gsLst>
            <a:lin ang="5400000" scaled="0"/>
            <a:tileRect/>
          </a:gradFill>
          <a:ln/>
        </p:spPr>
        <p:style>
          <a:lnRef idx="1">
            <a:schemeClr val="accent2"/>
          </a:lnRef>
          <a:fillRef idx="2">
            <a:schemeClr val="accent2"/>
          </a:fillRef>
          <a:effectRef idx="1">
            <a:schemeClr val="accent2"/>
          </a:effectRef>
          <a:fontRef idx="minor">
            <a:schemeClr val="dk1"/>
          </a:fontRef>
        </p:style>
        <p:txBody>
          <a:bodyPr wrap="square" rtlCol="0">
            <a:spAutoFit/>
          </a:bodyPr>
          <a:lstStyle/>
          <a:p>
            <a:pPr lvl="0"/>
            <a:r>
              <a:rPr lang="en-US" dirty="0">
                <a:solidFill>
                  <a:schemeClr val="accent3">
                    <a:lumMod val="75000"/>
                  </a:schemeClr>
                </a:solidFill>
                <a:latin typeface="Wingdings 3" charset="2"/>
                <a:cs typeface="Wingdings 3" charset="2"/>
              </a:rPr>
              <a:t>u</a:t>
            </a:r>
            <a:r>
              <a:rPr lang="en-US" dirty="0">
                <a:latin typeface="Arial"/>
                <a:cs typeface="Arial"/>
              </a:rPr>
              <a:t> Irish novelist</a:t>
            </a:r>
            <a:endParaRPr lang="it-IT" dirty="0">
              <a:latin typeface="Arial"/>
              <a:cs typeface="Arial"/>
            </a:endParaRPr>
          </a:p>
          <a:p>
            <a:pPr lvl="0"/>
            <a:r>
              <a:rPr lang="en-US" dirty="0">
                <a:solidFill>
                  <a:schemeClr val="accent3">
                    <a:lumMod val="75000"/>
                  </a:schemeClr>
                </a:solidFill>
                <a:latin typeface="Wingdings 3" charset="2"/>
                <a:cs typeface="Wingdings 3" charset="2"/>
              </a:rPr>
              <a:t>u</a:t>
            </a:r>
            <a:r>
              <a:rPr lang="en-US" dirty="0">
                <a:latin typeface="Arial"/>
                <a:cs typeface="Arial"/>
              </a:rPr>
              <a:t> Born in Dublin, the eldest of ten children</a:t>
            </a:r>
            <a:endParaRPr lang="it-IT" dirty="0">
              <a:latin typeface="Arial"/>
              <a:cs typeface="Arial"/>
            </a:endParaRPr>
          </a:p>
          <a:p>
            <a:pPr lvl="0"/>
            <a:r>
              <a:rPr lang="en-US" dirty="0">
                <a:solidFill>
                  <a:schemeClr val="accent3">
                    <a:lumMod val="75000"/>
                  </a:schemeClr>
                </a:solidFill>
                <a:latin typeface="Wingdings 3" charset="2"/>
                <a:cs typeface="Wingdings 3" charset="2"/>
              </a:rPr>
              <a:t>u</a:t>
            </a:r>
            <a:r>
              <a:rPr lang="en-US" dirty="0">
                <a:latin typeface="Arial"/>
                <a:cs typeface="Arial"/>
              </a:rPr>
              <a:t> Dublin College, studied languages and</a:t>
            </a:r>
            <a:br>
              <a:rPr lang="en-US" dirty="0">
                <a:latin typeface="Arial"/>
                <a:cs typeface="Arial"/>
              </a:rPr>
            </a:br>
            <a:r>
              <a:rPr lang="en-US" dirty="0">
                <a:latin typeface="Arial"/>
                <a:cs typeface="Arial"/>
              </a:rPr>
              <a:t>    spent time reading books that were</a:t>
            </a:r>
            <a:br>
              <a:rPr lang="en-US" dirty="0">
                <a:latin typeface="Arial"/>
                <a:cs typeface="Arial"/>
              </a:rPr>
            </a:br>
            <a:r>
              <a:rPr lang="en-US" dirty="0">
                <a:latin typeface="Arial"/>
                <a:cs typeface="Arial"/>
              </a:rPr>
              <a:t>    forbidden by the Catholic Church</a:t>
            </a:r>
            <a:endParaRPr lang="it-IT" dirty="0">
              <a:latin typeface="Arial"/>
              <a:cs typeface="Arial"/>
            </a:endParaRPr>
          </a:p>
          <a:p>
            <a:pPr lvl="0"/>
            <a:r>
              <a:rPr lang="en-US" dirty="0">
                <a:solidFill>
                  <a:schemeClr val="accent3">
                    <a:lumMod val="75000"/>
                  </a:schemeClr>
                </a:solidFill>
                <a:latin typeface="Wingdings 3" charset="2"/>
                <a:cs typeface="Wingdings 3" charset="2"/>
              </a:rPr>
              <a:t>u</a:t>
            </a:r>
            <a:r>
              <a:rPr lang="en-US" dirty="0">
                <a:latin typeface="Arial"/>
                <a:cs typeface="Arial"/>
              </a:rPr>
              <a:t> Graduated in 1902, became a writer and</a:t>
            </a:r>
            <a:br>
              <a:rPr lang="en-US" dirty="0">
                <a:latin typeface="Arial"/>
                <a:cs typeface="Arial"/>
              </a:rPr>
            </a:br>
            <a:r>
              <a:rPr lang="en-US" dirty="0">
                <a:latin typeface="Arial"/>
                <a:cs typeface="Arial"/>
              </a:rPr>
              <a:t>     an exile</a:t>
            </a:r>
            <a:endParaRPr lang="it-IT" dirty="0">
              <a:latin typeface="Arial"/>
              <a:cs typeface="Arial"/>
            </a:endParaRPr>
          </a:p>
        </p:txBody>
      </p:sp>
      <p:sp>
        <p:nvSpPr>
          <p:cNvPr id="3" name="CasellaDiTesto 2"/>
          <p:cNvSpPr txBox="1"/>
          <p:nvPr/>
        </p:nvSpPr>
        <p:spPr>
          <a:xfrm>
            <a:off x="1800000" y="3759969"/>
            <a:ext cx="5544000" cy="2862323"/>
          </a:xfrm>
          <a:prstGeom prst="rect">
            <a:avLst/>
          </a:prstGeom>
          <a:ln/>
        </p:spPr>
        <p:style>
          <a:lnRef idx="1">
            <a:schemeClr val="accent2"/>
          </a:lnRef>
          <a:fillRef idx="2">
            <a:schemeClr val="accent2"/>
          </a:fillRef>
          <a:effectRef idx="1">
            <a:schemeClr val="accent2"/>
          </a:effectRef>
          <a:fontRef idx="minor">
            <a:schemeClr val="dk1"/>
          </a:fontRef>
        </p:style>
        <p:txBody>
          <a:bodyPr wrap="square" rtlCol="0">
            <a:spAutoFit/>
          </a:bodyPr>
          <a:lstStyle/>
          <a:p>
            <a:r>
              <a:rPr lang="en-US" dirty="0">
                <a:latin typeface="Arial"/>
                <a:cs typeface="Arial"/>
              </a:rPr>
              <a:t>His works</a:t>
            </a:r>
            <a:endParaRPr lang="it-IT" dirty="0">
              <a:latin typeface="Arial"/>
              <a:cs typeface="Arial"/>
            </a:endParaRPr>
          </a:p>
          <a:p>
            <a:pPr lvl="0"/>
            <a:r>
              <a:rPr lang="en-US" dirty="0">
                <a:latin typeface="Arial"/>
                <a:cs typeface="Arial"/>
              </a:rPr>
              <a:t>1914 </a:t>
            </a:r>
            <a:r>
              <a:rPr lang="en-US" dirty="0">
                <a:solidFill>
                  <a:srgbClr val="FF0000"/>
                </a:solidFill>
                <a:latin typeface="Wingdings 3" charset="2"/>
                <a:cs typeface="Wingdings 3" charset="2"/>
              </a:rPr>
              <a:t>u</a:t>
            </a:r>
            <a:r>
              <a:rPr lang="en-US" dirty="0">
                <a:latin typeface="Arial"/>
                <a:cs typeface="Arial"/>
              </a:rPr>
              <a:t> </a:t>
            </a:r>
            <a:r>
              <a:rPr lang="en-US" i="1" u="sng" dirty="0">
                <a:latin typeface="Arial"/>
                <a:cs typeface="Arial"/>
              </a:rPr>
              <a:t>Dubliners</a:t>
            </a:r>
            <a:r>
              <a:rPr lang="en-US" dirty="0">
                <a:latin typeface="Arial"/>
                <a:cs typeface="Arial"/>
              </a:rPr>
              <a:t>, short stories about the hard life of</a:t>
            </a:r>
            <a:br>
              <a:rPr lang="en-US" dirty="0">
                <a:latin typeface="Arial"/>
                <a:cs typeface="Arial"/>
              </a:rPr>
            </a:br>
            <a:r>
              <a:rPr lang="en-US" dirty="0">
                <a:latin typeface="Arial"/>
                <a:cs typeface="Arial"/>
              </a:rPr>
              <a:t>             poor people in Dublin</a:t>
            </a:r>
            <a:endParaRPr lang="it-IT" dirty="0">
              <a:latin typeface="Arial"/>
              <a:cs typeface="Arial"/>
            </a:endParaRPr>
          </a:p>
          <a:p>
            <a:pPr lvl="0"/>
            <a:r>
              <a:rPr lang="en-US" dirty="0">
                <a:latin typeface="Arial"/>
                <a:cs typeface="Arial"/>
              </a:rPr>
              <a:t>1916 </a:t>
            </a:r>
            <a:r>
              <a:rPr lang="en-US" dirty="0">
                <a:solidFill>
                  <a:srgbClr val="FF0000"/>
                </a:solidFill>
                <a:latin typeface="Wingdings 3" charset="2"/>
                <a:cs typeface="Wingdings 3" charset="2"/>
              </a:rPr>
              <a:t>u</a:t>
            </a:r>
            <a:r>
              <a:rPr lang="en-US" dirty="0">
                <a:latin typeface="Arial"/>
                <a:cs typeface="Arial"/>
              </a:rPr>
              <a:t> </a:t>
            </a:r>
            <a:r>
              <a:rPr lang="en-US" i="1" u="sng" dirty="0">
                <a:latin typeface="Arial"/>
                <a:cs typeface="Arial"/>
              </a:rPr>
              <a:t>A Portrait of the Artist as a Young Man</a:t>
            </a:r>
            <a:r>
              <a:rPr lang="en-US" u="sng" dirty="0">
                <a:latin typeface="Arial"/>
                <a:cs typeface="Arial"/>
              </a:rPr>
              <a:t>,</a:t>
            </a:r>
            <a:r>
              <a:rPr lang="en-US" dirty="0">
                <a:latin typeface="Arial"/>
                <a:cs typeface="Arial"/>
              </a:rPr>
              <a:t> a</a:t>
            </a:r>
            <a:br>
              <a:rPr lang="en-US" dirty="0">
                <a:latin typeface="Arial"/>
                <a:cs typeface="Arial"/>
              </a:rPr>
            </a:br>
            <a:r>
              <a:rPr lang="en-US" dirty="0">
                <a:latin typeface="Arial"/>
                <a:cs typeface="Arial"/>
              </a:rPr>
              <a:t>             novel which is largely autobiographical,</a:t>
            </a:r>
            <a:br>
              <a:rPr lang="en-US" dirty="0">
                <a:latin typeface="Arial"/>
                <a:cs typeface="Arial"/>
              </a:rPr>
            </a:br>
            <a:r>
              <a:rPr lang="en-US" dirty="0">
                <a:latin typeface="Arial"/>
                <a:cs typeface="Arial"/>
              </a:rPr>
              <a:t>             about a boy growing up in Dublin</a:t>
            </a:r>
            <a:endParaRPr lang="it-IT" dirty="0">
              <a:latin typeface="Arial"/>
              <a:cs typeface="Arial"/>
            </a:endParaRPr>
          </a:p>
          <a:p>
            <a:r>
              <a:rPr lang="en-US" dirty="0">
                <a:latin typeface="Arial"/>
                <a:cs typeface="Arial"/>
              </a:rPr>
              <a:t>1922 </a:t>
            </a:r>
            <a:r>
              <a:rPr lang="en-US" dirty="0">
                <a:solidFill>
                  <a:srgbClr val="FF0000"/>
                </a:solidFill>
                <a:latin typeface="Wingdings 3" charset="2"/>
                <a:cs typeface="Wingdings 3" charset="2"/>
              </a:rPr>
              <a:t>u</a:t>
            </a:r>
            <a:r>
              <a:rPr lang="en-US" dirty="0">
                <a:latin typeface="Arial"/>
                <a:cs typeface="Arial"/>
              </a:rPr>
              <a:t> </a:t>
            </a:r>
            <a:r>
              <a:rPr lang="en-US" i="1" u="sng" dirty="0">
                <a:latin typeface="Arial"/>
                <a:cs typeface="Arial"/>
              </a:rPr>
              <a:t>Ulysses,</a:t>
            </a:r>
            <a:r>
              <a:rPr lang="en-US" dirty="0">
                <a:latin typeface="Arial"/>
                <a:cs typeface="Arial"/>
              </a:rPr>
              <a:t> his masterpiece, a novel about</a:t>
            </a:r>
            <a:br>
              <a:rPr lang="en-US" dirty="0">
                <a:latin typeface="Arial"/>
                <a:cs typeface="Arial"/>
              </a:rPr>
            </a:br>
            <a:r>
              <a:rPr lang="en-US" dirty="0">
                <a:latin typeface="Arial"/>
                <a:cs typeface="Arial"/>
              </a:rPr>
              <a:t>             three main characters in Dublin, told entirely</a:t>
            </a:r>
            <a:br>
              <a:rPr lang="en-US" dirty="0">
                <a:latin typeface="Arial"/>
                <a:cs typeface="Arial"/>
              </a:rPr>
            </a:br>
            <a:r>
              <a:rPr lang="en-US" dirty="0">
                <a:latin typeface="Arial"/>
                <a:cs typeface="Arial"/>
              </a:rPr>
              <a:t>             through ‘stream of consciousness’.</a:t>
            </a:r>
            <a:br>
              <a:rPr lang="en-US" dirty="0">
                <a:latin typeface="Arial"/>
                <a:cs typeface="Arial"/>
              </a:rPr>
            </a:br>
            <a:r>
              <a:rPr lang="en-US" dirty="0">
                <a:latin typeface="Arial"/>
                <a:cs typeface="Arial"/>
              </a:rPr>
              <a:t>             Registers vary in every chapter</a:t>
            </a:r>
            <a:r>
              <a:rPr lang="it-IT" dirty="0">
                <a:effectLst/>
                <a:latin typeface="Arial"/>
                <a:cs typeface="Arial"/>
              </a:rPr>
              <a:t> </a:t>
            </a:r>
            <a:endParaRPr lang="it-IT" dirty="0">
              <a:latin typeface="Arial"/>
              <a:cs typeface="Arial"/>
            </a:endParaRPr>
          </a:p>
        </p:txBody>
      </p:sp>
    </p:spTree>
    <p:extLst>
      <p:ext uri="{BB962C8B-B14F-4D97-AF65-F5344CB8AC3E}">
        <p14:creationId xmlns:p14="http://schemas.microsoft.com/office/powerpoint/2010/main" val="2280317699"/>
      </p:ext>
    </p:extLst>
  </p:cSld>
  <p:clrMapOvr>
    <a:masterClrMapping/>
  </p:clrMapOvr>
  <p:transition xmlns:p14="http://schemas.microsoft.com/office/powerpoint/2010/main" spd="slow" advClick="0" advTm="4000">
    <p:fade/>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heckerboard(across)">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checkerboard(across)">
                                      <p:cBhvr>
                                        <p:cTn id="12"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3"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1"/>
          <p:cNvSpPr txBox="1">
            <a:spLocks/>
          </p:cNvSpPr>
          <p:nvPr/>
        </p:nvSpPr>
        <p:spPr>
          <a:xfrm>
            <a:off x="501649" y="2005524"/>
            <a:ext cx="8367713" cy="2202653"/>
          </a:xfrm>
          <a:prstGeom prst="rect">
            <a:avLst/>
          </a:prstGeom>
          <a:ln>
            <a:noFill/>
          </a:ln>
          <a:effectLst/>
        </p:spPr>
        <p:txBody>
          <a:bodyPr vert="horz" lIns="91440" tIns="45720" rIns="91440" bIns="45720" rtlCol="0" anchor="t" anchorCtr="0">
            <a:noAutofit/>
          </a:bodyPr>
          <a:lstStyle>
            <a:lvl1pPr marL="640080" indent="-457200" algn="l" defTabSz="914400" rtl="0" eaLnBrk="1" latinLnBrk="0" hangingPunct="1">
              <a:spcBef>
                <a:spcPct val="0"/>
              </a:spcBef>
              <a:buClr>
                <a:schemeClr val="accent6">
                  <a:lumMod val="75000"/>
                </a:schemeClr>
              </a:buClr>
              <a:buSzPct val="128000"/>
              <a:buFont typeface="Georgia" pitchFamily="18" charset="0"/>
              <a:buChar char="*"/>
              <a:defRPr sz="54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marL="182880" indent="0" algn="ctr">
              <a:buNone/>
            </a:pPr>
            <a:r>
              <a:rPr lang="en-US" sz="6600" dirty="0">
                <a:solidFill>
                  <a:schemeClr val="bg2">
                    <a:lumMod val="50000"/>
                  </a:schemeClr>
                </a:solidFill>
                <a:effectLst/>
              </a:rPr>
              <a:t>VIRGINIA WOOLF (1882-1941)</a:t>
            </a:r>
            <a:endParaRPr lang="en-GB" sz="6600" dirty="0">
              <a:solidFill>
                <a:schemeClr val="bg2">
                  <a:lumMod val="50000"/>
                </a:schemeClr>
              </a:solidFill>
              <a:effectLst/>
              <a:latin typeface="Arial"/>
              <a:cs typeface="Arial"/>
            </a:endParaRPr>
          </a:p>
        </p:txBody>
      </p:sp>
    </p:spTree>
    <p:extLst>
      <p:ext uri="{BB962C8B-B14F-4D97-AF65-F5344CB8AC3E}">
        <p14:creationId xmlns:p14="http://schemas.microsoft.com/office/powerpoint/2010/main" val="3541546709"/>
      </p:ext>
    </p:extLst>
  </p:cSld>
  <p:clrMapOvr>
    <a:masterClrMapping/>
  </p:clrMapOvr>
  <p:transition xmlns:p14="http://schemas.microsoft.com/office/powerpoint/2010/main" spd="slow" advClick="0" advTm="4000">
    <p:fade/>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dissolv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657593" y="545683"/>
            <a:ext cx="7828815" cy="769441"/>
          </a:xfrm>
          <a:prstGeom prst="rect">
            <a:avLst/>
          </a:prstGeom>
          <a:noFill/>
          <a:ln>
            <a:noFill/>
          </a:ln>
        </p:spPr>
        <p:txBody>
          <a:bodyPr wrap="square" rtlCol="0">
            <a:spAutoFit/>
          </a:bodyPr>
          <a:lstStyle/>
          <a:p>
            <a:pPr marL="182880" indent="0" algn="ctr">
              <a:buNone/>
            </a:pPr>
            <a:r>
              <a:rPr lang="en-US" sz="4400" b="1" dirty="0">
                <a:solidFill>
                  <a:srgbClr val="F9D83A"/>
                </a:solidFill>
                <a:effectLst/>
                <a:latin typeface="Arial"/>
                <a:cs typeface="Arial"/>
              </a:rPr>
              <a:t>VIRGINIA WOOLF </a:t>
            </a:r>
          </a:p>
        </p:txBody>
      </p:sp>
      <p:sp>
        <p:nvSpPr>
          <p:cNvPr id="4" name="CasellaDiTesto 3"/>
          <p:cNvSpPr txBox="1"/>
          <p:nvPr/>
        </p:nvSpPr>
        <p:spPr>
          <a:xfrm>
            <a:off x="2124000" y="2002239"/>
            <a:ext cx="4896000" cy="769441"/>
          </a:xfrm>
          <a:prstGeom prst="rect">
            <a:avLst/>
          </a:prstGeom>
          <a:ln/>
        </p:spPr>
        <p:style>
          <a:lnRef idx="1">
            <a:schemeClr val="accent2"/>
          </a:lnRef>
          <a:fillRef idx="2">
            <a:schemeClr val="accent2"/>
          </a:fillRef>
          <a:effectRef idx="1">
            <a:schemeClr val="accent2"/>
          </a:effectRef>
          <a:fontRef idx="minor">
            <a:schemeClr val="dk1"/>
          </a:fontRef>
        </p:style>
        <p:txBody>
          <a:bodyPr wrap="square" rtlCol="0">
            <a:spAutoFit/>
          </a:bodyPr>
          <a:lstStyle/>
          <a:p>
            <a:pPr lvl="0"/>
            <a:r>
              <a:rPr lang="en-US" sz="2200" dirty="0">
                <a:solidFill>
                  <a:schemeClr val="accent3">
                    <a:lumMod val="75000"/>
                  </a:schemeClr>
                </a:solidFill>
                <a:latin typeface="Wingdings 3" charset="2"/>
                <a:cs typeface="Wingdings 3" charset="2"/>
              </a:rPr>
              <a:t>u</a:t>
            </a:r>
            <a:r>
              <a:rPr lang="en-US" sz="2200" dirty="0">
                <a:latin typeface="Arial"/>
                <a:cs typeface="Arial"/>
              </a:rPr>
              <a:t> </a:t>
            </a:r>
            <a:r>
              <a:rPr lang="en-US" sz="2200" dirty="0"/>
              <a:t>Novelist and critic</a:t>
            </a:r>
            <a:endParaRPr lang="it-IT" sz="2200" dirty="0"/>
          </a:p>
          <a:p>
            <a:pPr lvl="0"/>
            <a:r>
              <a:rPr lang="en-US" sz="2200" dirty="0">
                <a:solidFill>
                  <a:schemeClr val="accent3">
                    <a:lumMod val="75000"/>
                  </a:schemeClr>
                </a:solidFill>
                <a:latin typeface="Wingdings 3" charset="2"/>
                <a:cs typeface="Wingdings 3" charset="2"/>
              </a:rPr>
              <a:t>u</a:t>
            </a:r>
            <a:r>
              <a:rPr lang="en-US" sz="2200" dirty="0">
                <a:latin typeface="Arial"/>
                <a:cs typeface="Arial"/>
              </a:rPr>
              <a:t> </a:t>
            </a:r>
            <a:r>
              <a:rPr lang="en-US" sz="2200" dirty="0"/>
              <a:t>Leader of the ‘Bloomsbury Group’</a:t>
            </a:r>
            <a:endParaRPr lang="it-IT" sz="2200" dirty="0"/>
          </a:p>
        </p:txBody>
      </p:sp>
      <p:sp>
        <p:nvSpPr>
          <p:cNvPr id="3" name="CasellaDiTesto 2"/>
          <p:cNvSpPr txBox="1"/>
          <p:nvPr/>
        </p:nvSpPr>
        <p:spPr>
          <a:xfrm>
            <a:off x="1800000" y="3314087"/>
            <a:ext cx="5544000" cy="1440000"/>
          </a:xfrm>
          <a:prstGeom prst="rect">
            <a:avLst/>
          </a:prstGeom>
          <a:ln/>
        </p:spPr>
        <p:style>
          <a:lnRef idx="1">
            <a:schemeClr val="accent2"/>
          </a:lnRef>
          <a:fillRef idx="2">
            <a:schemeClr val="accent2"/>
          </a:fillRef>
          <a:effectRef idx="1">
            <a:schemeClr val="accent2"/>
          </a:effectRef>
          <a:fontRef idx="minor">
            <a:schemeClr val="dk1"/>
          </a:fontRef>
        </p:style>
        <p:txBody>
          <a:bodyPr wrap="square" rtlCol="0">
            <a:spAutoFit/>
          </a:bodyPr>
          <a:lstStyle/>
          <a:p>
            <a:r>
              <a:rPr lang="en-US" sz="2200" dirty="0">
                <a:latin typeface="Arial"/>
                <a:cs typeface="Arial"/>
              </a:rPr>
              <a:t>Her works</a:t>
            </a:r>
            <a:endParaRPr lang="it-IT" sz="2200" dirty="0">
              <a:latin typeface="Arial"/>
              <a:cs typeface="Arial"/>
            </a:endParaRPr>
          </a:p>
          <a:p>
            <a:pPr lvl="0"/>
            <a:r>
              <a:rPr lang="en-US" sz="2200" dirty="0"/>
              <a:t>1925 </a:t>
            </a:r>
            <a:r>
              <a:rPr lang="en-US" sz="2200" dirty="0">
                <a:solidFill>
                  <a:srgbClr val="FF0000"/>
                </a:solidFill>
                <a:latin typeface="Wingdings 3" charset="2"/>
                <a:cs typeface="Wingdings 3" charset="2"/>
              </a:rPr>
              <a:t>u</a:t>
            </a:r>
            <a:r>
              <a:rPr lang="en-US" sz="2200" dirty="0">
                <a:latin typeface="Arial"/>
                <a:cs typeface="Arial"/>
              </a:rPr>
              <a:t> </a:t>
            </a:r>
            <a:r>
              <a:rPr lang="en-US" sz="2200" i="1" dirty="0"/>
              <a:t>Mrs. Dalloway </a:t>
            </a:r>
            <a:endParaRPr lang="it-IT" sz="2200" dirty="0"/>
          </a:p>
          <a:p>
            <a:pPr lvl="0"/>
            <a:r>
              <a:rPr lang="en-US" sz="2200" dirty="0"/>
              <a:t>1927 </a:t>
            </a:r>
            <a:r>
              <a:rPr lang="en-US" sz="2200" dirty="0">
                <a:solidFill>
                  <a:srgbClr val="FF0000"/>
                </a:solidFill>
                <a:latin typeface="Wingdings 3" charset="2"/>
                <a:cs typeface="Wingdings 3" charset="2"/>
              </a:rPr>
              <a:t>u</a:t>
            </a:r>
            <a:r>
              <a:rPr lang="en-US" sz="2200" dirty="0">
                <a:latin typeface="Arial"/>
                <a:cs typeface="Arial"/>
              </a:rPr>
              <a:t> </a:t>
            </a:r>
            <a:r>
              <a:rPr lang="en-US" sz="2200" i="1" dirty="0"/>
              <a:t>To the Lighthouse</a:t>
            </a:r>
            <a:endParaRPr lang="it-IT" sz="2200" dirty="0"/>
          </a:p>
          <a:p>
            <a:pPr lvl="0"/>
            <a:r>
              <a:rPr lang="en-US" sz="2200" dirty="0"/>
              <a:t>1929 </a:t>
            </a:r>
            <a:r>
              <a:rPr lang="en-US" sz="2200" dirty="0">
                <a:solidFill>
                  <a:srgbClr val="FF0000"/>
                </a:solidFill>
                <a:latin typeface="Wingdings 3" charset="2"/>
                <a:cs typeface="Wingdings 3" charset="2"/>
              </a:rPr>
              <a:t>u</a:t>
            </a:r>
            <a:r>
              <a:rPr lang="en-US" sz="2200" dirty="0">
                <a:latin typeface="Arial"/>
                <a:cs typeface="Arial"/>
              </a:rPr>
              <a:t> </a:t>
            </a:r>
            <a:r>
              <a:rPr lang="en-US" sz="2200" i="1" dirty="0"/>
              <a:t>A Room of One’s Own</a:t>
            </a:r>
            <a:endParaRPr lang="it-IT" sz="2200" dirty="0"/>
          </a:p>
        </p:txBody>
      </p:sp>
    </p:spTree>
    <p:extLst>
      <p:ext uri="{BB962C8B-B14F-4D97-AF65-F5344CB8AC3E}">
        <p14:creationId xmlns:p14="http://schemas.microsoft.com/office/powerpoint/2010/main" val="1708322804"/>
      </p:ext>
    </p:extLst>
  </p:cSld>
  <p:clrMapOvr>
    <a:masterClrMapping/>
  </p:clrMapOvr>
  <p:transition xmlns:p14="http://schemas.microsoft.com/office/powerpoint/2010/main" spd="slow" advClick="0" advTm="4000">
    <p:fade/>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heckerboard(across)">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checkerboard(across)">
                                      <p:cBhvr>
                                        <p:cTn id="12"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3" grpId="0"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1"/>
          <p:cNvSpPr txBox="1">
            <a:spLocks/>
          </p:cNvSpPr>
          <p:nvPr/>
        </p:nvSpPr>
        <p:spPr>
          <a:xfrm>
            <a:off x="501649" y="2005524"/>
            <a:ext cx="8367713" cy="2202653"/>
          </a:xfrm>
          <a:prstGeom prst="rect">
            <a:avLst/>
          </a:prstGeom>
          <a:ln>
            <a:noFill/>
          </a:ln>
          <a:effectLst/>
        </p:spPr>
        <p:txBody>
          <a:bodyPr vert="horz" lIns="91440" tIns="45720" rIns="91440" bIns="45720" rtlCol="0" anchor="t" anchorCtr="0">
            <a:noAutofit/>
          </a:bodyPr>
          <a:lstStyle>
            <a:lvl1pPr marL="640080" indent="-457200" algn="l" defTabSz="914400" rtl="0" eaLnBrk="1" latinLnBrk="0" hangingPunct="1">
              <a:spcBef>
                <a:spcPct val="0"/>
              </a:spcBef>
              <a:buClr>
                <a:schemeClr val="accent6">
                  <a:lumMod val="75000"/>
                </a:schemeClr>
              </a:buClr>
              <a:buSzPct val="128000"/>
              <a:buFont typeface="Georgia" pitchFamily="18" charset="0"/>
              <a:buChar char="*"/>
              <a:defRPr sz="54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marL="182880" indent="0" algn="ctr">
              <a:buNone/>
            </a:pPr>
            <a:r>
              <a:rPr lang="en-GB" sz="6600" dirty="0">
                <a:solidFill>
                  <a:schemeClr val="bg2">
                    <a:lumMod val="50000"/>
                  </a:schemeClr>
                </a:solidFill>
                <a:effectLst/>
                <a:latin typeface="Arial"/>
                <a:cs typeface="Arial"/>
              </a:rPr>
              <a:t>T. S. ELIOT </a:t>
            </a:r>
            <a:br>
              <a:rPr lang="en-GB" sz="6600" dirty="0">
                <a:solidFill>
                  <a:schemeClr val="bg2">
                    <a:lumMod val="50000"/>
                  </a:schemeClr>
                </a:solidFill>
                <a:effectLst/>
                <a:latin typeface="Arial"/>
                <a:cs typeface="Arial"/>
              </a:rPr>
            </a:br>
            <a:r>
              <a:rPr lang="en-GB" sz="6600" dirty="0">
                <a:solidFill>
                  <a:schemeClr val="bg2">
                    <a:lumMod val="50000"/>
                  </a:schemeClr>
                </a:solidFill>
                <a:effectLst/>
                <a:latin typeface="Arial"/>
                <a:cs typeface="Arial"/>
              </a:rPr>
              <a:t>(1888-1965)</a:t>
            </a:r>
            <a:endParaRPr lang="it-IT" sz="6600" dirty="0">
              <a:solidFill>
                <a:schemeClr val="bg2">
                  <a:lumMod val="50000"/>
                </a:schemeClr>
              </a:solidFill>
              <a:effectLst/>
              <a:latin typeface="Arial"/>
              <a:cs typeface="Arial"/>
            </a:endParaRPr>
          </a:p>
        </p:txBody>
      </p:sp>
    </p:spTree>
    <p:extLst>
      <p:ext uri="{BB962C8B-B14F-4D97-AF65-F5344CB8AC3E}">
        <p14:creationId xmlns:p14="http://schemas.microsoft.com/office/powerpoint/2010/main" val="3385609714"/>
      </p:ext>
    </p:extLst>
  </p:cSld>
  <p:clrMapOvr>
    <a:masterClrMapping/>
  </p:clrMapOvr>
  <p:transition xmlns:p14="http://schemas.microsoft.com/office/powerpoint/2010/main" spd="slow" advClick="0" advTm="4000">
    <p:fade/>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dissolv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657593" y="160963"/>
            <a:ext cx="7828815" cy="769441"/>
          </a:xfrm>
          <a:prstGeom prst="rect">
            <a:avLst/>
          </a:prstGeom>
          <a:noFill/>
          <a:ln>
            <a:noFill/>
          </a:ln>
        </p:spPr>
        <p:txBody>
          <a:bodyPr wrap="square" rtlCol="0">
            <a:spAutoFit/>
          </a:bodyPr>
          <a:lstStyle/>
          <a:p>
            <a:pPr marL="182880" indent="0" algn="ctr">
              <a:buNone/>
            </a:pPr>
            <a:r>
              <a:rPr lang="en-GB" sz="4400" b="1" dirty="0">
                <a:solidFill>
                  <a:srgbClr val="F9D83A"/>
                </a:solidFill>
                <a:effectLst/>
                <a:latin typeface="Arial"/>
                <a:cs typeface="Arial"/>
              </a:rPr>
              <a:t>T. S. ELIOT </a:t>
            </a:r>
            <a:endParaRPr lang="en-US" sz="4400" b="1" dirty="0">
              <a:solidFill>
                <a:srgbClr val="F9D83A"/>
              </a:solidFill>
              <a:effectLst/>
              <a:latin typeface="Arial"/>
              <a:cs typeface="Arial"/>
            </a:endParaRPr>
          </a:p>
        </p:txBody>
      </p:sp>
      <p:sp>
        <p:nvSpPr>
          <p:cNvPr id="4" name="CasellaDiTesto 3"/>
          <p:cNvSpPr txBox="1"/>
          <p:nvPr/>
        </p:nvSpPr>
        <p:spPr>
          <a:xfrm>
            <a:off x="2124000" y="1902947"/>
            <a:ext cx="4896000" cy="1080000"/>
          </a:xfrm>
          <a:prstGeom prst="rect">
            <a:avLst/>
          </a:prstGeom>
          <a:ln/>
        </p:spPr>
        <p:style>
          <a:lnRef idx="1">
            <a:schemeClr val="accent2"/>
          </a:lnRef>
          <a:fillRef idx="2">
            <a:schemeClr val="accent2"/>
          </a:fillRef>
          <a:effectRef idx="1">
            <a:schemeClr val="accent2"/>
          </a:effectRef>
          <a:fontRef idx="minor">
            <a:schemeClr val="dk1"/>
          </a:fontRef>
        </p:style>
        <p:txBody>
          <a:bodyPr wrap="square" rtlCol="0">
            <a:spAutoFit/>
          </a:bodyPr>
          <a:lstStyle/>
          <a:p>
            <a:pPr lvl="0"/>
            <a:r>
              <a:rPr lang="en-US" sz="2000" dirty="0">
                <a:solidFill>
                  <a:schemeClr val="accent3">
                    <a:lumMod val="75000"/>
                  </a:schemeClr>
                </a:solidFill>
                <a:latin typeface="Wingdings 3" charset="2"/>
                <a:cs typeface="Wingdings 3" charset="2"/>
              </a:rPr>
              <a:t>u</a:t>
            </a:r>
            <a:r>
              <a:rPr lang="en-US" sz="2000" dirty="0">
                <a:latin typeface="Arial"/>
                <a:cs typeface="Arial"/>
              </a:rPr>
              <a:t> </a:t>
            </a:r>
            <a:r>
              <a:rPr lang="it-IT" sz="2000" dirty="0" err="1">
                <a:latin typeface="Arial"/>
                <a:cs typeface="Arial"/>
              </a:rPr>
              <a:t>Anglo-American</a:t>
            </a:r>
            <a:r>
              <a:rPr lang="it-IT" sz="2000" dirty="0">
                <a:latin typeface="Arial"/>
                <a:cs typeface="Arial"/>
              </a:rPr>
              <a:t> </a:t>
            </a:r>
            <a:r>
              <a:rPr lang="it-IT" sz="2000" dirty="0" err="1">
                <a:latin typeface="Arial"/>
                <a:cs typeface="Arial"/>
              </a:rPr>
              <a:t>poet</a:t>
            </a:r>
            <a:endParaRPr lang="it-IT" sz="2000" dirty="0">
              <a:latin typeface="Arial"/>
              <a:cs typeface="Arial"/>
            </a:endParaRPr>
          </a:p>
          <a:p>
            <a:pPr lvl="0"/>
            <a:r>
              <a:rPr lang="en-US" sz="2000" dirty="0">
                <a:solidFill>
                  <a:schemeClr val="accent3">
                    <a:lumMod val="75000"/>
                  </a:schemeClr>
                </a:solidFill>
                <a:latin typeface="Wingdings 3" charset="2"/>
                <a:cs typeface="Wingdings 3" charset="2"/>
              </a:rPr>
              <a:t>u</a:t>
            </a:r>
            <a:r>
              <a:rPr lang="en-US" sz="2000" dirty="0">
                <a:latin typeface="Arial"/>
                <a:cs typeface="Arial"/>
              </a:rPr>
              <a:t> </a:t>
            </a:r>
            <a:r>
              <a:rPr lang="it-IT" sz="2000" dirty="0" err="1">
                <a:latin typeface="Arial"/>
                <a:cs typeface="Arial"/>
              </a:rPr>
              <a:t>Born</a:t>
            </a:r>
            <a:r>
              <a:rPr lang="it-IT" sz="2000" dirty="0">
                <a:latin typeface="Arial"/>
                <a:cs typeface="Arial"/>
              </a:rPr>
              <a:t> in Missouri</a:t>
            </a:r>
          </a:p>
          <a:p>
            <a:r>
              <a:rPr lang="en-US" sz="2000" dirty="0">
                <a:solidFill>
                  <a:schemeClr val="accent3">
                    <a:lumMod val="75000"/>
                  </a:schemeClr>
                </a:solidFill>
                <a:latin typeface="Wingdings 3" charset="2"/>
                <a:cs typeface="Wingdings 3" charset="2"/>
              </a:rPr>
              <a:t>u</a:t>
            </a:r>
            <a:r>
              <a:rPr lang="en-US" sz="2000" dirty="0">
                <a:latin typeface="Arial"/>
                <a:cs typeface="Arial"/>
              </a:rPr>
              <a:t> </a:t>
            </a:r>
            <a:r>
              <a:rPr lang="en-GB" sz="2000" dirty="0">
                <a:latin typeface="Arial"/>
                <a:cs typeface="Arial"/>
              </a:rPr>
              <a:t>Nobel prize in 1948</a:t>
            </a:r>
            <a:r>
              <a:rPr lang="it-IT" sz="2000" dirty="0">
                <a:effectLst/>
                <a:latin typeface="Arial"/>
                <a:cs typeface="Arial"/>
              </a:rPr>
              <a:t> </a:t>
            </a:r>
            <a:endParaRPr lang="it-IT" sz="2000" dirty="0">
              <a:latin typeface="Arial"/>
              <a:cs typeface="Arial"/>
            </a:endParaRPr>
          </a:p>
        </p:txBody>
      </p:sp>
      <p:sp>
        <p:nvSpPr>
          <p:cNvPr id="3" name="CasellaDiTesto 2"/>
          <p:cNvSpPr txBox="1"/>
          <p:nvPr/>
        </p:nvSpPr>
        <p:spPr>
          <a:xfrm>
            <a:off x="1800000" y="3406252"/>
            <a:ext cx="5544000" cy="1015663"/>
          </a:xfrm>
          <a:prstGeom prst="rect">
            <a:avLst/>
          </a:prstGeom>
          <a:ln/>
        </p:spPr>
        <p:style>
          <a:lnRef idx="1">
            <a:schemeClr val="accent2"/>
          </a:lnRef>
          <a:fillRef idx="2">
            <a:schemeClr val="accent2"/>
          </a:fillRef>
          <a:effectRef idx="1">
            <a:schemeClr val="accent2"/>
          </a:effectRef>
          <a:fontRef idx="minor">
            <a:schemeClr val="dk1"/>
          </a:fontRef>
        </p:style>
        <p:txBody>
          <a:bodyPr wrap="square" rtlCol="0">
            <a:spAutoFit/>
          </a:bodyPr>
          <a:lstStyle/>
          <a:p>
            <a:r>
              <a:rPr lang="en-US" sz="2000" dirty="0">
                <a:latin typeface="Arial"/>
                <a:cs typeface="Arial"/>
              </a:rPr>
              <a:t>His works</a:t>
            </a:r>
            <a:endParaRPr lang="it-IT" sz="2000" dirty="0">
              <a:latin typeface="Arial"/>
              <a:cs typeface="Arial"/>
            </a:endParaRPr>
          </a:p>
          <a:p>
            <a:pPr lvl="0"/>
            <a:r>
              <a:rPr lang="it-IT" sz="2000" dirty="0">
                <a:latin typeface="Arial"/>
                <a:cs typeface="Arial"/>
              </a:rPr>
              <a:t>1917</a:t>
            </a:r>
            <a:r>
              <a:rPr lang="en-US" sz="2000" dirty="0">
                <a:latin typeface="Arial"/>
                <a:cs typeface="Arial"/>
              </a:rPr>
              <a:t> </a:t>
            </a:r>
            <a:r>
              <a:rPr lang="en-US" sz="2000" dirty="0">
                <a:solidFill>
                  <a:srgbClr val="FF0000"/>
                </a:solidFill>
                <a:latin typeface="Wingdings 3" charset="2"/>
                <a:cs typeface="Wingdings 3" charset="2"/>
              </a:rPr>
              <a:t>u</a:t>
            </a:r>
            <a:r>
              <a:rPr lang="en-US" sz="2000" dirty="0">
                <a:latin typeface="Arial"/>
                <a:cs typeface="Arial"/>
              </a:rPr>
              <a:t> </a:t>
            </a:r>
            <a:r>
              <a:rPr lang="it-IT" sz="2000" i="1" dirty="0" err="1">
                <a:latin typeface="Arial"/>
                <a:cs typeface="Arial"/>
              </a:rPr>
              <a:t>Prufrock</a:t>
            </a:r>
            <a:r>
              <a:rPr lang="it-IT" sz="2000" i="1" dirty="0">
                <a:latin typeface="Arial"/>
                <a:cs typeface="Arial"/>
              </a:rPr>
              <a:t> and </a:t>
            </a:r>
            <a:r>
              <a:rPr lang="it-IT" sz="2000" i="1" dirty="0" err="1">
                <a:latin typeface="Arial"/>
                <a:cs typeface="Arial"/>
              </a:rPr>
              <a:t>other</a:t>
            </a:r>
            <a:r>
              <a:rPr lang="it-IT" sz="2000" i="1" dirty="0">
                <a:latin typeface="Arial"/>
                <a:cs typeface="Arial"/>
              </a:rPr>
              <a:t> </a:t>
            </a:r>
            <a:r>
              <a:rPr lang="it-IT" sz="2000" i="1" dirty="0" err="1">
                <a:latin typeface="Arial"/>
                <a:cs typeface="Arial"/>
              </a:rPr>
              <a:t>observations</a:t>
            </a:r>
            <a:endParaRPr lang="it-IT" sz="2000" i="1" dirty="0">
              <a:latin typeface="Arial"/>
              <a:cs typeface="Arial"/>
            </a:endParaRPr>
          </a:p>
          <a:p>
            <a:r>
              <a:rPr lang="en-GB" sz="2000" dirty="0">
                <a:latin typeface="Arial"/>
                <a:cs typeface="Arial"/>
              </a:rPr>
              <a:t>1922</a:t>
            </a:r>
            <a:r>
              <a:rPr lang="en-US" sz="2000" dirty="0">
                <a:latin typeface="Arial"/>
                <a:cs typeface="Arial"/>
              </a:rPr>
              <a:t> </a:t>
            </a:r>
            <a:r>
              <a:rPr lang="en-US" sz="2000" dirty="0">
                <a:solidFill>
                  <a:srgbClr val="FF0000"/>
                </a:solidFill>
                <a:latin typeface="Wingdings 3" charset="2"/>
                <a:cs typeface="Wingdings 3" charset="2"/>
              </a:rPr>
              <a:t>u</a:t>
            </a:r>
            <a:r>
              <a:rPr lang="en-US" sz="2000" dirty="0">
                <a:latin typeface="Arial"/>
                <a:cs typeface="Arial"/>
              </a:rPr>
              <a:t> </a:t>
            </a:r>
            <a:r>
              <a:rPr lang="en-GB" sz="2000" i="1" dirty="0">
                <a:latin typeface="Arial"/>
                <a:cs typeface="Arial"/>
              </a:rPr>
              <a:t>The Waste Land</a:t>
            </a:r>
            <a:r>
              <a:rPr lang="it-IT" sz="2000" i="1" dirty="0">
                <a:effectLst/>
                <a:latin typeface="Arial"/>
                <a:cs typeface="Arial"/>
              </a:rPr>
              <a:t> </a:t>
            </a:r>
            <a:endParaRPr lang="it-IT" sz="2000" i="1" dirty="0">
              <a:latin typeface="Arial"/>
              <a:cs typeface="Arial"/>
            </a:endParaRPr>
          </a:p>
        </p:txBody>
      </p:sp>
    </p:spTree>
    <p:extLst>
      <p:ext uri="{BB962C8B-B14F-4D97-AF65-F5344CB8AC3E}">
        <p14:creationId xmlns:p14="http://schemas.microsoft.com/office/powerpoint/2010/main" val="465323550"/>
      </p:ext>
    </p:extLst>
  </p:cSld>
  <p:clrMapOvr>
    <a:masterClrMapping/>
  </p:clrMapOvr>
  <p:transition xmlns:p14="http://schemas.microsoft.com/office/powerpoint/2010/main" spd="slow" advClick="0" advTm="4000">
    <p:fade/>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heckerboard(across)">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checkerboard(across)">
                                      <p:cBhvr>
                                        <p:cTn id="12"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3"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503830" y="277813"/>
            <a:ext cx="7828815" cy="769441"/>
          </a:xfrm>
          <a:prstGeom prst="rect">
            <a:avLst/>
          </a:prstGeom>
          <a:noFill/>
          <a:ln>
            <a:noFill/>
          </a:ln>
        </p:spPr>
        <p:txBody>
          <a:bodyPr wrap="square" rtlCol="0">
            <a:spAutoFit/>
          </a:bodyPr>
          <a:lstStyle/>
          <a:p>
            <a:pPr lvl="0" algn="ctr"/>
            <a:r>
              <a:rPr lang="it-IT" sz="4400" b="1" dirty="0">
                <a:solidFill>
                  <a:srgbClr val="F5B71D"/>
                </a:solidFill>
                <a:latin typeface="Arial"/>
                <a:cs typeface="Arial"/>
              </a:rPr>
              <a:t>DEFINITION</a:t>
            </a:r>
          </a:p>
        </p:txBody>
      </p:sp>
      <p:sp>
        <p:nvSpPr>
          <p:cNvPr id="4" name="CasellaDiTesto 3"/>
          <p:cNvSpPr txBox="1"/>
          <p:nvPr/>
        </p:nvSpPr>
        <p:spPr>
          <a:xfrm>
            <a:off x="1044098" y="2305616"/>
            <a:ext cx="6748278" cy="2246769"/>
          </a:xfrm>
          <a:prstGeom prst="rect">
            <a:avLst/>
          </a:prstGeom>
          <a:noFill/>
        </p:spPr>
        <p:txBody>
          <a:bodyPr wrap="square" rtlCol="0">
            <a:spAutoFit/>
          </a:bodyPr>
          <a:lstStyle/>
          <a:p>
            <a:pPr lvl="0" algn="ctr"/>
            <a:r>
              <a:rPr lang="en-GB" sz="2800" dirty="0">
                <a:effectLst/>
                <a:latin typeface="Arial"/>
                <a:cs typeface="Arial"/>
              </a:rPr>
              <a:t>A reaction to the Romantic and </a:t>
            </a:r>
          </a:p>
          <a:p>
            <a:pPr lvl="0" algn="ctr"/>
            <a:r>
              <a:rPr lang="en-GB" sz="2800" dirty="0">
                <a:effectLst/>
                <a:latin typeface="Arial"/>
                <a:cs typeface="Arial"/>
              </a:rPr>
              <a:t>the Victorian values due to dramatic social changes around the end of </a:t>
            </a:r>
          </a:p>
          <a:p>
            <a:pPr lvl="0" algn="ctr"/>
            <a:r>
              <a:rPr lang="en-GB" sz="2800" dirty="0">
                <a:effectLst/>
                <a:latin typeface="Arial"/>
                <a:cs typeface="Arial"/>
              </a:rPr>
              <a:t>the 19</a:t>
            </a:r>
            <a:r>
              <a:rPr lang="en-GB" sz="2800" baseline="30000" dirty="0">
                <a:effectLst/>
                <a:latin typeface="Arial"/>
                <a:cs typeface="Arial"/>
              </a:rPr>
              <a:t>th</a:t>
            </a:r>
            <a:r>
              <a:rPr lang="en-GB" sz="2800" dirty="0">
                <a:effectLst/>
                <a:latin typeface="Arial"/>
                <a:cs typeface="Arial"/>
              </a:rPr>
              <a:t> and the beginning of the </a:t>
            </a:r>
            <a:r>
              <a:rPr lang="en-GB" sz="2800" dirty="0">
                <a:latin typeface="Arial"/>
                <a:cs typeface="Arial"/>
              </a:rPr>
              <a:t>20</a:t>
            </a:r>
            <a:r>
              <a:rPr lang="en-GB" sz="2800" baseline="30000" dirty="0">
                <a:latin typeface="Arial"/>
                <a:cs typeface="Arial"/>
              </a:rPr>
              <a:t>th</a:t>
            </a:r>
            <a:r>
              <a:rPr lang="en-GB" sz="2800" dirty="0">
                <a:latin typeface="Arial"/>
                <a:cs typeface="Arial"/>
              </a:rPr>
              <a:t> centuries. </a:t>
            </a:r>
            <a:endParaRPr lang="it-IT" sz="2800" dirty="0">
              <a:effectLst/>
              <a:latin typeface="Arial"/>
              <a:cs typeface="Arial"/>
            </a:endParaRPr>
          </a:p>
        </p:txBody>
      </p:sp>
    </p:spTree>
    <p:extLst>
      <p:ext uri="{BB962C8B-B14F-4D97-AF65-F5344CB8AC3E}">
        <p14:creationId xmlns:p14="http://schemas.microsoft.com/office/powerpoint/2010/main" val="4154447068"/>
      </p:ext>
    </p:extLst>
  </p:cSld>
  <p:clrMapOvr>
    <a:masterClrMapping/>
  </p:clrMapOvr>
  <p:transition xmlns:p14="http://schemas.microsoft.com/office/powerpoint/2010/main" spd="slow" advClick="0" advTm="4000">
    <p:fade/>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1"/>
          <p:cNvSpPr txBox="1">
            <a:spLocks/>
          </p:cNvSpPr>
          <p:nvPr/>
        </p:nvSpPr>
        <p:spPr>
          <a:xfrm>
            <a:off x="501650" y="2875327"/>
            <a:ext cx="8140700" cy="1107346"/>
          </a:xfrm>
          <a:prstGeom prst="rect">
            <a:avLst/>
          </a:prstGeom>
          <a:ln>
            <a:noFill/>
          </a:ln>
          <a:effectLst/>
        </p:spPr>
        <p:txBody>
          <a:bodyPr vert="horz" lIns="91440" tIns="45720" rIns="91440" bIns="45720" rtlCol="0" anchor="t" anchorCtr="0">
            <a:noAutofit/>
          </a:bodyPr>
          <a:lstStyle>
            <a:lvl1pPr marL="640080" indent="-457200" algn="l" defTabSz="914400" rtl="0" eaLnBrk="1" latinLnBrk="0" hangingPunct="1">
              <a:spcBef>
                <a:spcPct val="0"/>
              </a:spcBef>
              <a:buClr>
                <a:schemeClr val="accent6">
                  <a:lumMod val="75000"/>
                </a:schemeClr>
              </a:buClr>
              <a:buSzPct val="128000"/>
              <a:buFont typeface="Georgia" pitchFamily="18" charset="0"/>
              <a:buChar char="*"/>
              <a:defRPr sz="54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marL="182880" indent="0" algn="ctr">
              <a:buNone/>
            </a:pPr>
            <a:r>
              <a:rPr lang="en-GB" sz="6600" dirty="0">
                <a:solidFill>
                  <a:schemeClr val="bg2">
                    <a:lumMod val="50000"/>
                  </a:schemeClr>
                </a:solidFill>
                <a:effectLst/>
              </a:rPr>
              <a:t>CAUSES</a:t>
            </a:r>
          </a:p>
        </p:txBody>
      </p:sp>
    </p:spTree>
    <p:extLst>
      <p:ext uri="{BB962C8B-B14F-4D97-AF65-F5344CB8AC3E}">
        <p14:creationId xmlns:p14="http://schemas.microsoft.com/office/powerpoint/2010/main" val="589899852"/>
      </p:ext>
    </p:extLst>
  </p:cSld>
  <p:clrMapOvr>
    <a:masterClrMapping/>
  </p:clrMapOvr>
  <p:transition xmlns:p14="http://schemas.microsoft.com/office/powerpoint/2010/main" spd="slow" advClick="0" advTm="4000">
    <p:fade/>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dissolv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585902" y="277813"/>
            <a:ext cx="7828815" cy="769441"/>
          </a:xfrm>
          <a:prstGeom prst="rect">
            <a:avLst/>
          </a:prstGeom>
          <a:noFill/>
          <a:ln>
            <a:noFill/>
          </a:ln>
        </p:spPr>
        <p:txBody>
          <a:bodyPr wrap="square" rtlCol="0">
            <a:spAutoFit/>
          </a:bodyPr>
          <a:lstStyle/>
          <a:p>
            <a:pPr lvl="0" algn="ctr"/>
            <a:r>
              <a:rPr lang="it-IT" sz="4400" b="1" dirty="0">
                <a:solidFill>
                  <a:srgbClr val="F5B71D"/>
                </a:solidFill>
                <a:latin typeface="Arial"/>
                <a:cs typeface="Arial"/>
              </a:rPr>
              <a:t>CAUSES</a:t>
            </a:r>
          </a:p>
        </p:txBody>
      </p:sp>
      <p:sp>
        <p:nvSpPr>
          <p:cNvPr id="4" name="CasellaDiTesto 3"/>
          <p:cNvSpPr txBox="1"/>
          <p:nvPr/>
        </p:nvSpPr>
        <p:spPr>
          <a:xfrm>
            <a:off x="1030715" y="2033537"/>
            <a:ext cx="6939189" cy="4247317"/>
          </a:xfrm>
          <a:prstGeom prst="rect">
            <a:avLst/>
          </a:prstGeom>
          <a:noFill/>
        </p:spPr>
        <p:txBody>
          <a:bodyPr wrap="square" rtlCol="0">
            <a:spAutoFit/>
          </a:bodyPr>
          <a:lstStyle/>
          <a:p>
            <a:pPr lvl="0"/>
            <a:r>
              <a:rPr lang="en-GB" dirty="0">
                <a:solidFill>
                  <a:srgbClr val="FF0000"/>
                </a:solidFill>
                <a:latin typeface="Wingdings 3" charset="2"/>
                <a:cs typeface="Wingdings 3" charset="2"/>
              </a:rPr>
              <a:t>u</a:t>
            </a:r>
            <a:r>
              <a:rPr lang="en-GB" dirty="0">
                <a:solidFill>
                  <a:srgbClr val="FF0000"/>
                </a:solidFill>
                <a:latin typeface="Arial"/>
                <a:cs typeface="Arial"/>
              </a:rPr>
              <a:t> </a:t>
            </a:r>
            <a:r>
              <a:rPr lang="en-GB" dirty="0">
                <a:latin typeface="Arial"/>
                <a:cs typeface="Arial"/>
              </a:rPr>
              <a:t>new insights from the emerging fields of psychology and</a:t>
            </a:r>
            <a:br>
              <a:rPr lang="en-GB" dirty="0">
                <a:latin typeface="Arial"/>
                <a:cs typeface="Arial"/>
              </a:rPr>
            </a:br>
            <a:r>
              <a:rPr lang="en-GB" dirty="0">
                <a:latin typeface="Arial"/>
                <a:cs typeface="Arial"/>
              </a:rPr>
              <a:t>  sociology </a:t>
            </a:r>
            <a:endParaRPr lang="it-IT" dirty="0">
              <a:latin typeface="Arial"/>
              <a:cs typeface="Arial"/>
            </a:endParaRPr>
          </a:p>
          <a:p>
            <a:pPr lvl="0"/>
            <a:r>
              <a:rPr lang="en-GB" dirty="0">
                <a:solidFill>
                  <a:srgbClr val="FF0000"/>
                </a:solidFill>
                <a:latin typeface="Wingdings 3" charset="2"/>
                <a:cs typeface="Wingdings 3" charset="2"/>
              </a:rPr>
              <a:t>u</a:t>
            </a:r>
            <a:r>
              <a:rPr lang="en-GB" dirty="0">
                <a:solidFill>
                  <a:srgbClr val="FF0000"/>
                </a:solidFill>
                <a:latin typeface="Arial"/>
                <a:cs typeface="Arial"/>
              </a:rPr>
              <a:t> </a:t>
            </a:r>
            <a:r>
              <a:rPr lang="en-GB" dirty="0">
                <a:latin typeface="Arial"/>
                <a:cs typeface="Arial"/>
              </a:rPr>
              <a:t>new theories of electromagnetism and quantum physics </a:t>
            </a:r>
            <a:endParaRPr lang="it-IT" dirty="0">
              <a:latin typeface="Arial"/>
              <a:cs typeface="Arial"/>
            </a:endParaRPr>
          </a:p>
          <a:p>
            <a:pPr lvl="0"/>
            <a:r>
              <a:rPr lang="en-GB" dirty="0">
                <a:solidFill>
                  <a:srgbClr val="FF0000"/>
                </a:solidFill>
                <a:latin typeface="Wingdings 3" charset="2"/>
                <a:cs typeface="Wingdings 3" charset="2"/>
              </a:rPr>
              <a:t>u</a:t>
            </a:r>
            <a:r>
              <a:rPr lang="en-GB" dirty="0">
                <a:solidFill>
                  <a:srgbClr val="FF0000"/>
                </a:solidFill>
                <a:latin typeface="Arial"/>
                <a:cs typeface="Arial"/>
              </a:rPr>
              <a:t> </a:t>
            </a:r>
            <a:r>
              <a:rPr lang="en-GB" dirty="0">
                <a:latin typeface="Arial"/>
                <a:cs typeface="Arial"/>
              </a:rPr>
              <a:t>a growing critique of British imperialism and the ideology of</a:t>
            </a:r>
            <a:br>
              <a:rPr lang="en-GB" dirty="0">
                <a:latin typeface="Arial"/>
                <a:cs typeface="Arial"/>
              </a:rPr>
            </a:br>
            <a:r>
              <a:rPr lang="en-GB" dirty="0">
                <a:latin typeface="Arial"/>
                <a:cs typeface="Arial"/>
              </a:rPr>
              <a:t>  empire </a:t>
            </a:r>
            <a:endParaRPr lang="it-IT" dirty="0">
              <a:latin typeface="Arial"/>
              <a:cs typeface="Arial"/>
            </a:endParaRPr>
          </a:p>
          <a:p>
            <a:pPr lvl="0"/>
            <a:r>
              <a:rPr lang="en-GB" dirty="0">
                <a:solidFill>
                  <a:srgbClr val="FF0000"/>
                </a:solidFill>
                <a:latin typeface="Wingdings 3" charset="2"/>
                <a:cs typeface="Wingdings 3" charset="2"/>
              </a:rPr>
              <a:t>u</a:t>
            </a:r>
            <a:r>
              <a:rPr lang="en-GB" dirty="0">
                <a:solidFill>
                  <a:srgbClr val="FF0000"/>
                </a:solidFill>
                <a:latin typeface="Arial"/>
                <a:cs typeface="Arial"/>
              </a:rPr>
              <a:t> </a:t>
            </a:r>
            <a:r>
              <a:rPr lang="en-GB" dirty="0">
                <a:latin typeface="Arial"/>
                <a:cs typeface="Arial"/>
              </a:rPr>
              <a:t>the growing force of doctrines of racial superiority in</a:t>
            </a:r>
            <a:br>
              <a:rPr lang="en-GB" dirty="0">
                <a:latin typeface="Arial"/>
                <a:cs typeface="Arial"/>
              </a:rPr>
            </a:br>
            <a:r>
              <a:rPr lang="en-GB" dirty="0">
                <a:latin typeface="Arial"/>
                <a:cs typeface="Arial"/>
              </a:rPr>
              <a:t>  Germany </a:t>
            </a:r>
            <a:endParaRPr lang="it-IT" dirty="0">
              <a:latin typeface="Arial"/>
              <a:cs typeface="Arial"/>
            </a:endParaRPr>
          </a:p>
          <a:p>
            <a:pPr lvl="0"/>
            <a:r>
              <a:rPr lang="en-GB" dirty="0">
                <a:solidFill>
                  <a:srgbClr val="FF0000"/>
                </a:solidFill>
                <a:latin typeface="Wingdings 3" charset="2"/>
                <a:cs typeface="Wingdings 3" charset="2"/>
              </a:rPr>
              <a:t>u</a:t>
            </a:r>
            <a:r>
              <a:rPr lang="en-GB" dirty="0">
                <a:solidFill>
                  <a:srgbClr val="FF0000"/>
                </a:solidFill>
                <a:latin typeface="Arial"/>
                <a:cs typeface="Arial"/>
              </a:rPr>
              <a:t> </a:t>
            </a:r>
            <a:r>
              <a:rPr lang="en-GB" dirty="0">
                <a:latin typeface="Arial"/>
                <a:cs typeface="Arial"/>
              </a:rPr>
              <a:t>the escalation of warfare to a global level </a:t>
            </a:r>
            <a:endParaRPr lang="it-IT" dirty="0">
              <a:latin typeface="Arial"/>
              <a:cs typeface="Arial"/>
            </a:endParaRPr>
          </a:p>
          <a:p>
            <a:pPr lvl="0"/>
            <a:r>
              <a:rPr lang="en-GB" dirty="0">
                <a:solidFill>
                  <a:srgbClr val="FF0000"/>
                </a:solidFill>
                <a:latin typeface="Wingdings 3" charset="2"/>
                <a:cs typeface="Wingdings 3" charset="2"/>
              </a:rPr>
              <a:t>u</a:t>
            </a:r>
            <a:r>
              <a:rPr lang="en-GB" dirty="0">
                <a:solidFill>
                  <a:srgbClr val="FF0000"/>
                </a:solidFill>
                <a:latin typeface="Arial"/>
                <a:cs typeface="Arial"/>
              </a:rPr>
              <a:t> </a:t>
            </a:r>
            <a:r>
              <a:rPr lang="en-GB" dirty="0">
                <a:latin typeface="Arial"/>
                <a:cs typeface="Arial"/>
              </a:rPr>
              <a:t>shifting power structures, particularly as women entered the</a:t>
            </a:r>
            <a:br>
              <a:rPr lang="en-GB" dirty="0">
                <a:latin typeface="Arial"/>
                <a:cs typeface="Arial"/>
              </a:rPr>
            </a:br>
            <a:r>
              <a:rPr lang="en-GB" dirty="0">
                <a:latin typeface="Arial"/>
                <a:cs typeface="Arial"/>
              </a:rPr>
              <a:t>  work force </a:t>
            </a:r>
            <a:endParaRPr lang="it-IT" dirty="0">
              <a:latin typeface="Arial"/>
              <a:cs typeface="Arial"/>
            </a:endParaRPr>
          </a:p>
          <a:p>
            <a:pPr lvl="0"/>
            <a:r>
              <a:rPr lang="en-GB" dirty="0">
                <a:solidFill>
                  <a:srgbClr val="FF0000"/>
                </a:solidFill>
                <a:latin typeface="Wingdings 3" charset="2"/>
                <a:cs typeface="Wingdings 3" charset="2"/>
              </a:rPr>
              <a:t>u</a:t>
            </a:r>
            <a:r>
              <a:rPr lang="en-GB" dirty="0">
                <a:solidFill>
                  <a:srgbClr val="FF0000"/>
                </a:solidFill>
                <a:latin typeface="Arial"/>
                <a:cs typeface="Arial"/>
              </a:rPr>
              <a:t> </a:t>
            </a:r>
            <a:r>
              <a:rPr lang="en-GB" dirty="0">
                <a:latin typeface="Arial"/>
                <a:cs typeface="Arial"/>
              </a:rPr>
              <a:t>the emergence of a new ‘city consciousness</a:t>
            </a:r>
            <a:r>
              <a:rPr lang="it-IT" dirty="0">
                <a:latin typeface="Arial"/>
                <a:cs typeface="Arial"/>
              </a:rPr>
              <a:t>’</a:t>
            </a:r>
          </a:p>
          <a:p>
            <a:pPr lvl="0"/>
            <a:r>
              <a:rPr lang="en-GB" dirty="0">
                <a:solidFill>
                  <a:srgbClr val="FF0000"/>
                </a:solidFill>
                <a:latin typeface="Wingdings 3" charset="2"/>
                <a:cs typeface="Wingdings 3" charset="2"/>
              </a:rPr>
              <a:t>u</a:t>
            </a:r>
            <a:r>
              <a:rPr lang="en-GB" dirty="0">
                <a:solidFill>
                  <a:srgbClr val="FF0000"/>
                </a:solidFill>
                <a:latin typeface="Arial"/>
                <a:cs typeface="Arial"/>
              </a:rPr>
              <a:t> </a:t>
            </a:r>
            <a:r>
              <a:rPr lang="en-GB" dirty="0">
                <a:latin typeface="Arial"/>
                <a:cs typeface="Arial"/>
              </a:rPr>
              <a:t>new information technologies such as radio and cinema </a:t>
            </a:r>
            <a:endParaRPr lang="it-IT" dirty="0">
              <a:latin typeface="Arial"/>
              <a:cs typeface="Arial"/>
            </a:endParaRPr>
          </a:p>
          <a:p>
            <a:pPr lvl="0"/>
            <a:r>
              <a:rPr lang="en-GB" dirty="0">
                <a:solidFill>
                  <a:srgbClr val="FF0000"/>
                </a:solidFill>
                <a:latin typeface="Wingdings 3" charset="2"/>
                <a:cs typeface="Wingdings 3" charset="2"/>
              </a:rPr>
              <a:t>u</a:t>
            </a:r>
            <a:r>
              <a:rPr lang="en-GB" dirty="0">
                <a:solidFill>
                  <a:srgbClr val="FF0000"/>
                </a:solidFill>
                <a:latin typeface="Arial"/>
                <a:cs typeface="Arial"/>
              </a:rPr>
              <a:t> </a:t>
            </a:r>
            <a:r>
              <a:rPr lang="en-GB" dirty="0">
                <a:latin typeface="Arial"/>
                <a:cs typeface="Arial"/>
              </a:rPr>
              <a:t>the advent of mass democracy and the rise of mass</a:t>
            </a:r>
            <a:br>
              <a:rPr lang="en-GB" dirty="0">
                <a:latin typeface="Arial"/>
                <a:cs typeface="Arial"/>
              </a:rPr>
            </a:br>
            <a:r>
              <a:rPr lang="en-GB" dirty="0">
                <a:latin typeface="Arial"/>
                <a:cs typeface="Arial"/>
              </a:rPr>
              <a:t>  communication </a:t>
            </a:r>
            <a:endParaRPr lang="it-IT" dirty="0">
              <a:latin typeface="Arial"/>
              <a:cs typeface="Arial"/>
            </a:endParaRPr>
          </a:p>
          <a:p>
            <a:pPr lvl="0"/>
            <a:r>
              <a:rPr lang="en-GB" dirty="0">
                <a:solidFill>
                  <a:srgbClr val="FF0000"/>
                </a:solidFill>
                <a:latin typeface="Wingdings 3" charset="2"/>
                <a:cs typeface="Wingdings 3" charset="2"/>
              </a:rPr>
              <a:t>u</a:t>
            </a:r>
            <a:r>
              <a:rPr lang="en-GB" dirty="0">
                <a:solidFill>
                  <a:srgbClr val="FF0000"/>
                </a:solidFill>
                <a:latin typeface="Arial"/>
                <a:cs typeface="Arial"/>
              </a:rPr>
              <a:t> </a:t>
            </a:r>
            <a:r>
              <a:rPr lang="en-GB" dirty="0">
                <a:latin typeface="Arial"/>
                <a:cs typeface="Arial"/>
              </a:rPr>
              <a:t>fin-de-siècle (‘end-of-the-century’) consciousness</a:t>
            </a:r>
            <a:endParaRPr lang="it-IT" dirty="0">
              <a:latin typeface="Arial"/>
              <a:cs typeface="Arial"/>
            </a:endParaRPr>
          </a:p>
        </p:txBody>
      </p:sp>
      <p:sp>
        <p:nvSpPr>
          <p:cNvPr id="3" name="CasellaDiTesto 2"/>
          <p:cNvSpPr txBox="1"/>
          <p:nvPr/>
        </p:nvSpPr>
        <p:spPr>
          <a:xfrm>
            <a:off x="423324" y="1286523"/>
            <a:ext cx="8595923" cy="400110"/>
          </a:xfrm>
          <a:prstGeom prst="rect">
            <a:avLst/>
          </a:prstGeom>
          <a:noFill/>
        </p:spPr>
        <p:txBody>
          <a:bodyPr wrap="none" rtlCol="0">
            <a:spAutoFit/>
          </a:bodyPr>
          <a:lstStyle/>
          <a:p>
            <a:r>
              <a:rPr lang="en-GB" sz="2000" dirty="0">
                <a:latin typeface="Arial"/>
                <a:cs typeface="Arial"/>
              </a:rPr>
              <a:t>The changing world was stimulated by radical new developments, such as:</a:t>
            </a:r>
            <a:endParaRPr lang="it-IT" sz="2000" dirty="0">
              <a:latin typeface="Arial"/>
              <a:cs typeface="Arial"/>
            </a:endParaRPr>
          </a:p>
        </p:txBody>
      </p:sp>
    </p:spTree>
    <p:extLst>
      <p:ext uri="{BB962C8B-B14F-4D97-AF65-F5344CB8AC3E}">
        <p14:creationId xmlns:p14="http://schemas.microsoft.com/office/powerpoint/2010/main" val="955236315"/>
      </p:ext>
    </p:extLst>
  </p:cSld>
  <p:clrMapOvr>
    <a:masterClrMapping/>
  </p:clrMapOvr>
  <p:transition xmlns:p14="http://schemas.microsoft.com/office/powerpoint/2010/main" spd="slow" advClick="0" advTm="4000">
    <p:fade/>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linds(horizont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1"/>
          <p:cNvSpPr txBox="1">
            <a:spLocks/>
          </p:cNvSpPr>
          <p:nvPr/>
        </p:nvSpPr>
        <p:spPr>
          <a:xfrm>
            <a:off x="501650" y="2875327"/>
            <a:ext cx="8140700" cy="1107346"/>
          </a:xfrm>
          <a:prstGeom prst="rect">
            <a:avLst/>
          </a:prstGeom>
          <a:ln>
            <a:noFill/>
          </a:ln>
          <a:effectLst/>
        </p:spPr>
        <p:txBody>
          <a:bodyPr vert="horz" lIns="91440" tIns="45720" rIns="91440" bIns="45720" rtlCol="0" anchor="t" anchorCtr="0">
            <a:noAutofit/>
          </a:bodyPr>
          <a:lstStyle>
            <a:lvl1pPr marL="640080" indent="-457200" algn="l" defTabSz="914400" rtl="0" eaLnBrk="1" latinLnBrk="0" hangingPunct="1">
              <a:spcBef>
                <a:spcPct val="0"/>
              </a:spcBef>
              <a:buClr>
                <a:schemeClr val="accent6">
                  <a:lumMod val="75000"/>
                </a:schemeClr>
              </a:buClr>
              <a:buSzPct val="128000"/>
              <a:buFont typeface="Georgia" pitchFamily="18" charset="0"/>
              <a:buChar char="*"/>
              <a:defRPr sz="54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marL="182880" indent="0" algn="ctr">
              <a:buNone/>
            </a:pPr>
            <a:r>
              <a:rPr lang="en-GB" sz="6600" dirty="0">
                <a:solidFill>
                  <a:schemeClr val="bg2">
                    <a:lumMod val="50000"/>
                  </a:schemeClr>
                </a:solidFill>
                <a:effectLst/>
              </a:rPr>
              <a:t>EFFECTS</a:t>
            </a:r>
          </a:p>
        </p:txBody>
      </p:sp>
    </p:spTree>
    <p:extLst>
      <p:ext uri="{BB962C8B-B14F-4D97-AF65-F5344CB8AC3E}">
        <p14:creationId xmlns:p14="http://schemas.microsoft.com/office/powerpoint/2010/main" val="1335584570"/>
      </p:ext>
    </p:extLst>
  </p:cSld>
  <p:clrMapOvr>
    <a:masterClrMapping/>
  </p:clrMapOvr>
  <p:transition xmlns:p14="http://schemas.microsoft.com/office/powerpoint/2010/main" spd="slow" advClick="0" advTm="4000">
    <p:fade/>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dissolv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585902" y="277813"/>
            <a:ext cx="7828815" cy="769441"/>
          </a:xfrm>
          <a:prstGeom prst="rect">
            <a:avLst/>
          </a:prstGeom>
          <a:noFill/>
          <a:ln>
            <a:noFill/>
          </a:ln>
        </p:spPr>
        <p:txBody>
          <a:bodyPr wrap="square" rtlCol="0">
            <a:spAutoFit/>
          </a:bodyPr>
          <a:lstStyle/>
          <a:p>
            <a:pPr lvl="0" algn="ctr"/>
            <a:r>
              <a:rPr lang="it-IT" sz="4400" b="1" dirty="0">
                <a:solidFill>
                  <a:srgbClr val="EDB82E"/>
                </a:solidFill>
                <a:latin typeface="Arial"/>
                <a:cs typeface="Arial"/>
              </a:rPr>
              <a:t>EFFECTS</a:t>
            </a:r>
          </a:p>
        </p:txBody>
      </p:sp>
      <p:sp>
        <p:nvSpPr>
          <p:cNvPr id="4" name="CasellaDiTesto 3"/>
          <p:cNvSpPr txBox="1"/>
          <p:nvPr/>
        </p:nvSpPr>
        <p:spPr>
          <a:xfrm>
            <a:off x="1274850" y="1560428"/>
            <a:ext cx="6450919" cy="3477875"/>
          </a:xfrm>
          <a:prstGeom prst="rect">
            <a:avLst/>
          </a:prstGeom>
          <a:noFill/>
        </p:spPr>
        <p:txBody>
          <a:bodyPr wrap="square" rtlCol="0">
            <a:spAutoFit/>
          </a:bodyPr>
          <a:lstStyle/>
          <a:p>
            <a:pPr lvl="0"/>
            <a:r>
              <a:rPr lang="en-GB" sz="2000" dirty="0">
                <a:solidFill>
                  <a:srgbClr val="FF0000"/>
                </a:solidFill>
                <a:latin typeface="Wingdings 3" charset="2"/>
                <a:cs typeface="Wingdings 3" charset="2"/>
              </a:rPr>
              <a:t>u</a:t>
            </a:r>
            <a:r>
              <a:rPr lang="en-GB" sz="2000" dirty="0">
                <a:latin typeface="Arial"/>
                <a:cs typeface="Arial"/>
              </a:rPr>
              <a:t> </a:t>
            </a:r>
            <a:r>
              <a:rPr lang="en-GB" sz="2000" dirty="0">
                <a:effectLst/>
                <a:latin typeface="Arial"/>
                <a:cs typeface="Arial"/>
              </a:rPr>
              <a:t>It breaks the earlier artistic conventions </a:t>
            </a:r>
            <a:endParaRPr lang="it-IT" sz="2000" dirty="0">
              <a:effectLst/>
              <a:latin typeface="Arial"/>
              <a:cs typeface="Arial"/>
            </a:endParaRPr>
          </a:p>
          <a:p>
            <a:pPr lvl="0"/>
            <a:r>
              <a:rPr lang="en-GB" sz="2000" dirty="0">
                <a:solidFill>
                  <a:srgbClr val="FF0000"/>
                </a:solidFill>
                <a:latin typeface="Wingdings 3" charset="2"/>
                <a:cs typeface="Wingdings 3" charset="2"/>
              </a:rPr>
              <a:t>u</a:t>
            </a:r>
            <a:r>
              <a:rPr lang="en-GB" sz="2000" dirty="0">
                <a:latin typeface="Arial"/>
                <a:cs typeface="Arial"/>
              </a:rPr>
              <a:t> A</a:t>
            </a:r>
            <a:r>
              <a:rPr lang="en-GB" sz="2000" dirty="0">
                <a:effectLst/>
                <a:latin typeface="Arial"/>
                <a:cs typeface="Arial"/>
              </a:rPr>
              <a:t>rtists look for a new language to translate their</a:t>
            </a:r>
            <a:br>
              <a:rPr lang="en-GB" sz="2000" dirty="0">
                <a:effectLst/>
                <a:latin typeface="Arial"/>
                <a:cs typeface="Arial"/>
              </a:rPr>
            </a:br>
            <a:r>
              <a:rPr lang="en-GB" sz="2000" dirty="0">
                <a:effectLst/>
                <a:latin typeface="Arial"/>
                <a:cs typeface="Arial"/>
              </a:rPr>
              <a:t>    perception of the world</a:t>
            </a:r>
            <a:endParaRPr lang="it-IT" sz="2000" dirty="0">
              <a:effectLst/>
              <a:latin typeface="Arial"/>
              <a:cs typeface="Arial"/>
            </a:endParaRPr>
          </a:p>
          <a:p>
            <a:pPr lvl="0"/>
            <a:r>
              <a:rPr lang="en-GB" sz="2000" dirty="0">
                <a:solidFill>
                  <a:srgbClr val="FF0000"/>
                </a:solidFill>
                <a:latin typeface="Wingdings 3" charset="2"/>
                <a:cs typeface="Wingdings 3" charset="2"/>
              </a:rPr>
              <a:t>u</a:t>
            </a:r>
            <a:r>
              <a:rPr lang="en-GB" sz="2000" dirty="0">
                <a:latin typeface="Arial"/>
                <a:cs typeface="Arial"/>
              </a:rPr>
              <a:t> F</a:t>
            </a:r>
            <a:r>
              <a:rPr lang="en-GB" sz="2000" dirty="0">
                <a:effectLst/>
                <a:latin typeface="Arial"/>
                <a:cs typeface="Arial"/>
              </a:rPr>
              <a:t>aces alienation and isolation </a:t>
            </a:r>
            <a:endParaRPr lang="it-IT" sz="2000" dirty="0">
              <a:effectLst/>
              <a:latin typeface="Arial"/>
              <a:cs typeface="Arial"/>
            </a:endParaRPr>
          </a:p>
          <a:p>
            <a:pPr lvl="0"/>
            <a:r>
              <a:rPr lang="en-GB" sz="2000" dirty="0">
                <a:solidFill>
                  <a:srgbClr val="FF0000"/>
                </a:solidFill>
                <a:latin typeface="Wingdings 3" charset="2"/>
                <a:cs typeface="Wingdings 3" charset="2"/>
              </a:rPr>
              <a:t>u</a:t>
            </a:r>
            <a:r>
              <a:rPr lang="en-GB" sz="2000" dirty="0">
                <a:latin typeface="Arial"/>
                <a:cs typeface="Arial"/>
              </a:rPr>
              <a:t> F</a:t>
            </a:r>
            <a:r>
              <a:rPr lang="en-GB" sz="2000" dirty="0">
                <a:effectLst/>
                <a:latin typeface="Arial"/>
                <a:cs typeface="Arial"/>
              </a:rPr>
              <a:t>aces the World </a:t>
            </a:r>
            <a:r>
              <a:rPr lang="en-GB" sz="2000" dirty="0">
                <a:latin typeface="Arial"/>
                <a:cs typeface="Arial"/>
              </a:rPr>
              <a:t>W</a:t>
            </a:r>
            <a:r>
              <a:rPr lang="en-GB" sz="2000" dirty="0">
                <a:effectLst/>
                <a:latin typeface="Arial"/>
                <a:cs typeface="Arial"/>
              </a:rPr>
              <a:t>ar I apocalyptic dimension </a:t>
            </a:r>
            <a:endParaRPr lang="it-IT" sz="2000" dirty="0">
              <a:effectLst/>
              <a:latin typeface="Arial"/>
              <a:cs typeface="Arial"/>
            </a:endParaRPr>
          </a:p>
          <a:p>
            <a:pPr lvl="0"/>
            <a:r>
              <a:rPr lang="en-GB" sz="2000" dirty="0">
                <a:solidFill>
                  <a:srgbClr val="FF0000"/>
                </a:solidFill>
                <a:latin typeface="Wingdings 3" charset="2"/>
                <a:cs typeface="Wingdings 3" charset="2"/>
              </a:rPr>
              <a:t>u</a:t>
            </a:r>
            <a:r>
              <a:rPr lang="en-GB" sz="2000" dirty="0">
                <a:latin typeface="Arial"/>
                <a:cs typeface="Arial"/>
              </a:rPr>
              <a:t> A</a:t>
            </a:r>
            <a:r>
              <a:rPr lang="en-GB" sz="2000" dirty="0">
                <a:effectLst/>
                <a:latin typeface="Arial"/>
                <a:cs typeface="Arial"/>
              </a:rPr>
              <a:t>wareness of existential frailty </a:t>
            </a:r>
            <a:endParaRPr lang="it-IT" sz="2000" dirty="0">
              <a:effectLst/>
              <a:latin typeface="Arial"/>
              <a:cs typeface="Arial"/>
            </a:endParaRPr>
          </a:p>
          <a:p>
            <a:pPr lvl="0"/>
            <a:r>
              <a:rPr lang="en-GB" sz="2000" dirty="0">
                <a:solidFill>
                  <a:srgbClr val="FF0000"/>
                </a:solidFill>
                <a:latin typeface="Wingdings 3" charset="2"/>
                <a:cs typeface="Wingdings 3" charset="2"/>
              </a:rPr>
              <a:t>u</a:t>
            </a:r>
            <a:r>
              <a:rPr lang="en-GB" sz="2000" dirty="0">
                <a:latin typeface="Arial"/>
                <a:cs typeface="Arial"/>
              </a:rPr>
              <a:t> Q</a:t>
            </a:r>
            <a:r>
              <a:rPr lang="en-GB" sz="2000" dirty="0">
                <a:effectLst/>
                <a:latin typeface="Arial"/>
                <a:cs typeface="Arial"/>
              </a:rPr>
              <a:t>uest for meaning </a:t>
            </a:r>
            <a:endParaRPr lang="it-IT" sz="2000" dirty="0">
              <a:effectLst/>
              <a:latin typeface="Arial"/>
              <a:cs typeface="Arial"/>
            </a:endParaRPr>
          </a:p>
          <a:p>
            <a:pPr lvl="0"/>
            <a:r>
              <a:rPr lang="en-GB" sz="2000" dirty="0">
                <a:solidFill>
                  <a:srgbClr val="FF0000"/>
                </a:solidFill>
                <a:latin typeface="Wingdings 3" charset="2"/>
                <a:cs typeface="Wingdings 3" charset="2"/>
              </a:rPr>
              <a:t>u</a:t>
            </a:r>
            <a:r>
              <a:rPr lang="en-GB" sz="2000" dirty="0">
                <a:latin typeface="Arial"/>
                <a:cs typeface="Arial"/>
              </a:rPr>
              <a:t> A</a:t>
            </a:r>
            <a:r>
              <a:rPr lang="en-GB" sz="2000" dirty="0">
                <a:effectLst/>
                <a:latin typeface="Arial"/>
                <a:cs typeface="Arial"/>
              </a:rPr>
              <a:t>rtists try to reorder the chaos through their works,</a:t>
            </a:r>
            <a:br>
              <a:rPr lang="en-GB" sz="2000" dirty="0">
                <a:effectLst/>
                <a:latin typeface="Arial"/>
                <a:cs typeface="Arial"/>
              </a:rPr>
            </a:br>
            <a:r>
              <a:rPr lang="en-GB" sz="2000" dirty="0">
                <a:effectLst/>
                <a:latin typeface="Arial"/>
                <a:cs typeface="Arial"/>
              </a:rPr>
              <a:t>    because they still believe in the possibility of order</a:t>
            </a:r>
            <a:br>
              <a:rPr lang="en-GB" sz="2000" dirty="0">
                <a:effectLst/>
                <a:latin typeface="Arial"/>
                <a:cs typeface="Arial"/>
              </a:rPr>
            </a:br>
            <a:r>
              <a:rPr lang="en-GB" sz="2000" dirty="0">
                <a:effectLst/>
                <a:latin typeface="Arial"/>
                <a:cs typeface="Arial"/>
              </a:rPr>
              <a:t>    and the desirability of unity</a:t>
            </a:r>
            <a:endParaRPr lang="it-IT" sz="2000" dirty="0">
              <a:effectLst/>
              <a:latin typeface="Arial"/>
              <a:cs typeface="Arial"/>
            </a:endParaRPr>
          </a:p>
          <a:p>
            <a:pPr lvl="0"/>
            <a:r>
              <a:rPr lang="en-GB" sz="2000" dirty="0">
                <a:solidFill>
                  <a:srgbClr val="FF0000"/>
                </a:solidFill>
                <a:latin typeface="Wingdings 3" charset="2"/>
                <a:cs typeface="Wingdings 3" charset="2"/>
              </a:rPr>
              <a:t>u</a:t>
            </a:r>
            <a:r>
              <a:rPr lang="en-GB" sz="2000" dirty="0">
                <a:latin typeface="Arial"/>
                <a:cs typeface="Arial"/>
              </a:rPr>
              <a:t> </a:t>
            </a:r>
            <a:r>
              <a:rPr lang="en-GB" sz="2000" dirty="0" err="1">
                <a:latin typeface="Arial"/>
                <a:cs typeface="Arial"/>
              </a:rPr>
              <a:t>E</a:t>
            </a:r>
            <a:r>
              <a:rPr lang="en-GB" sz="2000" dirty="0" err="1">
                <a:effectLst/>
                <a:latin typeface="Arial"/>
                <a:cs typeface="Arial"/>
              </a:rPr>
              <a:t>litarian</a:t>
            </a:r>
            <a:endParaRPr lang="it-IT" sz="2000" dirty="0">
              <a:effectLst/>
              <a:latin typeface="Arial"/>
              <a:cs typeface="Arial"/>
            </a:endParaRPr>
          </a:p>
        </p:txBody>
      </p:sp>
    </p:spTree>
    <p:extLst>
      <p:ext uri="{BB962C8B-B14F-4D97-AF65-F5344CB8AC3E}">
        <p14:creationId xmlns:p14="http://schemas.microsoft.com/office/powerpoint/2010/main" val="3571296084"/>
      </p:ext>
    </p:extLst>
  </p:cSld>
  <p:clrMapOvr>
    <a:masterClrMapping/>
  </p:clrMapOvr>
  <p:transition xmlns:p14="http://schemas.microsoft.com/office/powerpoint/2010/main" spd="slow" advClick="0" advTm="4000">
    <p:fade/>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linds(horizont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1"/>
          <p:cNvSpPr txBox="1">
            <a:spLocks/>
          </p:cNvSpPr>
          <p:nvPr/>
        </p:nvSpPr>
        <p:spPr>
          <a:xfrm>
            <a:off x="501650" y="2459620"/>
            <a:ext cx="8140700" cy="1938761"/>
          </a:xfrm>
          <a:prstGeom prst="rect">
            <a:avLst/>
          </a:prstGeom>
          <a:ln>
            <a:noFill/>
          </a:ln>
          <a:effectLst/>
        </p:spPr>
        <p:txBody>
          <a:bodyPr vert="horz" lIns="91440" tIns="45720" rIns="91440" bIns="45720" rtlCol="0" anchor="t" anchorCtr="0">
            <a:noAutofit/>
          </a:bodyPr>
          <a:lstStyle>
            <a:lvl1pPr marL="640080" indent="-457200" algn="l" defTabSz="914400" rtl="0" eaLnBrk="1" latinLnBrk="0" hangingPunct="1">
              <a:spcBef>
                <a:spcPct val="0"/>
              </a:spcBef>
              <a:buClr>
                <a:schemeClr val="accent6">
                  <a:lumMod val="75000"/>
                </a:schemeClr>
              </a:buClr>
              <a:buSzPct val="128000"/>
              <a:buFont typeface="Georgia" pitchFamily="18" charset="0"/>
              <a:buChar char="*"/>
              <a:defRPr sz="54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marL="182880" indent="0" algn="ctr">
              <a:buNone/>
            </a:pPr>
            <a:r>
              <a:rPr lang="en-GB" sz="6600" dirty="0">
                <a:solidFill>
                  <a:schemeClr val="bg2">
                    <a:lumMod val="50000"/>
                  </a:schemeClr>
                </a:solidFill>
                <a:effectLst/>
              </a:rPr>
              <a:t>MODERNIST FEATURES</a:t>
            </a:r>
          </a:p>
        </p:txBody>
      </p:sp>
    </p:spTree>
    <p:extLst>
      <p:ext uri="{BB962C8B-B14F-4D97-AF65-F5344CB8AC3E}">
        <p14:creationId xmlns:p14="http://schemas.microsoft.com/office/powerpoint/2010/main" val="1214432438"/>
      </p:ext>
    </p:extLst>
  </p:cSld>
  <p:clrMapOvr>
    <a:masterClrMapping/>
  </p:clrMapOvr>
  <p:transition xmlns:p14="http://schemas.microsoft.com/office/powerpoint/2010/main" spd="slow" advClick="0" advTm="4000">
    <p:fade/>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dissolv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585902" y="511751"/>
            <a:ext cx="7828815" cy="769441"/>
          </a:xfrm>
          <a:prstGeom prst="rect">
            <a:avLst/>
          </a:prstGeom>
          <a:noFill/>
          <a:ln>
            <a:noFill/>
          </a:ln>
        </p:spPr>
        <p:txBody>
          <a:bodyPr wrap="square" rtlCol="0">
            <a:spAutoFit/>
          </a:bodyPr>
          <a:lstStyle/>
          <a:p>
            <a:pPr algn="ctr"/>
            <a:r>
              <a:rPr lang="en-GB" sz="4400" b="1" dirty="0">
                <a:solidFill>
                  <a:srgbClr val="EDB82E"/>
                </a:solidFill>
                <a:effectLst/>
                <a:latin typeface="Arial"/>
                <a:cs typeface="Arial"/>
              </a:rPr>
              <a:t>MODERNIST FEATURES</a:t>
            </a:r>
          </a:p>
        </p:txBody>
      </p:sp>
      <p:sp>
        <p:nvSpPr>
          <p:cNvPr id="4" name="CasellaDiTesto 3"/>
          <p:cNvSpPr txBox="1"/>
          <p:nvPr/>
        </p:nvSpPr>
        <p:spPr>
          <a:xfrm>
            <a:off x="585902" y="1560427"/>
            <a:ext cx="7828814" cy="4154983"/>
          </a:xfrm>
          <a:prstGeom prst="rect">
            <a:avLst/>
          </a:prstGeom>
          <a:noFill/>
        </p:spPr>
        <p:txBody>
          <a:bodyPr wrap="square" rtlCol="0">
            <a:spAutoFit/>
          </a:bodyPr>
          <a:lstStyle/>
          <a:p>
            <a:pPr lvl="0"/>
            <a:r>
              <a:rPr lang="en-GB" sz="2200" dirty="0">
                <a:solidFill>
                  <a:srgbClr val="FF0000"/>
                </a:solidFill>
                <a:latin typeface="Arial"/>
                <a:cs typeface="Arial"/>
              </a:rPr>
              <a:t>• </a:t>
            </a:r>
            <a:r>
              <a:rPr lang="en-GB" sz="2200" dirty="0">
                <a:latin typeface="Arial"/>
                <a:cs typeface="Arial"/>
              </a:rPr>
              <a:t>Reality seen as uncertain, temporary and subject to change</a:t>
            </a:r>
            <a:endParaRPr lang="it-IT" sz="2200" dirty="0">
              <a:latin typeface="Arial"/>
              <a:cs typeface="Arial"/>
            </a:endParaRPr>
          </a:p>
          <a:p>
            <a:pPr lvl="0"/>
            <a:r>
              <a:rPr lang="en-GB" sz="2200" dirty="0">
                <a:solidFill>
                  <a:srgbClr val="FF0000"/>
                </a:solidFill>
                <a:latin typeface="Arial"/>
                <a:cs typeface="Arial"/>
              </a:rPr>
              <a:t>• </a:t>
            </a:r>
            <a:r>
              <a:rPr lang="en-GB" sz="2200" dirty="0">
                <a:latin typeface="Arial"/>
                <a:cs typeface="Arial"/>
              </a:rPr>
              <a:t>Any interpretation of reality was considered possible</a:t>
            </a:r>
            <a:endParaRPr lang="it-IT" sz="2200" dirty="0">
              <a:latin typeface="Arial"/>
              <a:cs typeface="Arial"/>
            </a:endParaRPr>
          </a:p>
          <a:p>
            <a:pPr lvl="0"/>
            <a:r>
              <a:rPr lang="en-GB" sz="2200" dirty="0">
                <a:solidFill>
                  <a:srgbClr val="FF0000"/>
                </a:solidFill>
                <a:latin typeface="Arial"/>
                <a:cs typeface="Arial"/>
              </a:rPr>
              <a:t>• </a:t>
            </a:r>
            <a:r>
              <a:rPr lang="en-GB" sz="2200" dirty="0">
                <a:latin typeface="Arial"/>
                <a:cs typeface="Arial"/>
              </a:rPr>
              <a:t>A true insight into the nature of things possible only</a:t>
            </a:r>
            <a:br>
              <a:rPr lang="en-GB" sz="2200" dirty="0">
                <a:latin typeface="Arial"/>
                <a:cs typeface="Arial"/>
              </a:rPr>
            </a:br>
            <a:r>
              <a:rPr lang="en-GB" sz="2200" dirty="0">
                <a:latin typeface="Arial"/>
                <a:cs typeface="Arial"/>
              </a:rPr>
              <a:t>  through short, meaningful flashes, images or epiphanies</a:t>
            </a:r>
            <a:endParaRPr lang="it-IT" sz="2200" dirty="0">
              <a:latin typeface="Arial"/>
              <a:cs typeface="Arial"/>
            </a:endParaRPr>
          </a:p>
          <a:p>
            <a:pPr lvl="0"/>
            <a:r>
              <a:rPr lang="en-GB" sz="2200" dirty="0">
                <a:solidFill>
                  <a:srgbClr val="FF0000"/>
                </a:solidFill>
                <a:latin typeface="Arial"/>
                <a:cs typeface="Arial"/>
              </a:rPr>
              <a:t>• </a:t>
            </a:r>
            <a:r>
              <a:rPr lang="en-GB" sz="2200" dirty="0">
                <a:latin typeface="Arial"/>
                <a:cs typeface="Arial"/>
              </a:rPr>
              <a:t>The limitations in space and time were broken because</a:t>
            </a:r>
            <a:br>
              <a:rPr lang="en-GB" sz="2200" dirty="0">
                <a:latin typeface="Arial"/>
                <a:cs typeface="Arial"/>
              </a:rPr>
            </a:br>
            <a:r>
              <a:rPr lang="en-GB" sz="2200" dirty="0">
                <a:latin typeface="Arial"/>
                <a:cs typeface="Arial"/>
              </a:rPr>
              <a:t>  they were considered relative </a:t>
            </a:r>
            <a:endParaRPr lang="it-IT" sz="2200" dirty="0">
              <a:latin typeface="Arial"/>
              <a:cs typeface="Arial"/>
            </a:endParaRPr>
          </a:p>
          <a:p>
            <a:pPr lvl="0"/>
            <a:r>
              <a:rPr lang="en-GB" sz="2200" dirty="0">
                <a:solidFill>
                  <a:srgbClr val="FF0000"/>
                </a:solidFill>
                <a:latin typeface="Arial"/>
                <a:cs typeface="Arial"/>
              </a:rPr>
              <a:t>• </a:t>
            </a:r>
            <a:r>
              <a:rPr lang="en-GB" sz="2200" dirty="0">
                <a:latin typeface="Arial"/>
                <a:cs typeface="Arial"/>
              </a:rPr>
              <a:t>The use of myth to unify human experiences in a universal</a:t>
            </a:r>
            <a:br>
              <a:rPr lang="en-GB" sz="2200" dirty="0">
                <a:latin typeface="Arial"/>
                <a:cs typeface="Arial"/>
              </a:rPr>
            </a:br>
            <a:r>
              <a:rPr lang="en-GB" sz="2200" dirty="0">
                <a:latin typeface="Arial"/>
                <a:cs typeface="Arial"/>
              </a:rPr>
              <a:t>  and symbolic pattern</a:t>
            </a:r>
            <a:endParaRPr lang="it-IT" sz="2200" dirty="0">
              <a:latin typeface="Arial"/>
              <a:cs typeface="Arial"/>
            </a:endParaRPr>
          </a:p>
          <a:p>
            <a:pPr lvl="0"/>
            <a:r>
              <a:rPr lang="en-GB" sz="2200" dirty="0">
                <a:solidFill>
                  <a:srgbClr val="FF0000"/>
                </a:solidFill>
                <a:latin typeface="Arial"/>
                <a:cs typeface="Arial"/>
              </a:rPr>
              <a:t>• </a:t>
            </a:r>
            <a:r>
              <a:rPr lang="en-GB" sz="2200" dirty="0">
                <a:latin typeface="Arial"/>
                <a:cs typeface="Arial"/>
              </a:rPr>
              <a:t>Thanks to psychoanalysis and Freud, the unconscious was</a:t>
            </a:r>
            <a:br>
              <a:rPr lang="en-GB" sz="2200" dirty="0">
                <a:latin typeface="Arial"/>
                <a:cs typeface="Arial"/>
              </a:rPr>
            </a:br>
            <a:r>
              <a:rPr lang="en-GB" sz="2200" dirty="0">
                <a:latin typeface="Arial"/>
                <a:cs typeface="Arial"/>
              </a:rPr>
              <a:t>  investigated from the inside</a:t>
            </a:r>
            <a:endParaRPr lang="it-IT" sz="2200" dirty="0">
              <a:latin typeface="Arial"/>
              <a:cs typeface="Arial"/>
            </a:endParaRPr>
          </a:p>
          <a:p>
            <a:pPr lvl="0"/>
            <a:r>
              <a:rPr lang="en-GB" sz="2200" dirty="0">
                <a:solidFill>
                  <a:srgbClr val="FF0000"/>
                </a:solidFill>
                <a:latin typeface="Arial"/>
                <a:cs typeface="Arial"/>
              </a:rPr>
              <a:t>• </a:t>
            </a:r>
            <a:r>
              <a:rPr lang="en-GB" sz="2200" dirty="0">
                <a:latin typeface="Arial"/>
                <a:cs typeface="Arial"/>
              </a:rPr>
              <a:t>Modern urban life </a:t>
            </a:r>
            <a:endParaRPr lang="it-IT" sz="2200" dirty="0">
              <a:latin typeface="Arial"/>
              <a:cs typeface="Arial"/>
            </a:endParaRPr>
          </a:p>
          <a:p>
            <a:pPr lvl="0"/>
            <a:r>
              <a:rPr lang="en-GB" sz="2200" dirty="0">
                <a:solidFill>
                  <a:srgbClr val="FF0000"/>
                </a:solidFill>
                <a:latin typeface="Arial"/>
                <a:cs typeface="Arial"/>
              </a:rPr>
              <a:t>• </a:t>
            </a:r>
            <a:r>
              <a:rPr lang="en-GB" sz="2200" dirty="0">
                <a:latin typeface="Arial"/>
                <a:cs typeface="Arial"/>
              </a:rPr>
              <a:t>The shapes no longer harmonious and objective</a:t>
            </a:r>
            <a:endParaRPr lang="it-IT" sz="2200" dirty="0">
              <a:latin typeface="Arial"/>
              <a:cs typeface="Arial"/>
            </a:endParaRPr>
          </a:p>
        </p:txBody>
      </p:sp>
    </p:spTree>
    <p:extLst>
      <p:ext uri="{BB962C8B-B14F-4D97-AF65-F5344CB8AC3E}">
        <p14:creationId xmlns:p14="http://schemas.microsoft.com/office/powerpoint/2010/main" val="3012261532"/>
      </p:ext>
    </p:extLst>
  </p:cSld>
  <p:clrMapOvr>
    <a:masterClrMapping/>
  </p:clrMapOvr>
  <p:transition xmlns:p14="http://schemas.microsoft.com/office/powerpoint/2010/main" spd="slow" advClick="0" advTm="4000">
    <p:fade/>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theme/theme1.xml><?xml version="1.0" encoding="utf-8"?>
<a:theme xmlns:a="http://schemas.openxmlformats.org/drawingml/2006/main" name="Elica">
  <a:themeElements>
    <a:clrScheme name="Elica">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Elica">
      <a:majorFont>
        <a:latin typeface="Trebuchet MS"/>
        <a:ea typeface=""/>
        <a:cs typeface=""/>
        <a:font script="Jpan" typeface="ＭＳ ゴシック"/>
        <a:font script="Hang" typeface="HY그래픽B"/>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ＭＳ ゴシック"/>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lica">
      <a:fillStyleLst>
        <a:solidFill>
          <a:schemeClr val="phClr"/>
        </a:solidFill>
        <a:gradFill rotWithShape="1">
          <a:gsLst>
            <a:gs pos="28000">
              <a:schemeClr val="phClr">
                <a:tint val="18000"/>
                <a:satMod val="120000"/>
                <a:lumMod val="88000"/>
              </a:schemeClr>
            </a:gs>
            <a:gs pos="100000">
              <a:schemeClr val="phClr">
                <a:tint val="40000"/>
                <a:satMod val="100000"/>
                <a:lumMod val="78000"/>
              </a:schemeClr>
            </a:gs>
          </a:gsLst>
          <a:lin ang="5400000" scaled="0"/>
        </a:gradFill>
        <a:gradFill rotWithShape="1">
          <a:gsLst>
            <a:gs pos="0">
              <a:schemeClr val="phClr">
                <a:lumMod val="95000"/>
              </a:schemeClr>
            </a:gs>
            <a:gs pos="100000">
              <a:schemeClr val="phClr">
                <a:shade val="82000"/>
                <a:satMod val="125000"/>
                <a:lumMod val="74000"/>
              </a:schemeClr>
            </a:gs>
          </a:gsLst>
          <a:lin ang="5400000" scaled="0"/>
        </a:gradFill>
      </a:fillStyleLst>
      <a:lnStyleLst>
        <a:ln w="9525" cap="flat" cmpd="sng" algn="ctr">
          <a:solidFill>
            <a:schemeClr val="phClr"/>
          </a:solidFill>
          <a:prstDash val="solid"/>
        </a:ln>
        <a:ln w="15875" cap="flat" cmpd="sng" algn="ctr">
          <a:solidFill>
            <a:schemeClr val="phClr">
              <a:shade val="75000"/>
              <a:satMod val="125000"/>
              <a:lumMod val="75000"/>
            </a:schemeClr>
          </a:solidFill>
          <a:prstDash val="solid"/>
        </a:ln>
        <a:ln w="25400" cap="flat" cmpd="sng" algn="ctr">
          <a:solidFill>
            <a:schemeClr val="phClr"/>
          </a:solidFill>
          <a:prstDash val="solid"/>
        </a:ln>
      </a:lnStyleLst>
      <a:effectStyleLst>
        <a:effectStyle>
          <a:effectLst>
            <a:outerShdw blurRad="63500" dist="50800" dir="5400000" sx="98000" sy="98000" rotWithShape="0">
              <a:srgbClr val="000000">
                <a:alpha val="20000"/>
              </a:srgbClr>
            </a:outerShdw>
          </a:effectLst>
        </a:effectStyle>
        <a:effectStyle>
          <a:effectLst>
            <a:outerShdw blurRad="40005" dist="22984" dir="5400000" rotWithShape="0">
              <a:srgbClr val="000000">
                <a:alpha val="45000"/>
              </a:srgbClr>
            </a:outerShdw>
          </a:effectLst>
          <a:scene3d>
            <a:camera prst="orthographicFront">
              <a:rot lat="0" lon="0" rev="0"/>
            </a:camera>
            <a:lightRig rig="balanced" dir="tr"/>
          </a:scene3d>
          <a:sp3d prstMaterial="matte">
            <a:bevelT w="19050" h="38100"/>
          </a:sp3d>
        </a:effectStyle>
        <a:effectStyle>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phClr">
                <a:shade val="30000"/>
                <a:satMod val="120000"/>
              </a:schemeClr>
            </a:contourClr>
          </a:sp3d>
        </a:effectStyle>
      </a:effectStyleLst>
      <a:bgFillStyleLst>
        <a:solidFill>
          <a:schemeClr val="phClr"/>
        </a:solidFill>
        <a:gradFill rotWithShape="1">
          <a:gsLst>
            <a:gs pos="0">
              <a:schemeClr val="phClr">
                <a:tint val="98000"/>
                <a:shade val="90000"/>
                <a:satMod val="160000"/>
                <a:lumMod val="100000"/>
              </a:schemeClr>
            </a:gs>
            <a:gs pos="60000">
              <a:schemeClr val="phClr">
                <a:tint val="95000"/>
                <a:shade val="100000"/>
                <a:satMod val="130000"/>
                <a:lumMod val="130000"/>
              </a:schemeClr>
            </a:gs>
            <a:gs pos="100000">
              <a:schemeClr val="phClr">
                <a:tint val="97000"/>
                <a:shade val="100000"/>
                <a:hueMod val="100000"/>
                <a:satMod val="140000"/>
                <a:lumMod val="80000"/>
              </a:schemeClr>
            </a:gs>
          </a:gsLst>
          <a:path path="circle">
            <a:fillToRect l="20000" t="10000" r="20000" b="60000"/>
          </a:path>
        </a:gradFill>
        <a:gradFill rotWithShape="1">
          <a:gsLst>
            <a:gs pos="0">
              <a:schemeClr val="phClr">
                <a:tint val="94000"/>
                <a:satMod val="160000"/>
                <a:lumMod val="160000"/>
              </a:schemeClr>
            </a:gs>
            <a:gs pos="42000">
              <a:schemeClr val="phClr">
                <a:tint val="94000"/>
                <a:shade val="94000"/>
                <a:satMod val="160000"/>
                <a:lumMod val="130000"/>
              </a:schemeClr>
            </a:gs>
            <a:gs pos="100000">
              <a:schemeClr val="phClr">
                <a:tint val="97000"/>
                <a:shade val="94000"/>
                <a:satMod val="180000"/>
                <a:lumMod val="84000"/>
              </a:schemeClr>
            </a:gs>
          </a:gsLst>
          <a:path path="circle">
            <a:fillToRect l="24000" t="44000" r="24000" b="12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Elica.thmx</Template>
  <TotalTime>172</TotalTime>
  <Words>724</Words>
  <Application>Microsoft Macintosh PowerPoint</Application>
  <PresentationFormat>Presentazione su schermo (4:3)</PresentationFormat>
  <Paragraphs>126</Paragraphs>
  <Slides>29</Slides>
  <Notes>0</Notes>
  <HiddenSlides>0</HiddenSlides>
  <MMClips>0</MMClips>
  <ScaleCrop>false</ScaleCrop>
  <HeadingPairs>
    <vt:vector size="4" baseType="variant">
      <vt:variant>
        <vt:lpstr>Tema</vt:lpstr>
      </vt:variant>
      <vt:variant>
        <vt:i4>1</vt:i4>
      </vt:variant>
      <vt:variant>
        <vt:lpstr>Titoli diapositive</vt:lpstr>
      </vt:variant>
      <vt:variant>
        <vt:i4>29</vt:i4>
      </vt:variant>
    </vt:vector>
  </HeadingPairs>
  <TitlesOfParts>
    <vt:vector size="30" baseType="lpstr">
      <vt:lpstr>Elica</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di PowerPoint</dc:title>
  <dc:creator>Mariachiara</dc:creator>
  <cp:lastModifiedBy>Spiraglio3</cp:lastModifiedBy>
  <cp:revision>60</cp:revision>
  <dcterms:created xsi:type="dcterms:W3CDTF">2017-01-24T14:26:08Z</dcterms:created>
  <dcterms:modified xsi:type="dcterms:W3CDTF">2023-04-06T07:59:38Z</dcterms:modified>
</cp:coreProperties>
</file>