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0" r:id="rId3"/>
    <p:sldId id="261" r:id="rId4"/>
    <p:sldId id="258" r:id="rId5"/>
    <p:sldId id="262" r:id="rId6"/>
    <p:sldId id="264" r:id="rId7"/>
    <p:sldId id="263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538"/>
    <a:srgbClr val="EDB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-3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grpSp>
        <p:nvGrpSpPr>
          <p:cNvPr id="15" name="Gruppo 14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6" name="Rettangolo 15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31AA98-77F1-404E-97F9-1F4F3FEA05FF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B627C4-0D19-734D-A3F6-64EA19EC7659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slow" advClick="0" advTm="4000">
    <p:fade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667823"/>
            <a:ext cx="8140700" cy="1522354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</a:rPr>
              <a:t>JAMES JOYCE</a:t>
            </a:r>
          </a:p>
        </p:txBody>
      </p:sp>
    </p:spTree>
    <p:extLst>
      <p:ext uri="{BB962C8B-B14F-4D97-AF65-F5344CB8AC3E}">
        <p14:creationId xmlns:p14="http://schemas.microsoft.com/office/powerpoint/2010/main" val="382070996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1033075" y="510381"/>
            <a:ext cx="7077851" cy="747713"/>
          </a:xfrm>
        </p:spPr>
        <p:txBody>
          <a:bodyPr>
            <a:normAutofit fontScale="92500" lnSpcReduction="10000"/>
          </a:bodyPr>
          <a:lstStyle/>
          <a:p>
            <a:pPr marL="182880" indent="0" algn="ctr">
              <a:buNone/>
            </a:pPr>
            <a:r>
              <a:rPr lang="it-IT" sz="4800" dirty="0">
                <a:solidFill>
                  <a:srgbClr val="F8D538"/>
                </a:solidFill>
              </a:rPr>
              <a:t>SHIFTING POINT OF VIEW</a:t>
            </a:r>
            <a:endParaRPr lang="en-GB" sz="4800" dirty="0">
              <a:solidFill>
                <a:srgbClr val="F8D538"/>
              </a:solidFill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472269" y="1301240"/>
            <a:ext cx="8199462" cy="668469"/>
            <a:chOff x="423809" y="1593629"/>
            <a:chExt cx="8199462" cy="668469"/>
          </a:xfrm>
        </p:grpSpPr>
        <p:sp>
          <p:nvSpPr>
            <p:cNvPr id="2" name="CasellaDiTesto 1"/>
            <p:cNvSpPr txBox="1"/>
            <p:nvPr/>
          </p:nvSpPr>
          <p:spPr>
            <a:xfrm>
              <a:off x="423809" y="1635475"/>
              <a:ext cx="1767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i="1" dirty="0">
                  <a:latin typeface="Arial"/>
                  <a:cs typeface="Arial"/>
                </a:rPr>
                <a:t>Realism</a:t>
              </a:r>
              <a:endParaRPr lang="it-IT" sz="3200" i="1" dirty="0">
                <a:latin typeface="Arial"/>
                <a:cs typeface="Arial"/>
              </a:endParaRPr>
            </a:p>
          </p:txBody>
        </p:sp>
        <p:sp>
          <p:nvSpPr>
            <p:cNvPr id="8" name="Freccia destra 7"/>
            <p:cNvSpPr/>
            <p:nvPr/>
          </p:nvSpPr>
          <p:spPr>
            <a:xfrm>
              <a:off x="5562990" y="1764651"/>
              <a:ext cx="598695" cy="326424"/>
            </a:xfrm>
            <a:prstGeom prst="rightArrow">
              <a:avLst/>
            </a:prstGeom>
            <a:solidFill>
              <a:srgbClr val="FF0000"/>
            </a:soli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6308354" y="1635475"/>
              <a:ext cx="2314917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i="1" dirty="0">
                  <a:latin typeface="Arial"/>
                  <a:cs typeface="Arial"/>
                </a:rPr>
                <a:t>Modernism</a:t>
              </a:r>
              <a:endParaRPr lang="it-IT" sz="3200" i="1" dirty="0">
                <a:latin typeface="Arial"/>
                <a:cs typeface="Arial"/>
              </a:endParaRP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3124448" y="1635475"/>
              <a:ext cx="229187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i="1" dirty="0">
                  <a:latin typeface="Arial"/>
                  <a:cs typeface="Arial"/>
                </a:rPr>
                <a:t>Symbolism</a:t>
              </a:r>
              <a:endParaRPr lang="it-IT" sz="3200" i="1" dirty="0">
                <a:latin typeface="Arial"/>
                <a:cs typeface="Arial"/>
              </a:endParaRPr>
            </a:p>
          </p:txBody>
        </p:sp>
        <p:sp>
          <p:nvSpPr>
            <p:cNvPr id="17" name="Meno 16"/>
            <p:cNvSpPr/>
            <p:nvPr/>
          </p:nvSpPr>
          <p:spPr>
            <a:xfrm>
              <a:off x="2337969" y="1593629"/>
              <a:ext cx="639811" cy="668469"/>
            </a:xfrm>
            <a:prstGeom prst="mathMinus">
              <a:avLst/>
            </a:prstGeom>
            <a:solidFill>
              <a:srgbClr val="FF0000"/>
            </a:solidFill>
            <a:ln w="28575" cmpd="sng">
              <a:solidFill>
                <a:srgbClr val="0D79CA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8" name="CasellaDiTesto 17"/>
          <p:cNvSpPr txBox="1"/>
          <p:nvPr/>
        </p:nvSpPr>
        <p:spPr>
          <a:xfrm>
            <a:off x="697642" y="2514946"/>
            <a:ext cx="7748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400" dirty="0" err="1">
                <a:latin typeface="Arial"/>
                <a:cs typeface="Arial"/>
              </a:rPr>
              <a:t>Realism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it-IT" sz="2400" dirty="0" err="1">
                <a:latin typeface="Arial"/>
                <a:cs typeface="Arial"/>
              </a:rPr>
              <a:t>aims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it-IT" sz="2400" dirty="0" err="1">
                <a:latin typeface="Arial"/>
                <a:cs typeface="Arial"/>
              </a:rPr>
              <a:t>at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it-IT" sz="2400" dirty="0" err="1">
                <a:latin typeface="Arial"/>
                <a:cs typeface="Arial"/>
              </a:rPr>
              <a:t>objectivity</a:t>
            </a:r>
            <a:endParaRPr lang="it-IT" sz="2400" dirty="0">
              <a:latin typeface="Arial"/>
              <a:cs typeface="Arial"/>
            </a:endParaRPr>
          </a:p>
          <a:p>
            <a:pPr lvl="0" algn="ctr"/>
            <a:r>
              <a:rPr lang="it-IT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Symbolism based on the use of symbols </a:t>
            </a:r>
          </a:p>
          <a:p>
            <a:pPr lvl="0" algn="ctr"/>
            <a:r>
              <a:rPr lang="en-GB" sz="2400" dirty="0">
                <a:latin typeface="Arial"/>
                <a:cs typeface="Arial"/>
              </a:rPr>
              <a:t>to convey individual emotions</a:t>
            </a:r>
            <a:endParaRPr lang="it-IT" sz="2400" dirty="0">
              <a:latin typeface="Arial"/>
              <a:cs typeface="Arial"/>
            </a:endParaRPr>
          </a:p>
          <a:p>
            <a:pPr lvl="0" algn="ctr"/>
            <a:r>
              <a:rPr lang="it-IT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400" dirty="0" err="1">
                <a:latin typeface="Arial"/>
                <a:cs typeface="Arial"/>
              </a:rPr>
              <a:t>Combines</a:t>
            </a:r>
            <a:r>
              <a:rPr lang="it-IT" sz="2400" dirty="0">
                <a:latin typeface="Arial"/>
                <a:cs typeface="Arial"/>
              </a:rPr>
              <a:t> the </a:t>
            </a:r>
            <a:r>
              <a:rPr lang="it-IT" sz="2400" dirty="0" err="1">
                <a:latin typeface="Arial"/>
                <a:cs typeface="Arial"/>
              </a:rPr>
              <a:t>two</a:t>
            </a:r>
            <a:r>
              <a:rPr lang="it-IT" sz="2400" dirty="0">
                <a:latin typeface="Arial"/>
                <a:cs typeface="Arial"/>
              </a:rPr>
              <a:t> </a:t>
            </a:r>
            <a:r>
              <a:rPr lang="it-IT" sz="2400" dirty="0" err="1">
                <a:latin typeface="Arial"/>
                <a:cs typeface="Arial"/>
              </a:rPr>
              <a:t>styles</a:t>
            </a:r>
            <a:r>
              <a:rPr lang="it-IT" sz="2400" dirty="0">
                <a:latin typeface="Arial"/>
                <a:cs typeface="Arial"/>
              </a:rPr>
              <a:t> </a:t>
            </a:r>
          </a:p>
          <a:p>
            <a:pPr lvl="0" algn="ctr"/>
            <a:r>
              <a:rPr lang="it-IT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Yet, the omniscient narrator typical of realism is 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disappearing from his works, to leave room to a deep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psychological insight through the characters’ voices </a:t>
            </a:r>
            <a:endParaRPr lang="it-IT" sz="2400" dirty="0">
              <a:latin typeface="Arial"/>
              <a:cs typeface="Arial"/>
            </a:endParaRPr>
          </a:p>
          <a:p>
            <a:pPr lvl="0" algn="ctr"/>
            <a:r>
              <a:rPr lang="it-IT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Pioneers a variety of styles to create a new language,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with the hope to give reality a sense of meaning</a:t>
            </a:r>
            <a:endParaRPr lang="it-IT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333605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628119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182880" indent="0" algn="ctr">
              <a:buNone/>
            </a:pPr>
            <a:r>
              <a:rPr lang="it-IT" sz="4800" dirty="0">
                <a:solidFill>
                  <a:srgbClr val="F8D538"/>
                </a:solidFill>
              </a:rPr>
              <a:t>SHIFTING POINT OF VIEW</a:t>
            </a:r>
            <a:endParaRPr lang="en-GB" sz="4800" dirty="0">
              <a:solidFill>
                <a:srgbClr val="F8D538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357873" y="1601929"/>
            <a:ext cx="2428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>
                <a:solidFill>
                  <a:srgbClr val="FF0000"/>
                </a:solidFill>
                <a:latin typeface="Arial"/>
                <a:cs typeface="Arial"/>
              </a:rPr>
              <a:t>Objectivity</a:t>
            </a:r>
            <a:endParaRPr lang="it-IT" sz="3600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82444" y="2390444"/>
            <a:ext cx="73791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The artist must be outside society, showing his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independence from public, moral and </a:t>
            </a:r>
          </a:p>
          <a:p>
            <a:pPr lvl="0" algn="ctr"/>
            <a:r>
              <a:rPr lang="en-GB" sz="2400" dirty="0">
                <a:latin typeface="Arial"/>
                <a:cs typeface="Arial"/>
              </a:rPr>
              <a:t>political pressures</a:t>
            </a:r>
            <a:endParaRPr lang="it-IT" sz="2400" dirty="0">
              <a:latin typeface="Arial"/>
              <a:cs typeface="Arial"/>
            </a:endParaRPr>
          </a:p>
          <a:p>
            <a:pPr lvl="0"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The narrator withdraws from his works</a:t>
            </a:r>
            <a:endParaRPr lang="it-IT" sz="2400" dirty="0">
              <a:latin typeface="Arial"/>
              <a:cs typeface="Arial"/>
            </a:endParaRPr>
          </a:p>
          <a:p>
            <a:pPr lvl="0"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Lets the characters speak by themselves, providing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the reader with a plurality of interpretations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objectivity = choice of freedom from restraints</a:t>
            </a:r>
            <a:endParaRPr lang="it-IT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931702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413047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182880" indent="0" algn="ctr">
              <a:buNone/>
            </a:pPr>
            <a:r>
              <a:rPr lang="it-IT" sz="4800" dirty="0">
                <a:solidFill>
                  <a:srgbClr val="F8D538"/>
                </a:solidFill>
              </a:rPr>
              <a:t>SHIFTING POINT OF VIEW</a:t>
            </a:r>
            <a:endParaRPr lang="en-GB" sz="4800" dirty="0">
              <a:solidFill>
                <a:srgbClr val="F8D538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497774" y="1005398"/>
            <a:ext cx="4148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>
                <a:solidFill>
                  <a:srgbClr val="FF0000"/>
                </a:solidFill>
                <a:latin typeface="Arial"/>
                <a:cs typeface="Arial"/>
              </a:rPr>
              <a:t>Interior Monologue</a:t>
            </a:r>
            <a:endParaRPr lang="it-IT" sz="3600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59554" y="1634589"/>
            <a:ext cx="78248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/>
                <a:cs typeface="Arial"/>
              </a:rPr>
              <a:t>It is a very common experimental technique in Joyce’s work: it is the fictional adaptation of the character’s thoughts as though delivered in a monologue. </a:t>
            </a:r>
          </a:p>
          <a:p>
            <a:pPr algn="ctr"/>
            <a:r>
              <a:rPr lang="en-GB" sz="1600" dirty="0">
                <a:latin typeface="Arial"/>
                <a:cs typeface="Arial"/>
              </a:rPr>
              <a:t>It may be divided into two types: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8" name="Freccia destra 7"/>
          <p:cNvSpPr/>
          <p:nvPr/>
        </p:nvSpPr>
        <p:spPr>
          <a:xfrm>
            <a:off x="918798" y="2717747"/>
            <a:ext cx="531230" cy="250577"/>
          </a:xfrm>
          <a:prstGeom prst="rightArrow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664761" y="2626445"/>
            <a:ext cx="58144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/>
                <a:cs typeface="Arial"/>
              </a:rPr>
              <a:t>DIRECT INTERIOR MONOLOGUE</a:t>
            </a:r>
            <a:r>
              <a:rPr lang="en-GB" sz="2000" dirty="0">
                <a:latin typeface="Arial"/>
                <a:cs typeface="Arial"/>
              </a:rPr>
              <a:t>: it presents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thoughts in the </a:t>
            </a:r>
            <a:r>
              <a:rPr lang="en-GB" sz="2000" i="1" dirty="0">
                <a:latin typeface="Arial"/>
                <a:cs typeface="Arial"/>
              </a:rPr>
              <a:t>first person narration </a:t>
            </a:r>
            <a:r>
              <a:rPr lang="en-GB" sz="2000" dirty="0">
                <a:latin typeface="Arial"/>
                <a:cs typeface="Arial"/>
              </a:rPr>
              <a:t>without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any intervention of the narrator.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610522" y="3642108"/>
            <a:ext cx="3922956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Its main technical features are: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unorthodox syntax and punctuation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grammar mistakes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slips of the tongue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sudden shifts of tense</a:t>
            </a:r>
            <a:endParaRPr lang="it-IT" dirty="0">
              <a:latin typeface="Arial"/>
              <a:cs typeface="Arial"/>
            </a:endParaRPr>
          </a:p>
          <a:p>
            <a:pPr lvl="0" algn="ctr"/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dirty="0">
                <a:latin typeface="Arial"/>
                <a:cs typeface="Arial"/>
              </a:rPr>
              <a:t>use of free association of thoughts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9" name="Freccia destra 18"/>
          <p:cNvSpPr/>
          <p:nvPr/>
        </p:nvSpPr>
        <p:spPr>
          <a:xfrm>
            <a:off x="930876" y="5680542"/>
            <a:ext cx="531230" cy="250577"/>
          </a:xfrm>
          <a:prstGeom prst="rightArrow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602508" y="5589240"/>
            <a:ext cx="59389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/>
                <a:cs typeface="Arial"/>
              </a:rPr>
              <a:t>INDIRECT INTERIOR MONOLOGUE</a:t>
            </a:r>
            <a:r>
              <a:rPr lang="en-GB" sz="2000" dirty="0">
                <a:latin typeface="Arial"/>
                <a:cs typeface="Arial"/>
              </a:rPr>
              <a:t>:</a:t>
            </a:r>
            <a:r>
              <a:rPr lang="en-GB" sz="2000" b="1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it presents thoughts as seen from within the character’s mind,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but narrated by an </a:t>
            </a:r>
            <a:r>
              <a:rPr lang="en-GB" sz="2000" i="1" dirty="0">
                <a:latin typeface="Arial"/>
                <a:cs typeface="Arial"/>
              </a:rPr>
              <a:t>external third person narrator</a:t>
            </a:r>
            <a:r>
              <a:rPr lang="it-IT" sz="2000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419115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16" grpId="0"/>
      <p:bldP spid="19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824193" y="510381"/>
            <a:ext cx="7501173" cy="747713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it-IT" sz="4400" dirty="0">
                <a:solidFill>
                  <a:srgbClr val="F8D538"/>
                </a:solidFill>
                <a:latin typeface="Arial"/>
                <a:cs typeface="Arial"/>
              </a:rPr>
              <a:t>SHIFTING POINT OF VIEW</a:t>
            </a:r>
            <a:endParaRPr lang="en-GB" sz="44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795207" y="1377825"/>
            <a:ext cx="5559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i="1" dirty="0">
                <a:solidFill>
                  <a:srgbClr val="FF0000"/>
                </a:solidFill>
                <a:latin typeface="Arial"/>
                <a:cs typeface="Arial"/>
              </a:rPr>
              <a:t>Stream of Consciousness</a:t>
            </a:r>
            <a:endParaRPr lang="it-IT" sz="3600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81467" y="2390444"/>
            <a:ext cx="75866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Term first used by William James in 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i="1" dirty="0">
                <a:latin typeface="Arial"/>
                <a:cs typeface="Arial"/>
              </a:rPr>
              <a:t>Principles of psychology </a:t>
            </a:r>
            <a:r>
              <a:rPr lang="en-GB" sz="2400" dirty="0">
                <a:latin typeface="Arial"/>
                <a:cs typeface="Arial"/>
              </a:rPr>
              <a:t>(1890)</a:t>
            </a:r>
            <a:endParaRPr lang="it-IT" sz="2400" dirty="0">
              <a:latin typeface="Arial"/>
              <a:cs typeface="Arial"/>
            </a:endParaRPr>
          </a:p>
          <a:p>
            <a:pPr lvl="0"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It describes the mental processes of a character 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in a continuous flow of thoughts</a:t>
            </a:r>
            <a:endParaRPr lang="it-IT" sz="2400" dirty="0">
              <a:latin typeface="Arial"/>
              <a:cs typeface="Arial"/>
            </a:endParaRPr>
          </a:p>
          <a:p>
            <a:pPr lvl="0"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Freely associated without apparent logical links, 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with ellipses and fractured syntax</a:t>
            </a:r>
            <a:endParaRPr lang="it-IT" sz="2400" dirty="0">
              <a:latin typeface="Arial"/>
              <a:cs typeface="Arial"/>
            </a:endParaRPr>
          </a:p>
          <a:p>
            <a:pPr algn="ctr"/>
            <a:r>
              <a:rPr lang="en-GB" sz="2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400" dirty="0">
                <a:latin typeface="Arial"/>
                <a:cs typeface="Arial"/>
              </a:rPr>
              <a:t>A psychological process that is adopted by modernist</a:t>
            </a:r>
            <a:br>
              <a:rPr lang="en-GB" sz="2400" dirty="0">
                <a:latin typeface="Arial"/>
                <a:cs typeface="Arial"/>
              </a:rPr>
            </a:br>
            <a:r>
              <a:rPr lang="en-GB" sz="2400" dirty="0">
                <a:latin typeface="Arial"/>
                <a:cs typeface="Arial"/>
              </a:rPr>
              <a:t>  writers when they want to portray </a:t>
            </a:r>
          </a:p>
          <a:p>
            <a:pPr algn="ctr"/>
            <a:r>
              <a:rPr lang="en-GB" sz="2400" dirty="0">
                <a:latin typeface="Arial"/>
                <a:cs typeface="Arial"/>
              </a:rPr>
              <a:t>the way human mind works</a:t>
            </a:r>
            <a:endParaRPr lang="it-IT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337962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878428"/>
            <a:ext cx="8140700" cy="1101145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  <a:t>WORKS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985607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3000285" y="136525"/>
            <a:ext cx="3143430" cy="747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WORKS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68949" y="2305616"/>
            <a:ext cx="737050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>
                <a:latin typeface="Arial"/>
                <a:cs typeface="Arial"/>
              </a:rPr>
              <a:t>Dubliners</a:t>
            </a:r>
            <a:r>
              <a:rPr lang="en-GB" sz="2800" dirty="0">
                <a:latin typeface="Arial"/>
                <a:cs typeface="Arial"/>
              </a:rPr>
              <a:t> (1914)</a:t>
            </a:r>
            <a:endParaRPr lang="it-IT" sz="2800" dirty="0">
              <a:latin typeface="Arial"/>
              <a:cs typeface="Arial"/>
            </a:endParaRPr>
          </a:p>
          <a:p>
            <a:r>
              <a:rPr lang="en-GB" sz="2800" dirty="0">
                <a:latin typeface="Arial"/>
                <a:cs typeface="Arial"/>
              </a:rPr>
              <a:t> </a:t>
            </a:r>
            <a:endParaRPr lang="it-IT" sz="2800" dirty="0">
              <a:latin typeface="Arial"/>
              <a:cs typeface="Arial"/>
            </a:endParaRPr>
          </a:p>
          <a:p>
            <a:r>
              <a:rPr lang="en-GB" sz="2800" i="1" dirty="0">
                <a:latin typeface="Arial"/>
                <a:cs typeface="Arial"/>
              </a:rPr>
              <a:t>A Portrait of the Artist as a Young Man </a:t>
            </a:r>
            <a:r>
              <a:rPr lang="en-GB" sz="2800" dirty="0">
                <a:latin typeface="Arial"/>
                <a:cs typeface="Arial"/>
              </a:rPr>
              <a:t>(1916)</a:t>
            </a:r>
            <a:endParaRPr lang="it-IT" sz="2800" dirty="0">
              <a:latin typeface="Arial"/>
              <a:cs typeface="Arial"/>
            </a:endParaRPr>
          </a:p>
          <a:p>
            <a:r>
              <a:rPr lang="en-GB" sz="2800" dirty="0">
                <a:latin typeface="Arial"/>
                <a:cs typeface="Arial"/>
              </a:rPr>
              <a:t> </a:t>
            </a:r>
            <a:endParaRPr lang="it-IT" sz="2800" dirty="0">
              <a:latin typeface="Arial"/>
              <a:cs typeface="Arial"/>
            </a:endParaRPr>
          </a:p>
          <a:p>
            <a:r>
              <a:rPr lang="en-GB" sz="2800" i="1" dirty="0">
                <a:latin typeface="Arial"/>
                <a:cs typeface="Arial"/>
              </a:rPr>
              <a:t>Finnegan’s Wake </a:t>
            </a:r>
            <a:r>
              <a:rPr lang="en-GB" sz="2800" dirty="0">
                <a:latin typeface="Arial"/>
                <a:cs typeface="Arial"/>
              </a:rPr>
              <a:t>(1939)</a:t>
            </a:r>
            <a:endParaRPr lang="it-IT" sz="2800" dirty="0">
              <a:latin typeface="Arial"/>
              <a:cs typeface="Arial"/>
            </a:endParaRPr>
          </a:p>
        </p:txBody>
      </p:sp>
      <p:sp>
        <p:nvSpPr>
          <p:cNvPr id="3" name="Freccia destra 2"/>
          <p:cNvSpPr/>
          <p:nvPr/>
        </p:nvSpPr>
        <p:spPr>
          <a:xfrm>
            <a:off x="489710" y="2448545"/>
            <a:ext cx="522929" cy="323705"/>
          </a:xfrm>
          <a:prstGeom prst="rightArrow">
            <a:avLst>
              <a:gd name="adj1" fmla="val 29486"/>
              <a:gd name="adj2" fmla="val 50135"/>
            </a:avLst>
          </a:prstGeom>
          <a:solidFill>
            <a:srgbClr val="F8D538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destra 6"/>
          <p:cNvSpPr/>
          <p:nvPr/>
        </p:nvSpPr>
        <p:spPr>
          <a:xfrm>
            <a:off x="489710" y="3267944"/>
            <a:ext cx="522929" cy="323705"/>
          </a:xfrm>
          <a:prstGeom prst="rightArrow">
            <a:avLst>
              <a:gd name="adj1" fmla="val 29486"/>
              <a:gd name="adj2" fmla="val 50135"/>
            </a:avLst>
          </a:prstGeom>
          <a:solidFill>
            <a:srgbClr val="F8D538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destra 7"/>
          <p:cNvSpPr/>
          <p:nvPr/>
        </p:nvSpPr>
        <p:spPr>
          <a:xfrm>
            <a:off x="489710" y="4132040"/>
            <a:ext cx="522929" cy="323705"/>
          </a:xfrm>
          <a:prstGeom prst="rightArrow">
            <a:avLst>
              <a:gd name="adj1" fmla="val 29486"/>
              <a:gd name="adj2" fmla="val 50135"/>
            </a:avLst>
          </a:prstGeom>
          <a:solidFill>
            <a:srgbClr val="F8D538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40548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436270"/>
            <a:ext cx="8140700" cy="1985461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HIS MASTERPIECE</a:t>
            </a:r>
          </a:p>
          <a:p>
            <a:pPr marL="182880" indent="0" algn="ctr">
              <a:buNone/>
            </a:pPr>
            <a:r>
              <a:rPr lang="en-GB" sz="6600" i="1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Ulysses</a:t>
            </a: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(1922)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 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4274202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1907147" y="136525"/>
            <a:ext cx="5030082" cy="6436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n-GB" sz="3600" dirty="0">
                <a:solidFill>
                  <a:srgbClr val="F8D538"/>
                </a:solidFill>
                <a:latin typeface="Arial"/>
                <a:cs typeface="Arial"/>
              </a:rPr>
              <a:t>INTRODUCTION</a:t>
            </a:r>
            <a:r>
              <a:rPr lang="it-IT" sz="3600" dirty="0">
                <a:solidFill>
                  <a:srgbClr val="F8D538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81427" y="1626830"/>
            <a:ext cx="78815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/>
                <a:cs typeface="Arial"/>
              </a:rPr>
              <a:t>The novel is about one day (June16</a:t>
            </a:r>
            <a:r>
              <a:rPr lang="en-GB" sz="2400" baseline="30000" dirty="0">
                <a:latin typeface="Arial"/>
                <a:cs typeface="Arial"/>
              </a:rPr>
              <a:t>th</a:t>
            </a:r>
            <a:r>
              <a:rPr lang="en-GB" sz="2400" dirty="0">
                <a:latin typeface="Arial"/>
                <a:cs typeface="Arial"/>
              </a:rPr>
              <a:t>, 1914) in the life of Stephen Dedalus and Leopold Bloom, two symbolic and antithetical characters (son / father, intellectual/ordinary man). They both face a crisis: Steven a spiritual one, Leopold a material one. Their dilemmas are often juxtaposed without being solved. The uneventful plot reaches a sort of climax when the two characters meet at the end of the novel: Leopold goes home, where his wife Marion/Molly is waiting, and goes off to bed, while Steven goes off to an uncertain future. </a:t>
            </a:r>
            <a:endParaRPr lang="it-IT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3644060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2056959" y="136525"/>
            <a:ext cx="5030082" cy="6436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" indent="0" algn="ctr">
              <a:buNone/>
            </a:pPr>
            <a:r>
              <a:rPr lang="en-GB" sz="3600" dirty="0">
                <a:solidFill>
                  <a:srgbClr val="F8D538"/>
                </a:solidFill>
              </a:rPr>
              <a:t>CHARACTERS</a:t>
            </a:r>
            <a:r>
              <a:rPr lang="it-IT" sz="3600" dirty="0">
                <a:solidFill>
                  <a:srgbClr val="F8D538"/>
                </a:solidFill>
              </a:rPr>
              <a:t> </a:t>
            </a:r>
            <a:endParaRPr lang="it-IT" sz="36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67918" y="2179325"/>
            <a:ext cx="69345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i="1" dirty="0">
                <a:solidFill>
                  <a:srgbClr val="FF6600"/>
                </a:solidFill>
                <a:latin typeface="Arial"/>
                <a:cs typeface="Arial"/>
              </a:rPr>
              <a:t>Leopold Bloom</a:t>
            </a:r>
            <a:endParaRPr lang="it-IT" sz="2400" i="1" dirty="0">
              <a:solidFill>
                <a:srgbClr val="FF6600"/>
              </a:solidFill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A middle-aged man of Jewish origins.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Feels guilty for having rejected Jewish religion.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600" dirty="0" err="1">
                <a:latin typeface="Arial"/>
                <a:cs typeface="Arial"/>
              </a:rPr>
              <a:t>Lonely</a:t>
            </a:r>
            <a:r>
              <a:rPr lang="it-IT" sz="1600" dirty="0">
                <a:latin typeface="Arial"/>
                <a:cs typeface="Arial"/>
              </a:rPr>
              <a:t> and </a:t>
            </a:r>
            <a:r>
              <a:rPr lang="it-IT" sz="1600" dirty="0" err="1">
                <a:latin typeface="Arial"/>
                <a:cs typeface="Arial"/>
              </a:rPr>
              <a:t>powerless</a:t>
            </a:r>
            <a:r>
              <a:rPr lang="it-IT" sz="1600" dirty="0">
                <a:latin typeface="Arial"/>
                <a:cs typeface="Arial"/>
              </a:rPr>
              <a:t>.</a:t>
            </a:r>
          </a:p>
          <a:p>
            <a:pPr lvl="0" algn="r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Represents the ordinary citizen, the middle-class man, </a:t>
            </a:r>
            <a:br>
              <a:rPr lang="en-GB" sz="1600" dirty="0">
                <a:latin typeface="Arial"/>
                <a:cs typeface="Arial"/>
              </a:rPr>
            </a:br>
            <a:r>
              <a:rPr lang="en-GB" sz="1600" dirty="0">
                <a:latin typeface="Arial"/>
                <a:cs typeface="Arial"/>
              </a:rPr>
              <a:t>   the </a:t>
            </a:r>
            <a:r>
              <a:rPr lang="en-GB" sz="1600" i="1" dirty="0">
                <a:solidFill>
                  <a:srgbClr val="FF6600"/>
                </a:solidFill>
                <a:latin typeface="Arial"/>
                <a:cs typeface="Arial"/>
              </a:rPr>
              <a:t>anti-hero</a:t>
            </a:r>
            <a:r>
              <a:rPr lang="en-GB" sz="1600" dirty="0">
                <a:latin typeface="Arial"/>
                <a:cs typeface="Arial"/>
              </a:rPr>
              <a:t> looking for his identity.</a:t>
            </a:r>
            <a:endParaRPr lang="it-IT" sz="1600" dirty="0">
              <a:latin typeface="Arial"/>
              <a:cs typeface="Arial"/>
            </a:endParaRPr>
          </a:p>
          <a:p>
            <a:pPr lvl="0" algn="r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Wanders around Dublin as Ulysses wanders around the Mediterranean but his adventures are trivial experiences of daily life: getting breakfast, feeding his cat, going to a funeral, doing his job, visiting pubs or restaurants, and thinking about his unfaithful wife.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28863" y="884239"/>
            <a:ext cx="667357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Arial"/>
                <a:cs typeface="Arial"/>
              </a:rPr>
              <a:t>Stephen </a:t>
            </a:r>
            <a:r>
              <a:rPr lang="en-GB" sz="2400" i="1" dirty="0" err="1">
                <a:solidFill>
                  <a:srgbClr val="FF6600"/>
                </a:solidFill>
                <a:latin typeface="Arial"/>
                <a:cs typeface="Arial"/>
              </a:rPr>
              <a:t>Dedalus</a:t>
            </a:r>
            <a:endParaRPr lang="it-IT" sz="2400" i="1" dirty="0">
              <a:solidFill>
                <a:srgbClr val="FF6600"/>
              </a:solidFill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A young Latin teacher and aspiring writer.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Already the protagonist of A Portrait of the Artist as a Young Man.</a:t>
            </a:r>
            <a:endParaRPr lang="it-IT" sz="1600" dirty="0"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He represents: the artist/ Joyce’s alter ego/ his fictional projection.</a:t>
            </a:r>
            <a:endParaRPr lang="it-IT" sz="1600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128863" y="4980091"/>
            <a:ext cx="66735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Arial"/>
                <a:cs typeface="Arial"/>
              </a:rPr>
              <a:t>Molly Bloom</a:t>
            </a:r>
            <a:endParaRPr lang="it-IT" sz="2400" i="1" dirty="0">
              <a:solidFill>
                <a:srgbClr val="FF6600"/>
              </a:solidFill>
              <a:latin typeface="Arial"/>
              <a:cs typeface="Arial"/>
            </a:endParaRPr>
          </a:p>
          <a:p>
            <a:pPr lvl="0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600" dirty="0">
                <a:latin typeface="Arial"/>
                <a:cs typeface="Arial"/>
              </a:rPr>
              <a:t>Middle-</a:t>
            </a:r>
            <a:r>
              <a:rPr lang="it-IT" sz="1600" dirty="0" err="1">
                <a:latin typeface="Arial"/>
                <a:cs typeface="Arial"/>
              </a:rPr>
              <a:t>class</a:t>
            </a:r>
            <a:r>
              <a:rPr lang="it-IT" sz="1600" dirty="0">
                <a:latin typeface="Arial"/>
                <a:cs typeface="Arial"/>
              </a:rPr>
              <a:t> woman.</a:t>
            </a:r>
          </a:p>
          <a:p>
            <a:pPr lvl="0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600" dirty="0" err="1">
                <a:latin typeface="Arial"/>
                <a:cs typeface="Arial"/>
              </a:rPr>
              <a:t>Good-looking</a:t>
            </a:r>
            <a:r>
              <a:rPr lang="it-IT" sz="1600" dirty="0">
                <a:latin typeface="Arial"/>
                <a:cs typeface="Arial"/>
              </a:rPr>
              <a:t>, </a:t>
            </a:r>
            <a:r>
              <a:rPr lang="it-IT" sz="1600" dirty="0" err="1">
                <a:latin typeface="Arial"/>
                <a:cs typeface="Arial"/>
              </a:rPr>
              <a:t>sensual</a:t>
            </a:r>
            <a:r>
              <a:rPr lang="it-IT" sz="1600" dirty="0">
                <a:latin typeface="Arial"/>
                <a:cs typeface="Arial"/>
              </a:rPr>
              <a:t>. </a:t>
            </a:r>
          </a:p>
          <a:p>
            <a:pPr lvl="0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600" dirty="0" err="1">
                <a:latin typeface="Arial"/>
                <a:cs typeface="Arial"/>
              </a:rPr>
              <a:t>Unfaithful</a:t>
            </a:r>
            <a:r>
              <a:rPr lang="it-IT" sz="1600" dirty="0">
                <a:latin typeface="Arial"/>
                <a:cs typeface="Arial"/>
              </a:rPr>
              <a:t> to </a:t>
            </a:r>
            <a:r>
              <a:rPr lang="it-IT" sz="1600" dirty="0" err="1">
                <a:latin typeface="Arial"/>
                <a:cs typeface="Arial"/>
              </a:rPr>
              <a:t>her</a:t>
            </a:r>
            <a:r>
              <a:rPr lang="it-IT" sz="1600" dirty="0">
                <a:latin typeface="Arial"/>
                <a:cs typeface="Arial"/>
              </a:rPr>
              <a:t> </a:t>
            </a:r>
            <a:r>
              <a:rPr lang="it-IT" sz="1600" dirty="0" err="1">
                <a:latin typeface="Arial"/>
                <a:cs typeface="Arial"/>
              </a:rPr>
              <a:t>husband</a:t>
            </a:r>
            <a:r>
              <a:rPr lang="it-IT" sz="1600" dirty="0">
                <a:latin typeface="Arial"/>
                <a:cs typeface="Arial"/>
              </a:rPr>
              <a:t>. </a:t>
            </a:r>
          </a:p>
          <a:p>
            <a:pPr lvl="0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it-IT" sz="1600" dirty="0" err="1">
                <a:latin typeface="Arial"/>
                <a:cs typeface="Arial"/>
              </a:rPr>
              <a:t>Ironically</a:t>
            </a:r>
            <a:r>
              <a:rPr lang="it-IT" sz="1600" dirty="0">
                <a:latin typeface="Arial"/>
                <a:cs typeface="Arial"/>
              </a:rPr>
              <a:t> </a:t>
            </a:r>
            <a:r>
              <a:rPr lang="it-IT" sz="1600" dirty="0" err="1">
                <a:latin typeface="Arial"/>
                <a:cs typeface="Arial"/>
              </a:rPr>
              <a:t>alluded</a:t>
            </a:r>
            <a:r>
              <a:rPr lang="it-IT" sz="1600" dirty="0">
                <a:latin typeface="Arial"/>
                <a:cs typeface="Arial"/>
              </a:rPr>
              <a:t> to </a:t>
            </a:r>
            <a:r>
              <a:rPr lang="it-IT" sz="1600" dirty="0" err="1">
                <a:latin typeface="Arial"/>
                <a:cs typeface="Arial"/>
              </a:rPr>
              <a:t>as</a:t>
            </a:r>
            <a:r>
              <a:rPr lang="it-IT" sz="1600" dirty="0">
                <a:latin typeface="Arial"/>
                <a:cs typeface="Arial"/>
              </a:rPr>
              <a:t> Penelope.</a:t>
            </a:r>
          </a:p>
          <a:p>
            <a:pPr lvl="0"/>
            <a:r>
              <a:rPr lang="en-GB" sz="1600" dirty="0">
                <a:solidFill>
                  <a:srgbClr val="FF6600"/>
                </a:solidFill>
                <a:latin typeface="Arial"/>
                <a:cs typeface="Arial"/>
              </a:rPr>
              <a:t>• </a:t>
            </a:r>
            <a:r>
              <a:rPr lang="en-GB" sz="1600" dirty="0">
                <a:latin typeface="Arial"/>
                <a:cs typeface="Arial"/>
              </a:rPr>
              <a:t>Says yes to life, with its ups and downs.</a:t>
            </a:r>
          </a:p>
        </p:txBody>
      </p:sp>
    </p:spTree>
    <p:extLst>
      <p:ext uri="{BB962C8B-B14F-4D97-AF65-F5344CB8AC3E}">
        <p14:creationId xmlns:p14="http://schemas.microsoft.com/office/powerpoint/2010/main" val="1620524344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2056959" y="136525"/>
            <a:ext cx="5030082" cy="6436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n-GB" sz="3600" dirty="0">
                <a:solidFill>
                  <a:srgbClr val="F8D538"/>
                </a:solidFill>
              </a:rPr>
              <a:t>STRUCTURE</a:t>
            </a:r>
            <a:endParaRPr lang="it-IT" sz="3600" dirty="0">
              <a:solidFill>
                <a:srgbClr val="F8D538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7675" y="2075039"/>
            <a:ext cx="862865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200" dirty="0">
                <a:solidFill>
                  <a:srgbClr val="008000"/>
                </a:solidFill>
                <a:latin typeface="Arial"/>
                <a:cs typeface="Arial"/>
              </a:rPr>
              <a:t>Episodes 1-3: </a:t>
            </a:r>
            <a:r>
              <a:rPr lang="en-GB" sz="2200" dirty="0" err="1">
                <a:solidFill>
                  <a:srgbClr val="008000"/>
                </a:solidFill>
                <a:latin typeface="Arial"/>
                <a:cs typeface="Arial"/>
              </a:rPr>
              <a:t>Telemachia</a:t>
            </a:r>
            <a:r>
              <a:rPr lang="en-GB" sz="2200" dirty="0">
                <a:solidFill>
                  <a:srgbClr val="008000"/>
                </a:solidFill>
                <a:latin typeface="Arial"/>
                <a:cs typeface="Arial"/>
              </a:rPr>
              <a:t> (adventures of Stephen-Telemachus) </a:t>
            </a:r>
            <a:endParaRPr lang="it-IT" sz="2200" dirty="0">
              <a:solidFill>
                <a:srgbClr val="008000"/>
              </a:solidFill>
              <a:latin typeface="Arial"/>
              <a:cs typeface="Arial"/>
            </a:endParaRPr>
          </a:p>
          <a:p>
            <a:pPr algn="ctr"/>
            <a:r>
              <a:rPr lang="en-GB" sz="2000" dirty="0">
                <a:latin typeface="Arial"/>
                <a:cs typeface="Arial"/>
              </a:rPr>
              <a:t>Stephen's life on a typical day pessimistic about realising his dream 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to become a published author. </a:t>
            </a:r>
          </a:p>
          <a:p>
            <a:pPr algn="ctr"/>
            <a:endParaRPr lang="it-IT" sz="2200" dirty="0">
              <a:latin typeface="Arial"/>
              <a:cs typeface="Arial"/>
            </a:endParaRPr>
          </a:p>
          <a:p>
            <a:pPr lvl="0" algn="ctr"/>
            <a:r>
              <a:rPr lang="en-GB" sz="2200" dirty="0">
                <a:solidFill>
                  <a:srgbClr val="008000"/>
                </a:solidFill>
                <a:latin typeface="Arial"/>
                <a:cs typeface="Arial"/>
              </a:rPr>
              <a:t>Episodes 4-15: Odyssey (adventures of Leopold-Ulysses) </a:t>
            </a:r>
          </a:p>
          <a:p>
            <a:pPr lvl="0" algn="ctr"/>
            <a:r>
              <a:rPr lang="en-GB" sz="2000" dirty="0">
                <a:latin typeface="Arial"/>
                <a:cs typeface="Arial"/>
              </a:rPr>
              <a:t>Bloom is portrayed on an ordinary day in Dublin.</a:t>
            </a:r>
          </a:p>
          <a:p>
            <a:pPr lvl="0" algn="ctr"/>
            <a:r>
              <a:rPr lang="en-GB" sz="2000" dirty="0">
                <a:latin typeface="Arial"/>
                <a:cs typeface="Arial"/>
              </a:rPr>
              <a:t> 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en-GB" sz="2200" dirty="0">
                <a:solidFill>
                  <a:srgbClr val="008000"/>
                </a:solidFill>
                <a:latin typeface="Arial"/>
                <a:cs typeface="Arial"/>
              </a:rPr>
              <a:t>Episodes 16-18: </a:t>
            </a:r>
            <a:r>
              <a:rPr lang="en-GB" sz="2200" dirty="0" err="1">
                <a:solidFill>
                  <a:srgbClr val="008000"/>
                </a:solidFill>
                <a:latin typeface="Arial"/>
                <a:cs typeface="Arial"/>
              </a:rPr>
              <a:t>Nostos</a:t>
            </a:r>
            <a:r>
              <a:rPr lang="en-GB" sz="2200" dirty="0">
                <a:solidFill>
                  <a:srgbClr val="008000"/>
                </a:solidFill>
                <a:latin typeface="Arial"/>
                <a:cs typeface="Arial"/>
              </a:rPr>
              <a:t> (Bloom returns home to Molly-Penelope) </a:t>
            </a:r>
          </a:p>
          <a:p>
            <a:pPr lvl="0" algn="ctr"/>
            <a:r>
              <a:rPr lang="en-GB" sz="2000" dirty="0" err="1">
                <a:latin typeface="Arial"/>
                <a:cs typeface="Arial"/>
              </a:rPr>
              <a:t>Dedalus</a:t>
            </a:r>
            <a:r>
              <a:rPr lang="en-GB" sz="2000" dirty="0">
                <a:latin typeface="Arial"/>
                <a:cs typeface="Arial"/>
              </a:rPr>
              <a:t> goes to Bloom's home and talks with him while Molly is dozing in bed. </a:t>
            </a:r>
            <a:r>
              <a:rPr lang="it-IT" sz="2000" dirty="0" err="1">
                <a:latin typeface="Arial"/>
                <a:cs typeface="Arial"/>
              </a:rPr>
              <a:t>Final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chapter</a:t>
            </a:r>
            <a:r>
              <a:rPr lang="it-IT" sz="2000" dirty="0">
                <a:latin typeface="Arial"/>
                <a:cs typeface="Arial"/>
              </a:rPr>
              <a:t> on Molly.</a:t>
            </a:r>
          </a:p>
          <a:p>
            <a:pPr lvl="0" algn="ctr"/>
            <a:r>
              <a:rPr lang="en-GB" sz="2000" dirty="0">
                <a:latin typeface="Arial"/>
                <a:cs typeface="Arial"/>
              </a:rPr>
              <a:t>Dozens of pages (24.195 words) almost without punctuation </a:t>
            </a:r>
          </a:p>
          <a:p>
            <a:pPr lvl="0" algn="ctr"/>
            <a:r>
              <a:rPr lang="en-GB" sz="2000" dirty="0">
                <a:latin typeface="Arial"/>
                <a:cs typeface="Arial"/>
              </a:rPr>
              <a:t>(8 giant sentences only). 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784894" y="1315125"/>
            <a:ext cx="5574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/>
                <a:cs typeface="Arial"/>
              </a:rPr>
              <a:t>18 episodes divided into three sections:</a:t>
            </a:r>
            <a:r>
              <a:rPr lang="it-IT" sz="2400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641231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 dirty="0">
                <a:solidFill>
                  <a:srgbClr val="0D79CA"/>
                </a:solidFill>
                <a:latin typeface="Arial" charset="0"/>
                <a:cs typeface="Arial" charset="0"/>
              </a:rPr>
              <a:t>TIMELINE</a:t>
            </a:r>
            <a:endParaRPr lang="it-IT" sz="3600" b="1" dirty="0">
              <a:solidFill>
                <a:srgbClr val="0D79CA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934740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2056959" y="136525"/>
            <a:ext cx="5030082" cy="6436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n-GB" sz="3600" dirty="0">
                <a:solidFill>
                  <a:srgbClr val="F8D538"/>
                </a:solidFill>
              </a:rPr>
              <a:t>FEATURES</a:t>
            </a:r>
            <a:r>
              <a:rPr lang="it-IT" sz="3600" dirty="0">
                <a:solidFill>
                  <a:srgbClr val="F8D538"/>
                </a:solidFill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834493" y="884239"/>
            <a:ext cx="754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/>
                <a:cs typeface="Arial"/>
              </a:rPr>
              <a:t>Ulysses is not based on a traditional narrative style but it is an exploration in form and content, a combination of thoughts, </a:t>
            </a:r>
          </a:p>
          <a:p>
            <a:pPr lvl="0" algn="ctr"/>
            <a:r>
              <a:rPr lang="en-GB" dirty="0">
                <a:latin typeface="Arial"/>
                <a:cs typeface="Arial"/>
              </a:rPr>
              <a:t>impressions and literary styles, providing no solutions </a:t>
            </a:r>
          </a:p>
          <a:p>
            <a:pPr lvl="0" algn="ctr"/>
            <a:r>
              <a:rPr lang="en-GB" dirty="0">
                <a:latin typeface="Arial"/>
                <a:cs typeface="Arial"/>
              </a:rPr>
              <a:t>to the problems of contemporary men</a:t>
            </a:r>
          </a:p>
        </p:txBody>
      </p:sp>
      <p:sp>
        <p:nvSpPr>
          <p:cNvPr id="10" name="Freccia destra 9"/>
          <p:cNvSpPr/>
          <p:nvPr/>
        </p:nvSpPr>
        <p:spPr>
          <a:xfrm>
            <a:off x="934812" y="1322551"/>
            <a:ext cx="489727" cy="323705"/>
          </a:xfrm>
          <a:prstGeom prst="rightArrow">
            <a:avLst/>
          </a:prstGeom>
          <a:solidFill>
            <a:srgbClr val="F8D538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834493" y="2246415"/>
            <a:ext cx="7548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/>
                <a:cs typeface="Arial"/>
              </a:rPr>
              <a:t>Joyce’s intention = create a fictional Ordinary Man </a:t>
            </a:r>
          </a:p>
          <a:p>
            <a:pPr lvl="0" algn="ctr"/>
            <a:r>
              <a:rPr lang="en-GB" dirty="0">
                <a:latin typeface="Arial"/>
                <a:cs typeface="Arial"/>
              </a:rPr>
              <a:t>(Leopold Bloom, the Anti-hero) used as a </a:t>
            </a:r>
            <a:r>
              <a:rPr lang="en-GB" i="1" dirty="0">
                <a:latin typeface="Arial"/>
                <a:cs typeface="Arial"/>
              </a:rPr>
              <a:t>parallel</a:t>
            </a:r>
            <a:r>
              <a:rPr lang="en-GB" dirty="0">
                <a:latin typeface="Arial"/>
                <a:cs typeface="Arial"/>
              </a:rPr>
              <a:t> to Homer’s Ulysses. Leopold has to face 12 trials juxtaposed to Odysseus’s adventures in order to win back his wife’s (Molly/ Penelope) affection 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1" name="Freccia destra 10"/>
          <p:cNvSpPr/>
          <p:nvPr/>
        </p:nvSpPr>
        <p:spPr>
          <a:xfrm>
            <a:off x="362112" y="2684727"/>
            <a:ext cx="489727" cy="323705"/>
          </a:xfrm>
          <a:prstGeom prst="rightArrow">
            <a:avLst/>
          </a:prstGeom>
          <a:solidFill>
            <a:srgbClr val="F8D538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34493" y="3608591"/>
            <a:ext cx="754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/>
                <a:cs typeface="Arial"/>
              </a:rPr>
              <a:t>The final result of the parody is a tragi-comic prosaic </a:t>
            </a:r>
          </a:p>
          <a:p>
            <a:pPr lvl="0" algn="ctr"/>
            <a:r>
              <a:rPr lang="en-GB" dirty="0">
                <a:latin typeface="Arial"/>
                <a:cs typeface="Arial"/>
              </a:rPr>
              <a:t>portrait of modern life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2" name="Freccia destra 11"/>
          <p:cNvSpPr/>
          <p:nvPr/>
        </p:nvSpPr>
        <p:spPr>
          <a:xfrm>
            <a:off x="934812" y="3769904"/>
            <a:ext cx="489727" cy="323705"/>
          </a:xfrm>
          <a:prstGeom prst="rightArrow">
            <a:avLst/>
          </a:prstGeom>
          <a:solidFill>
            <a:srgbClr val="F8D538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834492" y="4416769"/>
            <a:ext cx="754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/>
                <a:cs typeface="Arial"/>
              </a:rPr>
              <a:t>The parallel structure was meant to be a sort of guideline to organise the plot and not to get lost in the modern world and in the people’s mind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3" name="Freccia destra 12"/>
          <p:cNvSpPr/>
          <p:nvPr/>
        </p:nvSpPr>
        <p:spPr>
          <a:xfrm>
            <a:off x="362112" y="4578082"/>
            <a:ext cx="489727" cy="323705"/>
          </a:xfrm>
          <a:prstGeom prst="rightArrow">
            <a:avLst/>
          </a:prstGeom>
          <a:solidFill>
            <a:srgbClr val="F8D538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34493" y="5224946"/>
            <a:ext cx="75489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dirty="0">
                <a:latin typeface="Arial"/>
                <a:cs typeface="Arial"/>
              </a:rPr>
              <a:t>This enabled Joyce to give to his book a symbolic and universal dimension suggesting that his character (L. Bloom) is a modern Ulysses, the man who can stand for humanity, a sort of modern Everyman and the setting (Dublin) becomes symbolic of the whole world and to his characters who come to represent an </a:t>
            </a:r>
            <a:r>
              <a:rPr lang="en-GB">
                <a:latin typeface="Arial"/>
                <a:cs typeface="Arial"/>
              </a:rPr>
              <a:t>eternal mankind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4" name="Freccia destra 13"/>
          <p:cNvSpPr/>
          <p:nvPr/>
        </p:nvSpPr>
        <p:spPr>
          <a:xfrm>
            <a:off x="295712" y="5801758"/>
            <a:ext cx="489727" cy="323705"/>
          </a:xfrm>
          <a:prstGeom prst="rightArrow">
            <a:avLst/>
          </a:prstGeom>
          <a:solidFill>
            <a:srgbClr val="F8D538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246136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8" grpId="0"/>
      <p:bldP spid="11" grpId="0" animBg="1"/>
      <p:bldP spid="7" grpId="0"/>
      <p:bldP spid="12" grpId="0" animBg="1"/>
      <p:bldP spid="4" grpId="0"/>
      <p:bldP spid="13" grpId="0" animBg="1"/>
      <p:bldP spid="3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244647" y="64189"/>
            <a:ext cx="8524875" cy="62703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C3260C"/>
              </a:buClr>
              <a:buSzPct val="128000"/>
              <a:buNone/>
            </a:pPr>
            <a:r>
              <a:rPr lang="it-IT" sz="4800" dirty="0">
                <a:solidFill>
                  <a:srgbClr val="F8D538"/>
                </a:solidFill>
                <a:latin typeface="Arial" charset="0"/>
                <a:cs typeface="Arial" charset="0"/>
              </a:rPr>
              <a:t>TIMELINE</a:t>
            </a:r>
            <a:endParaRPr lang="it-IT" sz="2000" dirty="0">
              <a:solidFill>
                <a:srgbClr val="F8D538"/>
              </a:solidFill>
              <a:latin typeface="Arial" charset="0"/>
              <a:cs typeface="Arial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251520" y="719034"/>
            <a:ext cx="8779250" cy="6138966"/>
            <a:chOff x="251520" y="719034"/>
            <a:chExt cx="8779250" cy="6138966"/>
          </a:xfrm>
        </p:grpSpPr>
        <p:grpSp>
          <p:nvGrpSpPr>
            <p:cNvPr id="12" name="Gruppo 11"/>
            <p:cNvGrpSpPr/>
            <p:nvPr/>
          </p:nvGrpSpPr>
          <p:grpSpPr>
            <a:xfrm>
              <a:off x="787704" y="719034"/>
              <a:ext cx="6884146" cy="307777"/>
              <a:chOff x="787704" y="719034"/>
              <a:chExt cx="6884146" cy="307777"/>
            </a:xfrm>
          </p:grpSpPr>
          <p:sp>
            <p:nvSpPr>
              <p:cNvPr id="9219" name="Rettangolo 1"/>
              <p:cNvSpPr>
                <a:spLocks noChangeArrowheads="1"/>
              </p:cNvSpPr>
              <p:nvPr/>
            </p:nvSpPr>
            <p:spPr bwMode="auto">
              <a:xfrm>
                <a:off x="787704" y="719034"/>
                <a:ext cx="67528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1882</a:t>
                </a:r>
              </a:p>
            </p:txBody>
          </p:sp>
          <p:sp>
            <p:nvSpPr>
              <p:cNvPr id="9222" name="Rettangolo 8"/>
              <p:cNvSpPr>
                <a:spLocks noChangeArrowheads="1"/>
              </p:cNvSpPr>
              <p:nvPr/>
            </p:nvSpPr>
            <p:spPr bwMode="auto">
              <a:xfrm>
                <a:off x="2409622" y="719034"/>
                <a:ext cx="526222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Born in Dublin, the son of a civil servant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4" name="Gruppo 13"/>
            <p:cNvGrpSpPr/>
            <p:nvPr/>
          </p:nvGrpSpPr>
          <p:grpSpPr>
            <a:xfrm>
              <a:off x="321512" y="1121193"/>
              <a:ext cx="8203066" cy="307777"/>
              <a:chOff x="321512" y="1104658"/>
              <a:chExt cx="8203066" cy="307777"/>
            </a:xfrm>
          </p:grpSpPr>
          <p:sp>
            <p:nvSpPr>
              <p:cNvPr id="9220" name="Rettangolo 4"/>
              <p:cNvSpPr>
                <a:spLocks noChangeArrowheads="1"/>
              </p:cNvSpPr>
              <p:nvPr/>
            </p:nvSpPr>
            <p:spPr bwMode="auto">
              <a:xfrm>
                <a:off x="321512" y="1104658"/>
                <a:ext cx="114147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1888-98</a:t>
                </a:r>
              </a:p>
            </p:txBody>
          </p:sp>
          <p:sp>
            <p:nvSpPr>
              <p:cNvPr id="9223" name="Rettangolo 9"/>
              <p:cNvSpPr>
                <a:spLocks noChangeArrowheads="1"/>
              </p:cNvSpPr>
              <p:nvPr/>
            </p:nvSpPr>
            <p:spPr bwMode="auto">
              <a:xfrm>
                <a:off x="2409622" y="1104658"/>
                <a:ext cx="611495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Attends Jesuit school and Jesuit College, family fortunes begin to decline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" name="Gruppo 14"/>
            <p:cNvGrpSpPr/>
            <p:nvPr/>
          </p:nvGrpSpPr>
          <p:grpSpPr>
            <a:xfrm>
              <a:off x="251521" y="1523352"/>
              <a:ext cx="7882730" cy="307777"/>
              <a:chOff x="251521" y="1536927"/>
              <a:chExt cx="7882730" cy="307777"/>
            </a:xfrm>
          </p:grpSpPr>
          <p:sp>
            <p:nvSpPr>
              <p:cNvPr id="9221" name="Rettangolo 5"/>
              <p:cNvSpPr>
                <a:spLocks noChangeArrowheads="1"/>
              </p:cNvSpPr>
              <p:nvPr/>
            </p:nvSpPr>
            <p:spPr bwMode="auto">
              <a:xfrm>
                <a:off x="251521" y="1536927"/>
                <a:ext cx="121146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1898-1902</a:t>
                </a:r>
              </a:p>
            </p:txBody>
          </p:sp>
          <p:sp>
            <p:nvSpPr>
              <p:cNvPr id="9224" name="Rettangolo 11"/>
              <p:cNvSpPr>
                <a:spLocks noChangeArrowheads="1"/>
              </p:cNvSpPr>
              <p:nvPr/>
            </p:nvSpPr>
            <p:spPr bwMode="auto">
              <a:xfrm>
                <a:off x="2409622" y="1536927"/>
                <a:ext cx="572462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University College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6" name="Gruppo 15"/>
            <p:cNvGrpSpPr/>
            <p:nvPr/>
          </p:nvGrpSpPr>
          <p:grpSpPr>
            <a:xfrm>
              <a:off x="450117" y="1925511"/>
              <a:ext cx="7780558" cy="523220"/>
              <a:chOff x="450117" y="1844704"/>
              <a:chExt cx="7780558" cy="523220"/>
            </a:xfrm>
          </p:grpSpPr>
          <p:sp>
            <p:nvSpPr>
              <p:cNvPr id="9225" name="Rettangolo 13"/>
              <p:cNvSpPr>
                <a:spLocks noChangeArrowheads="1"/>
              </p:cNvSpPr>
              <p:nvPr/>
            </p:nvSpPr>
            <p:spPr bwMode="auto">
              <a:xfrm>
                <a:off x="450117" y="1954703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GB" sz="1400" dirty="0">
                    <a:latin typeface="Arial"/>
                    <a:cs typeface="Arial"/>
                  </a:rPr>
                  <a:t>1904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  <p:sp>
            <p:nvSpPr>
              <p:cNvPr id="9226" name="Rettangolo 14"/>
              <p:cNvSpPr>
                <a:spLocks noChangeArrowheads="1"/>
              </p:cNvSpPr>
              <p:nvPr/>
            </p:nvSpPr>
            <p:spPr bwMode="auto">
              <a:xfrm>
                <a:off x="2409622" y="1844704"/>
                <a:ext cx="582105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June 16</a:t>
                </a:r>
                <a:r>
                  <a:rPr lang="en-GB" sz="1400" baseline="30000" dirty="0">
                    <a:latin typeface="Arial"/>
                    <a:cs typeface="Arial"/>
                  </a:rPr>
                  <a:t>th</a:t>
                </a:r>
                <a:r>
                  <a:rPr lang="en-GB" sz="1400" dirty="0">
                    <a:latin typeface="Arial"/>
                    <a:cs typeface="Arial"/>
                  </a:rPr>
                  <a:t> First date with Nora Barnacle becomes </a:t>
                </a:r>
                <a:r>
                  <a:rPr lang="en-GB" sz="1400" i="1" dirty="0">
                    <a:latin typeface="Arial"/>
                    <a:cs typeface="Arial"/>
                  </a:rPr>
                  <a:t>Ulysses</a:t>
                </a:r>
                <a:r>
                  <a:rPr lang="en-GB" sz="1400" dirty="0">
                    <a:latin typeface="Arial"/>
                    <a:cs typeface="Arial"/>
                  </a:rPr>
                  <a:t>’ </a:t>
                </a:r>
                <a:r>
                  <a:rPr lang="en-GB" sz="1400" dirty="0" err="1">
                    <a:latin typeface="Arial"/>
                    <a:cs typeface="Arial"/>
                  </a:rPr>
                  <a:t>Bloomsday</a:t>
                </a:r>
                <a:endParaRPr lang="en-GB" sz="1400" dirty="0">
                  <a:latin typeface="Arial"/>
                  <a:cs typeface="Arial"/>
                </a:endParaRPr>
              </a:p>
              <a:p>
                <a:r>
                  <a:rPr lang="en-GB" sz="1400" dirty="0">
                    <a:latin typeface="Arial"/>
                    <a:cs typeface="Arial"/>
                  </a:rPr>
                  <a:t>Joyce and Nora ‘elope’ to </a:t>
                </a:r>
                <a:r>
                  <a:rPr lang="en-GB" sz="1400" dirty="0" err="1">
                    <a:latin typeface="Arial"/>
                    <a:cs typeface="Arial"/>
                  </a:rPr>
                  <a:t>Pola</a:t>
                </a:r>
                <a:r>
                  <a:rPr lang="en-GB" sz="1400" dirty="0">
                    <a:latin typeface="Arial"/>
                    <a:cs typeface="Arial"/>
                  </a:rPr>
                  <a:t>, Austria; Joyce teaches English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7" name="Gruppo 16"/>
            <p:cNvGrpSpPr/>
            <p:nvPr/>
          </p:nvGrpSpPr>
          <p:grpSpPr>
            <a:xfrm>
              <a:off x="450117" y="2543113"/>
              <a:ext cx="8580653" cy="307777"/>
              <a:chOff x="450117" y="2372479"/>
              <a:chExt cx="8580653" cy="307777"/>
            </a:xfrm>
          </p:grpSpPr>
          <p:sp>
            <p:nvSpPr>
              <p:cNvPr id="9227" name="Rettangolo 16"/>
              <p:cNvSpPr>
                <a:spLocks noChangeArrowheads="1"/>
              </p:cNvSpPr>
              <p:nvPr/>
            </p:nvSpPr>
            <p:spPr bwMode="auto">
              <a:xfrm>
                <a:off x="450117" y="2372479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1905</a:t>
                </a:r>
              </a:p>
            </p:txBody>
          </p:sp>
          <p:sp>
            <p:nvSpPr>
              <p:cNvPr id="9228" name="Rettangolo 17"/>
              <p:cNvSpPr>
                <a:spLocks noChangeArrowheads="1"/>
              </p:cNvSpPr>
              <p:nvPr/>
            </p:nvSpPr>
            <p:spPr bwMode="auto">
              <a:xfrm>
                <a:off x="2409622" y="2372479"/>
                <a:ext cx="66211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They move to Trieste, where he meets </a:t>
                </a:r>
                <a:r>
                  <a:rPr lang="en-GB" sz="1400" dirty="0" err="1">
                    <a:latin typeface="Arial"/>
                    <a:cs typeface="Arial"/>
                  </a:rPr>
                  <a:t>Italo</a:t>
                </a:r>
                <a:r>
                  <a:rPr lang="en-GB" sz="1400" dirty="0">
                    <a:latin typeface="Arial"/>
                    <a:cs typeface="Arial"/>
                  </a:rPr>
                  <a:t> </a:t>
                </a:r>
                <a:r>
                  <a:rPr lang="en-GB" sz="1400" dirty="0" err="1">
                    <a:latin typeface="Arial"/>
                    <a:cs typeface="Arial"/>
                  </a:rPr>
                  <a:t>Svevo</a:t>
                </a:r>
                <a:r>
                  <a:rPr lang="en-GB" sz="1400" dirty="0">
                    <a:latin typeface="Arial"/>
                    <a:cs typeface="Arial"/>
                  </a:rPr>
                  <a:t>; their son Giorgio born July 27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8" name="Gruppo 17"/>
            <p:cNvGrpSpPr/>
            <p:nvPr/>
          </p:nvGrpSpPr>
          <p:grpSpPr>
            <a:xfrm>
              <a:off x="321513" y="2945272"/>
              <a:ext cx="6543175" cy="307777"/>
              <a:chOff x="321513" y="2774179"/>
              <a:chExt cx="6543175" cy="307777"/>
            </a:xfrm>
          </p:grpSpPr>
          <p:sp>
            <p:nvSpPr>
              <p:cNvPr id="9229" name="Rettangolo 21"/>
              <p:cNvSpPr>
                <a:spLocks noChangeArrowheads="1"/>
              </p:cNvSpPr>
              <p:nvPr/>
            </p:nvSpPr>
            <p:spPr bwMode="auto">
              <a:xfrm>
                <a:off x="321513" y="2774179"/>
                <a:ext cx="114147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1906-1907</a:t>
                </a:r>
              </a:p>
            </p:txBody>
          </p:sp>
          <p:sp>
            <p:nvSpPr>
              <p:cNvPr id="9230" name="Rettangolo 22"/>
              <p:cNvSpPr>
                <a:spLocks noChangeArrowheads="1"/>
              </p:cNvSpPr>
              <p:nvPr/>
            </p:nvSpPr>
            <p:spPr bwMode="auto">
              <a:xfrm>
                <a:off x="2409622" y="2774179"/>
                <a:ext cx="445506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Bank clerk in Rome; conceives </a:t>
                </a:r>
                <a:r>
                  <a:rPr lang="en-GB" sz="1400" i="1" dirty="0">
                    <a:latin typeface="Arial"/>
                    <a:cs typeface="Arial"/>
                  </a:rPr>
                  <a:t>Ulysses</a:t>
                </a:r>
                <a:r>
                  <a:rPr lang="en-GB" sz="1400" dirty="0">
                    <a:latin typeface="Arial"/>
                    <a:cs typeface="Arial"/>
                  </a:rPr>
                  <a:t> as short story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9" name="Gruppo 18"/>
            <p:cNvGrpSpPr/>
            <p:nvPr/>
          </p:nvGrpSpPr>
          <p:grpSpPr>
            <a:xfrm>
              <a:off x="450117" y="3347431"/>
              <a:ext cx="7951926" cy="307777"/>
              <a:chOff x="450117" y="3155952"/>
              <a:chExt cx="7951926" cy="307777"/>
            </a:xfrm>
          </p:grpSpPr>
          <p:sp>
            <p:nvSpPr>
              <p:cNvPr id="9231" name="Rettangolo 23"/>
              <p:cNvSpPr>
                <a:spLocks noChangeArrowheads="1"/>
              </p:cNvSpPr>
              <p:nvPr/>
            </p:nvSpPr>
            <p:spPr bwMode="auto">
              <a:xfrm>
                <a:off x="450117" y="3155952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1907</a:t>
                </a:r>
              </a:p>
            </p:txBody>
          </p:sp>
          <p:sp>
            <p:nvSpPr>
              <p:cNvPr id="9232" name="Rettangolo 24"/>
              <p:cNvSpPr>
                <a:spLocks noChangeArrowheads="1"/>
              </p:cNvSpPr>
              <p:nvPr/>
            </p:nvSpPr>
            <p:spPr bwMode="auto">
              <a:xfrm>
                <a:off x="2409622" y="3155952"/>
                <a:ext cx="599242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Lucia born July 26; </a:t>
                </a:r>
                <a:r>
                  <a:rPr lang="en-GB" sz="1400" i="1" dirty="0">
                    <a:latin typeface="Arial"/>
                    <a:cs typeface="Arial"/>
                  </a:rPr>
                  <a:t>Chamber Music</a:t>
                </a:r>
                <a:r>
                  <a:rPr lang="en-GB" sz="1400" dirty="0">
                    <a:latin typeface="Arial"/>
                    <a:cs typeface="Arial"/>
                  </a:rPr>
                  <a:t> published (poems); </a:t>
                </a:r>
                <a:r>
                  <a:rPr lang="en-GB" sz="1400" i="1" dirty="0">
                    <a:latin typeface="Arial"/>
                    <a:cs typeface="Arial"/>
                  </a:rPr>
                  <a:t>The Dead</a:t>
                </a:r>
                <a:r>
                  <a:rPr lang="en-GB" sz="1400" dirty="0">
                    <a:latin typeface="Arial"/>
                    <a:cs typeface="Arial"/>
                  </a:rPr>
                  <a:t> written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0" name="Gruppo 19"/>
            <p:cNvGrpSpPr/>
            <p:nvPr/>
          </p:nvGrpSpPr>
          <p:grpSpPr>
            <a:xfrm>
              <a:off x="450117" y="3749590"/>
              <a:ext cx="6163934" cy="307777"/>
              <a:chOff x="450117" y="3585617"/>
              <a:chExt cx="6163934" cy="307777"/>
            </a:xfrm>
          </p:grpSpPr>
          <p:sp>
            <p:nvSpPr>
              <p:cNvPr id="9233" name="Rettangolo 25"/>
              <p:cNvSpPr>
                <a:spLocks noChangeArrowheads="1"/>
              </p:cNvSpPr>
              <p:nvPr/>
            </p:nvSpPr>
            <p:spPr bwMode="auto">
              <a:xfrm>
                <a:off x="450117" y="3585617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1914</a:t>
                </a:r>
              </a:p>
            </p:txBody>
          </p:sp>
          <p:sp>
            <p:nvSpPr>
              <p:cNvPr id="9234" name="Rettangolo 26"/>
              <p:cNvSpPr>
                <a:spLocks noChangeArrowheads="1"/>
              </p:cNvSpPr>
              <p:nvPr/>
            </p:nvSpPr>
            <p:spPr bwMode="auto">
              <a:xfrm>
                <a:off x="2409622" y="3585617"/>
                <a:ext cx="420442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i="1" dirty="0">
                    <a:latin typeface="Arial"/>
                    <a:cs typeface="Arial"/>
                  </a:rPr>
                  <a:t>Dubliners</a:t>
                </a:r>
                <a:r>
                  <a:rPr lang="en-GB" sz="1400" dirty="0">
                    <a:latin typeface="Arial"/>
                    <a:cs typeface="Arial"/>
                  </a:rPr>
                  <a:t> published; </a:t>
                </a:r>
                <a:r>
                  <a:rPr lang="en-GB" sz="1400" i="1" dirty="0">
                    <a:latin typeface="Arial"/>
                    <a:cs typeface="Arial"/>
                  </a:rPr>
                  <a:t>Exiles</a:t>
                </a:r>
                <a:r>
                  <a:rPr lang="en-GB" sz="1400" dirty="0">
                    <a:latin typeface="Arial"/>
                    <a:cs typeface="Arial"/>
                  </a:rPr>
                  <a:t> written; </a:t>
                </a:r>
                <a:r>
                  <a:rPr lang="en-GB" sz="1400" i="1" dirty="0">
                    <a:latin typeface="Arial"/>
                    <a:cs typeface="Arial"/>
                  </a:rPr>
                  <a:t>Ulysses </a:t>
                </a:r>
                <a:r>
                  <a:rPr lang="en-GB" sz="1400" dirty="0">
                    <a:latin typeface="Arial"/>
                    <a:cs typeface="Arial"/>
                  </a:rPr>
                  <a:t>begun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1" name="Gruppo 20"/>
            <p:cNvGrpSpPr/>
            <p:nvPr/>
          </p:nvGrpSpPr>
          <p:grpSpPr>
            <a:xfrm>
              <a:off x="450117" y="4151749"/>
              <a:ext cx="7333193" cy="307777"/>
              <a:chOff x="450117" y="3987317"/>
              <a:chExt cx="7333193" cy="307777"/>
            </a:xfrm>
          </p:grpSpPr>
          <p:sp>
            <p:nvSpPr>
              <p:cNvPr id="9235" name="Rettangolo 27"/>
              <p:cNvSpPr>
                <a:spLocks noChangeArrowheads="1"/>
              </p:cNvSpPr>
              <p:nvPr/>
            </p:nvSpPr>
            <p:spPr bwMode="auto">
              <a:xfrm>
                <a:off x="450117" y="3987317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1916</a:t>
                </a:r>
              </a:p>
            </p:txBody>
          </p:sp>
          <p:sp>
            <p:nvSpPr>
              <p:cNvPr id="9236" name="Rettangolo 28"/>
              <p:cNvSpPr>
                <a:spLocks noChangeArrowheads="1"/>
              </p:cNvSpPr>
              <p:nvPr/>
            </p:nvSpPr>
            <p:spPr bwMode="auto">
              <a:xfrm>
                <a:off x="2409622" y="3987317"/>
                <a:ext cx="537368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1400" i="1" dirty="0">
                    <a:latin typeface="Arial"/>
                    <a:cs typeface="Arial"/>
                  </a:rPr>
                  <a:t>Portrait of the artist</a:t>
                </a:r>
                <a:r>
                  <a:rPr lang="en-GB" sz="1400" dirty="0">
                    <a:latin typeface="Arial"/>
                    <a:cs typeface="Arial"/>
                  </a:rPr>
                  <a:t> published to high critical acclaim and notoriety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2" name="Gruppo 21"/>
            <p:cNvGrpSpPr/>
            <p:nvPr/>
          </p:nvGrpSpPr>
          <p:grpSpPr>
            <a:xfrm>
              <a:off x="450117" y="4553908"/>
              <a:ext cx="7748269" cy="307777"/>
              <a:chOff x="450117" y="4405093"/>
              <a:chExt cx="7748269" cy="307777"/>
            </a:xfrm>
          </p:grpSpPr>
          <p:sp>
            <p:nvSpPr>
              <p:cNvPr id="9237" name="Rettangolo 29"/>
              <p:cNvSpPr>
                <a:spLocks noChangeArrowheads="1"/>
              </p:cNvSpPr>
              <p:nvPr/>
            </p:nvSpPr>
            <p:spPr bwMode="auto">
              <a:xfrm>
                <a:off x="450117" y="4405093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1917</a:t>
                </a:r>
              </a:p>
            </p:txBody>
          </p:sp>
          <p:sp>
            <p:nvSpPr>
              <p:cNvPr id="9238" name="Rettangolo 30"/>
              <p:cNvSpPr>
                <a:spLocks noChangeArrowheads="1"/>
              </p:cNvSpPr>
              <p:nvPr/>
            </p:nvSpPr>
            <p:spPr bwMode="auto">
              <a:xfrm>
                <a:off x="2409622" y="4405093"/>
                <a:ext cx="578876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Eye troubles, Harriet Weaver begins lifelong patronage of Joyce family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3" name="Gruppo 22"/>
            <p:cNvGrpSpPr/>
            <p:nvPr/>
          </p:nvGrpSpPr>
          <p:grpSpPr>
            <a:xfrm>
              <a:off x="450117" y="4956067"/>
              <a:ext cx="7133168" cy="523220"/>
              <a:chOff x="450117" y="4700474"/>
              <a:chExt cx="7133168" cy="523220"/>
            </a:xfrm>
          </p:grpSpPr>
          <p:sp>
            <p:nvSpPr>
              <p:cNvPr id="9239" name="Rettangolo 31"/>
              <p:cNvSpPr>
                <a:spLocks noChangeArrowheads="1"/>
              </p:cNvSpPr>
              <p:nvPr/>
            </p:nvSpPr>
            <p:spPr bwMode="auto">
              <a:xfrm>
                <a:off x="450117" y="4790717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1922</a:t>
                </a:r>
              </a:p>
            </p:txBody>
          </p:sp>
          <p:sp>
            <p:nvSpPr>
              <p:cNvPr id="9240" name="Rettangolo 32"/>
              <p:cNvSpPr>
                <a:spLocks noChangeArrowheads="1"/>
              </p:cNvSpPr>
              <p:nvPr/>
            </p:nvSpPr>
            <p:spPr bwMode="auto">
              <a:xfrm>
                <a:off x="2409622" y="4700474"/>
                <a:ext cx="517366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Publication of </a:t>
                </a:r>
                <a:r>
                  <a:rPr lang="en-GB" sz="1400" i="1" dirty="0">
                    <a:latin typeface="Arial"/>
                    <a:cs typeface="Arial"/>
                  </a:rPr>
                  <a:t>Ulysses</a:t>
                </a:r>
                <a:r>
                  <a:rPr lang="en-GB" sz="1400" dirty="0">
                    <a:latin typeface="Arial"/>
                    <a:cs typeface="Arial"/>
                  </a:rPr>
                  <a:t>, international celebrity, eye troubles</a:t>
                </a:r>
              </a:p>
              <a:p>
                <a:r>
                  <a:rPr lang="en-GB" sz="1400" dirty="0">
                    <a:latin typeface="Arial"/>
                    <a:cs typeface="Arial"/>
                  </a:rPr>
                  <a:t>Begins </a:t>
                </a:r>
                <a:r>
                  <a:rPr lang="en-GB" sz="1400" i="1" dirty="0">
                    <a:latin typeface="Arial"/>
                    <a:cs typeface="Arial"/>
                  </a:rPr>
                  <a:t>Finnegan’s wake</a:t>
                </a:r>
                <a:r>
                  <a:rPr lang="en-GB" sz="1400" dirty="0">
                    <a:latin typeface="Arial"/>
                    <a:cs typeface="Arial"/>
                  </a:rPr>
                  <a:t> (‘a history of the world’)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4" name="Gruppo 23"/>
            <p:cNvGrpSpPr/>
            <p:nvPr/>
          </p:nvGrpSpPr>
          <p:grpSpPr>
            <a:xfrm>
              <a:off x="450117" y="5573669"/>
              <a:ext cx="7840425" cy="307777"/>
              <a:chOff x="450117" y="5176341"/>
              <a:chExt cx="7840425" cy="307777"/>
            </a:xfrm>
          </p:grpSpPr>
          <p:sp>
            <p:nvSpPr>
              <p:cNvPr id="9241" name="Rettangolo 33"/>
              <p:cNvSpPr>
                <a:spLocks noChangeArrowheads="1"/>
              </p:cNvSpPr>
              <p:nvPr/>
            </p:nvSpPr>
            <p:spPr bwMode="auto">
              <a:xfrm>
                <a:off x="450117" y="5176341"/>
                <a:ext cx="10128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r"/>
                <a:r>
                  <a:rPr lang="it-IT" sz="1400" dirty="0">
                    <a:latin typeface="Arial"/>
                    <a:cs typeface="Arial"/>
                  </a:rPr>
                  <a:t>1934</a:t>
                </a:r>
              </a:p>
            </p:txBody>
          </p:sp>
          <p:sp>
            <p:nvSpPr>
              <p:cNvPr id="9242" name="Rettangolo 34"/>
              <p:cNvSpPr>
                <a:spLocks noChangeArrowheads="1"/>
              </p:cNvSpPr>
              <p:nvPr/>
            </p:nvSpPr>
            <p:spPr bwMode="auto">
              <a:xfrm>
                <a:off x="2409622" y="5176341"/>
                <a:ext cx="588092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i="1" dirty="0">
                    <a:latin typeface="Arial"/>
                    <a:cs typeface="Arial"/>
                  </a:rPr>
                  <a:t>Ulysses </a:t>
                </a:r>
                <a:r>
                  <a:rPr lang="en-GB" sz="1400" dirty="0">
                    <a:latin typeface="Arial"/>
                    <a:cs typeface="Arial"/>
                  </a:rPr>
                  <a:t>published in US by Random House after winning obscenity trial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b="1" i="1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8" name="Connettore 1 7"/>
            <p:cNvCxnSpPr/>
            <p:nvPr/>
          </p:nvCxnSpPr>
          <p:spPr>
            <a:xfrm>
              <a:off x="1970988" y="737853"/>
              <a:ext cx="0" cy="612014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261251" y="1074002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>
              <a:off x="261251" y="1476161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>
              <a:off x="261251" y="1878320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/>
            <p:nvPr/>
          </p:nvCxnSpPr>
          <p:spPr>
            <a:xfrm>
              <a:off x="261251" y="2495922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/>
            <p:cNvCxnSpPr/>
            <p:nvPr/>
          </p:nvCxnSpPr>
          <p:spPr>
            <a:xfrm>
              <a:off x="261251" y="2898081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1 39"/>
            <p:cNvCxnSpPr/>
            <p:nvPr/>
          </p:nvCxnSpPr>
          <p:spPr>
            <a:xfrm>
              <a:off x="261251" y="3300240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/>
            <p:nvPr/>
          </p:nvCxnSpPr>
          <p:spPr>
            <a:xfrm>
              <a:off x="261251" y="3702399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1 41"/>
            <p:cNvCxnSpPr/>
            <p:nvPr/>
          </p:nvCxnSpPr>
          <p:spPr>
            <a:xfrm>
              <a:off x="261251" y="4104558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/>
            <p:nvPr/>
          </p:nvCxnSpPr>
          <p:spPr>
            <a:xfrm>
              <a:off x="261251" y="4506717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/>
            <p:nvPr/>
          </p:nvCxnSpPr>
          <p:spPr>
            <a:xfrm>
              <a:off x="261251" y="4908876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/>
          </p:nvCxnSpPr>
          <p:spPr>
            <a:xfrm>
              <a:off x="261251" y="5526478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1 45"/>
            <p:cNvCxnSpPr/>
            <p:nvPr/>
          </p:nvCxnSpPr>
          <p:spPr>
            <a:xfrm>
              <a:off x="261251" y="5928637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o 24"/>
            <p:cNvGrpSpPr/>
            <p:nvPr/>
          </p:nvGrpSpPr>
          <p:grpSpPr>
            <a:xfrm>
              <a:off x="878924" y="5975828"/>
              <a:ext cx="5098063" cy="307777"/>
              <a:chOff x="878924" y="5561965"/>
              <a:chExt cx="5098063" cy="307777"/>
            </a:xfrm>
          </p:grpSpPr>
          <p:sp>
            <p:nvSpPr>
              <p:cNvPr id="2" name="CasellaDiTesto 1"/>
              <p:cNvSpPr txBox="1"/>
              <p:nvPr/>
            </p:nvSpPr>
            <p:spPr>
              <a:xfrm>
                <a:off x="878924" y="5561965"/>
                <a:ext cx="5840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00" dirty="0">
                    <a:latin typeface="Arial"/>
                    <a:cs typeface="Arial"/>
                  </a:rPr>
                  <a:t>1939</a:t>
                </a:r>
              </a:p>
            </p:txBody>
          </p:sp>
          <p:sp>
            <p:nvSpPr>
              <p:cNvPr id="5" name="CasellaDiTesto 4"/>
              <p:cNvSpPr txBox="1"/>
              <p:nvPr/>
            </p:nvSpPr>
            <p:spPr>
              <a:xfrm>
                <a:off x="2409622" y="5561965"/>
                <a:ext cx="35673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FW published May; the </a:t>
                </a:r>
                <a:r>
                  <a:rPr lang="en-GB" sz="1400" dirty="0" err="1">
                    <a:latin typeface="Arial"/>
                    <a:cs typeface="Arial"/>
                  </a:rPr>
                  <a:t>Joyces</a:t>
                </a:r>
                <a:r>
                  <a:rPr lang="en-GB" sz="1400" dirty="0">
                    <a:latin typeface="Arial"/>
                    <a:cs typeface="Arial"/>
                  </a:rPr>
                  <a:t> leave Paris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26" name="Gruppo 25"/>
            <p:cNvGrpSpPr/>
            <p:nvPr/>
          </p:nvGrpSpPr>
          <p:grpSpPr>
            <a:xfrm>
              <a:off x="878924" y="6377987"/>
              <a:ext cx="4110526" cy="307777"/>
              <a:chOff x="878924" y="5947589"/>
              <a:chExt cx="4110526" cy="307777"/>
            </a:xfrm>
          </p:grpSpPr>
          <p:sp>
            <p:nvSpPr>
              <p:cNvPr id="3" name="CasellaDiTesto 2"/>
              <p:cNvSpPr txBox="1"/>
              <p:nvPr/>
            </p:nvSpPr>
            <p:spPr>
              <a:xfrm>
                <a:off x="878924" y="5947589"/>
                <a:ext cx="5840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400" dirty="0">
                    <a:latin typeface="Arial"/>
                    <a:cs typeface="Arial"/>
                  </a:rPr>
                  <a:t>1941</a:t>
                </a:r>
              </a:p>
            </p:txBody>
          </p:sp>
          <p:sp>
            <p:nvSpPr>
              <p:cNvPr id="6" name="CasellaDiTesto 5"/>
              <p:cNvSpPr txBox="1"/>
              <p:nvPr/>
            </p:nvSpPr>
            <p:spPr>
              <a:xfrm>
                <a:off x="2409622" y="5947589"/>
                <a:ext cx="25798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Arial"/>
                    <a:cs typeface="Arial"/>
                  </a:rPr>
                  <a:t>Dies in Zurich at the age of 58</a:t>
                </a:r>
                <a:r>
                  <a:rPr lang="it-IT" sz="1400" dirty="0">
                    <a:effectLst/>
                    <a:latin typeface="Arial"/>
                    <a:cs typeface="Arial"/>
                  </a:rPr>
                  <a:t> </a:t>
                </a:r>
                <a:endParaRPr lang="it-IT" sz="1400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47" name="Connettore 1 46"/>
            <p:cNvCxnSpPr/>
            <p:nvPr/>
          </p:nvCxnSpPr>
          <p:spPr>
            <a:xfrm>
              <a:off x="251520" y="6330796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/>
          </p:nvCxnSpPr>
          <p:spPr>
            <a:xfrm>
              <a:off x="251520" y="6732947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090336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875327"/>
            <a:ext cx="8140700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</a:rPr>
              <a:t>KEY WORDS</a:t>
            </a: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1402138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83802" y="1763125"/>
            <a:ext cx="81763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>
                <a:solidFill>
                  <a:srgbClr val="F14124"/>
                </a:solidFill>
                <a:latin typeface="Arial"/>
                <a:cs typeface="Arial"/>
              </a:rPr>
              <a:t>Dublin</a:t>
            </a:r>
            <a:endParaRPr lang="it-IT" sz="2800" i="1" dirty="0">
              <a:solidFill>
                <a:srgbClr val="F14124"/>
              </a:solidFill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Joyce’s home town, the capital city of Ireland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The </a:t>
            </a:r>
            <a:r>
              <a:rPr lang="en-GB" sz="2000" dirty="0" err="1">
                <a:latin typeface="Arial"/>
                <a:cs typeface="Arial"/>
              </a:rPr>
              <a:t>omphalos</a:t>
            </a:r>
            <a:r>
              <a:rPr lang="en-GB" sz="2000" dirty="0">
                <a:latin typeface="Arial"/>
                <a:cs typeface="Arial"/>
              </a:rPr>
              <a:t> (centre) of the world, but provincial, a PRISON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it-IT" sz="2000" dirty="0">
                <a:latin typeface="Arial"/>
                <a:cs typeface="Arial"/>
              </a:rPr>
              <a:t>LOVE AND HATE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84803" y="3911450"/>
            <a:ext cx="797439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i="1" dirty="0">
                <a:solidFill>
                  <a:srgbClr val="FF0000"/>
                </a:solidFill>
                <a:latin typeface="Arial"/>
                <a:cs typeface="Arial"/>
              </a:rPr>
              <a:t>Paralysis</a:t>
            </a:r>
            <a:r>
              <a:rPr lang="it-IT" sz="2800" dirty="0">
                <a:effectLst/>
                <a:latin typeface="Arial"/>
                <a:cs typeface="Arial"/>
              </a:rPr>
              <a:t> </a:t>
            </a:r>
          </a:p>
          <a:p>
            <a:pPr lvl="0"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Physical and psychological block characterising ‘Dubliners’ as a result of the characters’ background 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It leads to a feeling of existential inadequacy </a:t>
            </a:r>
            <a:endParaRPr lang="it-IT" sz="2000" dirty="0">
              <a:latin typeface="Arial"/>
              <a:cs typeface="Arial"/>
            </a:endParaRPr>
          </a:p>
          <a:p>
            <a:pPr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Symbolical of the alienation of man in modern society</a:t>
            </a:r>
            <a:r>
              <a:rPr lang="it-IT" sz="2000" dirty="0">
                <a:effectLst/>
                <a:latin typeface="Arial"/>
                <a:cs typeface="Arial"/>
              </a:rPr>
              <a:t> 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6258955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83802" y="1763125"/>
            <a:ext cx="817639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FF0000"/>
                </a:solidFill>
                <a:latin typeface="Arial"/>
                <a:cs typeface="Arial"/>
              </a:rPr>
              <a:t>Religion and Family</a:t>
            </a:r>
            <a:endParaRPr lang="it-IT" sz="2800" i="1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Main sources of moral oppression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Joyce will reject them both even if his mind is saturated with them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84803" y="3753748"/>
            <a:ext cx="79743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i="1" dirty="0">
                <a:solidFill>
                  <a:srgbClr val="FF0000"/>
                </a:solidFill>
                <a:latin typeface="Arial"/>
                <a:cs typeface="Arial"/>
              </a:rPr>
              <a:t>Time and Memories</a:t>
            </a:r>
            <a:r>
              <a:rPr lang="it-IT" sz="2800" i="1" dirty="0">
                <a:solidFill>
                  <a:srgbClr val="FF0000"/>
                </a:solidFill>
                <a:effectLst/>
                <a:latin typeface="Arial"/>
                <a:cs typeface="Arial"/>
              </a:rPr>
              <a:t> </a:t>
            </a:r>
          </a:p>
          <a:p>
            <a:pPr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Time = flexible dimension 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Its perception shifts according to individual interpretation (see Bergson’s </a:t>
            </a:r>
            <a:r>
              <a:rPr lang="en-GB" sz="2000" i="1" dirty="0" err="1">
                <a:latin typeface="Arial"/>
                <a:cs typeface="Arial"/>
              </a:rPr>
              <a:t>durée</a:t>
            </a:r>
            <a:r>
              <a:rPr lang="en-GB" sz="2000" dirty="0">
                <a:latin typeface="Arial"/>
                <a:cs typeface="Arial"/>
              </a:rPr>
              <a:t> and Einstein’s theory of relativity)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Personal memories therefore may concentrate on different time dimensions simultaneously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757912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8D538"/>
                </a:solidFill>
                <a:latin typeface="Arial"/>
                <a:cs typeface="Arial"/>
              </a:rPr>
              <a:t>KEY WORDS </a:t>
            </a:r>
            <a:endParaRPr lang="it-IT" sz="4800" dirty="0">
              <a:solidFill>
                <a:srgbClr val="F8D538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83802" y="1721624"/>
            <a:ext cx="81763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FF0000"/>
                </a:solidFill>
                <a:latin typeface="Arial"/>
                <a:cs typeface="Arial"/>
              </a:rPr>
              <a:t>Epiphany</a:t>
            </a:r>
            <a:endParaRPr lang="it-IT" sz="2800" i="1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The moment of deep, spiritual revelation / awareness of the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 meaning of life for a character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Often the turning point in the personal journey of his characters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84803" y="3728847"/>
            <a:ext cx="797439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i="1" dirty="0">
                <a:solidFill>
                  <a:srgbClr val="FF0000"/>
                </a:solidFill>
                <a:latin typeface="Arial"/>
                <a:cs typeface="Arial"/>
              </a:rPr>
              <a:t>Myth and the Antihero</a:t>
            </a:r>
            <a:endParaRPr lang="it-IT" sz="2800" i="1" dirty="0">
              <a:solidFill>
                <a:srgbClr val="FF0000"/>
              </a:solidFill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Myth may be a unifying device useful to give order to a magmatic material, made of fragments of contemporary life 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Joyce’s main characters = individuals without qualities, </a:t>
            </a:r>
          </a:p>
          <a:p>
            <a:pPr lvl="0" algn="r"/>
            <a:r>
              <a:rPr lang="en-GB" sz="2000" dirty="0">
                <a:latin typeface="Arial"/>
                <a:cs typeface="Arial"/>
              </a:rPr>
              <a:t>incapable of giving sense to the world around them</a:t>
            </a:r>
            <a:endParaRPr lang="it-IT" sz="2000" dirty="0">
              <a:latin typeface="Arial"/>
              <a:cs typeface="Arial"/>
            </a:endParaRPr>
          </a:p>
          <a:p>
            <a:pPr algn="r"/>
            <a:r>
              <a:rPr lang="en-GB" sz="2000" dirty="0">
                <a:solidFill>
                  <a:srgbClr val="FF0000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They just experience temporary flashes of wisdom (epiphanies) that do not fully answer their thirst for a deeper understanding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578850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451320"/>
            <a:ext cx="8140700" cy="1955361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  <a:t>SHIFTING POINT </a:t>
            </a:r>
            <a:b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r>
              <a:rPr lang="it-IT" sz="6600" dirty="0">
                <a:solidFill>
                  <a:schemeClr val="bg2">
                    <a:lumMod val="50000"/>
                  </a:schemeClr>
                </a:solidFill>
                <a:effectLst/>
              </a:rPr>
              <a:t>OF VIEW</a:t>
            </a:r>
            <a:endParaRPr lang="en-GB" sz="6600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0314776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598856" y="663313"/>
            <a:ext cx="7946288" cy="747713"/>
          </a:xfrm>
        </p:spPr>
        <p:txBody>
          <a:bodyPr>
            <a:normAutofit fontScale="92500" lnSpcReduction="10000"/>
          </a:bodyPr>
          <a:lstStyle/>
          <a:p>
            <a:pPr marL="182880" indent="0" algn="ctr">
              <a:buNone/>
            </a:pPr>
            <a:r>
              <a:rPr lang="it-IT" sz="4800" dirty="0">
                <a:solidFill>
                  <a:srgbClr val="F8D538"/>
                </a:solidFill>
              </a:rPr>
              <a:t>SHIFTING POINT OF VIEW</a:t>
            </a:r>
            <a:endParaRPr lang="en-GB" sz="4800" dirty="0">
              <a:solidFill>
                <a:srgbClr val="F8D538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986251" y="1411026"/>
            <a:ext cx="3171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>
                <a:solidFill>
                  <a:srgbClr val="FF0000"/>
                </a:solidFill>
                <a:latin typeface="Arial"/>
                <a:cs typeface="Arial"/>
              </a:rPr>
              <a:t>Experimenting</a:t>
            </a:r>
            <a:endParaRPr lang="it-IT" sz="3600" dirty="0"/>
          </a:p>
        </p:txBody>
      </p:sp>
      <p:grpSp>
        <p:nvGrpSpPr>
          <p:cNvPr id="10" name="Gruppo 9"/>
          <p:cNvGrpSpPr/>
          <p:nvPr/>
        </p:nvGrpSpPr>
        <p:grpSpPr>
          <a:xfrm>
            <a:off x="597633" y="2438672"/>
            <a:ext cx="7809905" cy="430887"/>
            <a:chOff x="597633" y="2438672"/>
            <a:chExt cx="7809905" cy="430887"/>
          </a:xfrm>
        </p:grpSpPr>
        <p:sp>
          <p:nvSpPr>
            <p:cNvPr id="5" name="CasellaDiTesto 4"/>
            <p:cNvSpPr txBox="1"/>
            <p:nvPr/>
          </p:nvSpPr>
          <p:spPr>
            <a:xfrm>
              <a:off x="1307555" y="2438672"/>
              <a:ext cx="709998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GB" sz="2200" dirty="0">
                  <a:latin typeface="Arial"/>
                  <a:cs typeface="Arial"/>
                </a:rPr>
                <a:t>The narrator within the story as a character or outside it </a:t>
              </a:r>
              <a:endParaRPr lang="it-IT" sz="2200" dirty="0">
                <a:latin typeface="Arial"/>
                <a:cs typeface="Arial"/>
              </a:endParaRPr>
            </a:p>
          </p:txBody>
        </p:sp>
        <p:sp>
          <p:nvSpPr>
            <p:cNvPr id="8" name="Freccia destra 7"/>
            <p:cNvSpPr/>
            <p:nvPr/>
          </p:nvSpPr>
          <p:spPr>
            <a:xfrm>
              <a:off x="597633" y="2528827"/>
              <a:ext cx="531230" cy="250577"/>
            </a:xfrm>
            <a:prstGeom prst="rightArrow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1579558" y="3194585"/>
            <a:ext cx="5977333" cy="804177"/>
            <a:chOff x="690728" y="3257657"/>
            <a:chExt cx="5977333" cy="804177"/>
          </a:xfrm>
        </p:grpSpPr>
        <p:sp>
          <p:nvSpPr>
            <p:cNvPr id="6" name="CasellaDiTesto 5"/>
            <p:cNvSpPr txBox="1"/>
            <p:nvPr/>
          </p:nvSpPr>
          <p:spPr>
            <a:xfrm>
              <a:off x="1307555" y="3630947"/>
              <a:ext cx="536050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GB" sz="2200" dirty="0">
                  <a:latin typeface="Arial"/>
                  <a:cs typeface="Arial"/>
                </a:rPr>
                <a:t>Different perspectives in space and time. </a:t>
              </a:r>
              <a:endParaRPr lang="it-IT" sz="2200" dirty="0">
                <a:latin typeface="Arial"/>
                <a:cs typeface="Arial"/>
              </a:endParaRPr>
            </a:p>
          </p:txBody>
        </p:sp>
        <p:sp>
          <p:nvSpPr>
            <p:cNvPr id="9" name="Freccia circolare a destra 8"/>
            <p:cNvSpPr/>
            <p:nvPr/>
          </p:nvSpPr>
          <p:spPr>
            <a:xfrm rot="20648383">
              <a:off x="690728" y="3257657"/>
              <a:ext cx="497140" cy="750530"/>
            </a:xfrm>
            <a:prstGeom prst="curvedRightArrow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uppo 13"/>
          <p:cNvGrpSpPr/>
          <p:nvPr/>
        </p:nvGrpSpPr>
        <p:grpSpPr>
          <a:xfrm>
            <a:off x="1427174" y="4672388"/>
            <a:ext cx="6250983" cy="430887"/>
            <a:chOff x="636818" y="4564558"/>
            <a:chExt cx="6250983" cy="430887"/>
          </a:xfrm>
        </p:grpSpPr>
        <p:sp>
          <p:nvSpPr>
            <p:cNvPr id="7" name="CasellaDiTesto 6"/>
            <p:cNvSpPr txBox="1"/>
            <p:nvPr/>
          </p:nvSpPr>
          <p:spPr>
            <a:xfrm>
              <a:off x="1307555" y="4564558"/>
              <a:ext cx="55802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GB" sz="2200" dirty="0">
                  <a:latin typeface="Arial"/>
                  <a:cs typeface="Arial"/>
                </a:rPr>
                <a:t>Influenced by the new theories of relativity. </a:t>
              </a:r>
              <a:endParaRPr lang="it-IT" sz="2200" dirty="0">
                <a:latin typeface="Arial"/>
                <a:cs typeface="Arial"/>
              </a:endParaRPr>
            </a:p>
          </p:txBody>
        </p:sp>
        <p:sp>
          <p:nvSpPr>
            <p:cNvPr id="12" name="Freccia destra 11"/>
            <p:cNvSpPr/>
            <p:nvPr/>
          </p:nvSpPr>
          <p:spPr>
            <a:xfrm>
              <a:off x="636818" y="4654713"/>
              <a:ext cx="531230" cy="250577"/>
            </a:xfrm>
            <a:prstGeom prst="rightArrow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5" name="Gruppo 14"/>
          <p:cNvGrpSpPr/>
          <p:nvPr/>
        </p:nvGrpSpPr>
        <p:grpSpPr>
          <a:xfrm>
            <a:off x="639519" y="5627501"/>
            <a:ext cx="7726132" cy="769441"/>
            <a:chOff x="636818" y="5627501"/>
            <a:chExt cx="7726132" cy="769441"/>
          </a:xfrm>
        </p:grpSpPr>
        <p:sp>
          <p:nvSpPr>
            <p:cNvPr id="3" name="CasellaDiTesto 2"/>
            <p:cNvSpPr txBox="1"/>
            <p:nvPr/>
          </p:nvSpPr>
          <p:spPr>
            <a:xfrm>
              <a:off x="1307555" y="5627501"/>
              <a:ext cx="705539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>
                  <a:latin typeface="Arial"/>
                  <a:cs typeface="Arial"/>
                </a:rPr>
                <a:t>To offer different views on his characters and on the reality they perceive. </a:t>
              </a:r>
              <a:r>
                <a:rPr lang="en-GB" sz="2200" i="1" dirty="0">
                  <a:latin typeface="Arial"/>
                  <a:cs typeface="Arial"/>
                </a:rPr>
                <a:t>FRAGMENTATION</a:t>
              </a:r>
              <a:r>
                <a:rPr lang="it-IT" sz="2200" dirty="0">
                  <a:effectLst/>
                  <a:latin typeface="Arial"/>
                  <a:cs typeface="Arial"/>
                </a:rPr>
                <a:t> </a:t>
              </a:r>
              <a:endParaRPr lang="it-IT" sz="2200" dirty="0">
                <a:latin typeface="Arial"/>
                <a:cs typeface="Arial"/>
              </a:endParaRPr>
            </a:p>
          </p:txBody>
        </p:sp>
        <p:sp>
          <p:nvSpPr>
            <p:cNvPr id="13" name="Freccia destra 12"/>
            <p:cNvSpPr/>
            <p:nvPr/>
          </p:nvSpPr>
          <p:spPr>
            <a:xfrm>
              <a:off x="636818" y="5761644"/>
              <a:ext cx="531230" cy="250577"/>
            </a:xfrm>
            <a:prstGeom prst="rightArrow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199519744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370</TotalTime>
  <Words>1192</Words>
  <Application>Microsoft Macintosh PowerPoint</Application>
  <PresentationFormat>Presentazione su schermo (4:3)</PresentationFormat>
  <Paragraphs>156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72</cp:revision>
  <dcterms:created xsi:type="dcterms:W3CDTF">2017-01-25T09:19:26Z</dcterms:created>
  <dcterms:modified xsi:type="dcterms:W3CDTF">2023-04-06T07:56:43Z</dcterms:modified>
</cp:coreProperties>
</file>