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228"/>
    <a:srgbClr val="CD0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6"/>
    <p:restoredTop sz="94701"/>
  </p:normalViewPr>
  <p:slideViewPr>
    <p:cSldViewPr snapToGrid="0" snapToObjects="1">
      <p:cViewPr varScale="1">
        <p:scale>
          <a:sx n="152" d="100"/>
          <a:sy n="152" d="100"/>
        </p:scale>
        <p:origin x="-2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06/04/23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grpSp>
        <p:nvGrpSpPr>
          <p:cNvPr id="15" name="Gruppo 14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6" name="Rettangolo 15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ttangolo 16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06/04/23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06/04/23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06/04/23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06/04/23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06/04/23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06/04/23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06/04/23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06/04/23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06/04/23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06/04/23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06/04/23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‹n.›</a:t>
            </a:fld>
            <a:endParaRPr lang="en-US" dirty="0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3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5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xmlns:p14="http://schemas.microsoft.com/office/powerpoint/2010/main" spd="slow" advClick="0" advTm="4000">
    <p:fade/>
  </p:transition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270405"/>
            <a:ext cx="8140700" cy="231719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</a:rPr>
              <a:t>THE VICTORIAN AGE</a:t>
            </a:r>
            <a:r>
              <a:rPr lang="it-IT" sz="6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it-IT" sz="66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156374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351556" y="1904942"/>
            <a:ext cx="8492647" cy="302074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0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PROGRESS, SCIENCE AND TECHNOLOGY</a:t>
            </a:r>
            <a:endParaRPr lang="it-IT" sz="6000" dirty="0">
              <a:solidFill>
                <a:schemeClr val="bg2">
                  <a:lumMod val="50000"/>
                </a:schemeClr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7173110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37993" y="604448"/>
            <a:ext cx="7902575" cy="10191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 algn="ctr">
              <a:lnSpc>
                <a:spcPct val="80000"/>
              </a:lnSpc>
              <a:buNone/>
            </a:pPr>
            <a:r>
              <a:rPr lang="en-GB" sz="4000" dirty="0">
                <a:solidFill>
                  <a:srgbClr val="F8C228"/>
                </a:solidFill>
                <a:latin typeface="Arial"/>
                <a:cs typeface="Arial"/>
              </a:rPr>
              <a:t>PROGRESS, </a:t>
            </a:r>
            <a:r>
              <a:rPr lang="en-GB" sz="4000" dirty="0" smtClean="0">
                <a:solidFill>
                  <a:srgbClr val="F8C228"/>
                </a:solidFill>
                <a:latin typeface="Arial"/>
                <a:cs typeface="Arial"/>
              </a:rPr>
              <a:t>SCIENCE</a:t>
            </a:r>
            <a:br>
              <a:rPr lang="en-GB" sz="4000" dirty="0" smtClean="0">
                <a:solidFill>
                  <a:srgbClr val="F8C228"/>
                </a:solidFill>
                <a:latin typeface="Arial"/>
                <a:cs typeface="Arial"/>
              </a:rPr>
            </a:br>
            <a:r>
              <a:rPr lang="en-GB" sz="4000" dirty="0" smtClean="0">
                <a:solidFill>
                  <a:srgbClr val="F8C228"/>
                </a:solidFill>
                <a:latin typeface="Arial"/>
                <a:cs typeface="Arial"/>
              </a:rPr>
              <a:t>AND </a:t>
            </a:r>
            <a:r>
              <a:rPr lang="en-GB" sz="4000" dirty="0">
                <a:solidFill>
                  <a:srgbClr val="F8C228"/>
                </a:solidFill>
                <a:latin typeface="Arial"/>
                <a:cs typeface="Arial"/>
              </a:rPr>
              <a:t>TECHNOLOGY</a:t>
            </a:r>
            <a:endParaRPr lang="it-IT" sz="4000" dirty="0">
              <a:solidFill>
                <a:srgbClr val="F8C228"/>
              </a:solidFill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524726" y="2499144"/>
            <a:ext cx="21291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it-IT" sz="22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200" dirty="0">
                <a:latin typeface="Arial"/>
                <a:cs typeface="Arial"/>
              </a:rPr>
              <a:t> </a:t>
            </a:r>
            <a:r>
              <a:rPr lang="it-IT" sz="2200" dirty="0" err="1">
                <a:latin typeface="Arial"/>
                <a:cs typeface="Arial"/>
              </a:rPr>
              <a:t>steam</a:t>
            </a:r>
            <a:r>
              <a:rPr lang="it-IT" sz="2200" dirty="0">
                <a:latin typeface="Arial"/>
                <a:cs typeface="Arial"/>
              </a:rPr>
              <a:t> </a:t>
            </a:r>
            <a:r>
              <a:rPr lang="it-IT" sz="2200" dirty="0" err="1">
                <a:latin typeface="Arial"/>
                <a:cs typeface="Arial"/>
              </a:rPr>
              <a:t>power</a:t>
            </a:r>
            <a:endParaRPr lang="it-IT" sz="2200" dirty="0"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259535" y="3180814"/>
            <a:ext cx="26594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it-IT" sz="22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200" dirty="0">
                <a:latin typeface="Arial"/>
                <a:cs typeface="Arial"/>
              </a:rPr>
              <a:t> mass production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249811" y="3862484"/>
            <a:ext cx="2678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it-IT" sz="22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200" dirty="0">
                <a:latin typeface="Arial"/>
                <a:cs typeface="Arial"/>
              </a:rPr>
              <a:t> high-</a:t>
            </a:r>
            <a:r>
              <a:rPr lang="it-IT" sz="2200" dirty="0" err="1">
                <a:latin typeface="Arial"/>
                <a:cs typeface="Arial"/>
              </a:rPr>
              <a:t>speed</a:t>
            </a:r>
            <a:r>
              <a:rPr lang="it-IT" sz="2200" dirty="0">
                <a:latin typeface="Arial"/>
                <a:cs typeface="Arial"/>
              </a:rPr>
              <a:t> </a:t>
            </a:r>
            <a:r>
              <a:rPr lang="it-IT" sz="2200" dirty="0" err="1">
                <a:latin typeface="Arial"/>
                <a:cs typeface="Arial"/>
              </a:rPr>
              <a:t>trains</a:t>
            </a:r>
            <a:endParaRPr lang="it-IT" sz="2200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705064" y="4544154"/>
            <a:ext cx="17684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it-IT" sz="22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200" dirty="0">
                <a:latin typeface="Arial"/>
                <a:cs typeface="Arial"/>
              </a:rPr>
              <a:t> </a:t>
            </a:r>
            <a:r>
              <a:rPr lang="it-IT" sz="2200" dirty="0" err="1">
                <a:latin typeface="Arial"/>
                <a:cs typeface="Arial"/>
              </a:rPr>
              <a:t>telegraph</a:t>
            </a:r>
            <a:r>
              <a:rPr lang="it-IT" sz="2200" dirty="0">
                <a:latin typeface="Arial"/>
                <a:cs typeface="Arial"/>
              </a:rPr>
              <a:t>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352403" y="5225824"/>
            <a:ext cx="20826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it-IT" sz="22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200" dirty="0">
                <a:latin typeface="Arial"/>
                <a:cs typeface="Arial"/>
              </a:rPr>
              <a:t> </a:t>
            </a:r>
            <a:r>
              <a:rPr lang="it-IT" sz="2200" dirty="0" err="1">
                <a:latin typeface="Arial"/>
                <a:cs typeface="Arial"/>
              </a:rPr>
              <a:t>photography</a:t>
            </a:r>
            <a:endParaRPr lang="it-IT" sz="2200" dirty="0">
              <a:latin typeface="Arial"/>
              <a:cs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705064" y="5907494"/>
            <a:ext cx="24737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it-IT" sz="22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200" dirty="0">
                <a:latin typeface="Arial"/>
                <a:cs typeface="Arial"/>
              </a:rPr>
              <a:t> </a:t>
            </a:r>
            <a:r>
              <a:rPr lang="it-IT" sz="2200" dirty="0" err="1">
                <a:latin typeface="Arial"/>
                <a:cs typeface="Arial"/>
              </a:rPr>
              <a:t>medicines</a:t>
            </a:r>
            <a:r>
              <a:rPr lang="it-IT" sz="2200" dirty="0">
                <a:latin typeface="Arial"/>
                <a:cs typeface="Arial"/>
              </a:rPr>
              <a:t>, etc.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309272" y="1884560"/>
            <a:ext cx="2560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it-IT" sz="2800" dirty="0" err="1">
                <a:solidFill>
                  <a:srgbClr val="000000"/>
                </a:solidFill>
                <a:latin typeface="Arial"/>
                <a:cs typeface="Arial"/>
              </a:rPr>
              <a:t>Introduction</a:t>
            </a:r>
            <a:r>
              <a:rPr lang="it-IT" sz="2800" dirty="0">
                <a:solidFill>
                  <a:srgbClr val="000000"/>
                </a:solidFill>
                <a:latin typeface="Arial"/>
                <a:cs typeface="Arial"/>
              </a:rPr>
              <a:t> of:</a:t>
            </a:r>
          </a:p>
        </p:txBody>
      </p:sp>
    </p:spTree>
    <p:extLst>
      <p:ext uri="{BB962C8B-B14F-4D97-AF65-F5344CB8AC3E}">
        <p14:creationId xmlns:p14="http://schemas.microsoft.com/office/powerpoint/2010/main" val="391514005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37993" y="529246"/>
            <a:ext cx="7902575" cy="10191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 algn="ctr">
              <a:lnSpc>
                <a:spcPct val="80000"/>
              </a:lnSpc>
              <a:buNone/>
            </a:pPr>
            <a:r>
              <a:rPr lang="en-GB" sz="4000" dirty="0">
                <a:solidFill>
                  <a:srgbClr val="F8C228"/>
                </a:solidFill>
                <a:latin typeface="Arial"/>
                <a:cs typeface="Arial"/>
              </a:rPr>
              <a:t>PROGRESS, SCIENCE </a:t>
            </a:r>
            <a:endParaRPr lang="en-GB" sz="4000" dirty="0" smtClean="0">
              <a:solidFill>
                <a:srgbClr val="F8C228"/>
              </a:solidFill>
              <a:latin typeface="Arial"/>
              <a:cs typeface="Arial"/>
            </a:endParaRPr>
          </a:p>
          <a:p>
            <a:pPr marL="45720" indent="0" algn="ctr">
              <a:lnSpc>
                <a:spcPct val="80000"/>
              </a:lnSpc>
              <a:buNone/>
            </a:pPr>
            <a:r>
              <a:rPr lang="en-GB" sz="4000" dirty="0" smtClean="0">
                <a:solidFill>
                  <a:srgbClr val="F8C228"/>
                </a:solidFill>
                <a:latin typeface="Arial"/>
                <a:cs typeface="Arial"/>
              </a:rPr>
              <a:t>AND </a:t>
            </a:r>
            <a:r>
              <a:rPr lang="en-GB" sz="4000" dirty="0">
                <a:solidFill>
                  <a:srgbClr val="F8C228"/>
                </a:solidFill>
                <a:latin typeface="Arial"/>
                <a:cs typeface="Arial"/>
              </a:rPr>
              <a:t>TECHNOLOGY</a:t>
            </a:r>
            <a:endParaRPr lang="it-IT" sz="4000" dirty="0">
              <a:solidFill>
                <a:srgbClr val="F8C228"/>
              </a:solidFill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32385" y="2025451"/>
            <a:ext cx="7258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Steam-driven machines could do more work and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  do it quicker</a:t>
            </a:r>
            <a:endParaRPr lang="it-IT" sz="2400" dirty="0"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32385" y="4506588"/>
            <a:ext cx="7334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Factory system = from agriculture to a </a:t>
            </a:r>
          </a:p>
          <a:p>
            <a:r>
              <a:rPr lang="en-GB" sz="2400" dirty="0">
                <a:latin typeface="Arial"/>
                <a:cs typeface="Arial"/>
              </a:rPr>
              <a:t>town-centred society based on factory manufacture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32385" y="3266020"/>
            <a:ext cx="7258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New technologies like blast furnaces for mass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  producing steel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8606479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37993" y="646112"/>
            <a:ext cx="7902575" cy="10191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 algn="ctr">
              <a:lnSpc>
                <a:spcPct val="80000"/>
              </a:lnSpc>
              <a:buNone/>
            </a:pPr>
            <a:r>
              <a:rPr lang="en-GB" sz="4000" dirty="0">
                <a:solidFill>
                  <a:srgbClr val="F8C228"/>
                </a:solidFill>
                <a:latin typeface="Arial"/>
                <a:cs typeface="Arial"/>
              </a:rPr>
              <a:t>PROGRESS, </a:t>
            </a:r>
            <a:r>
              <a:rPr lang="en-GB" sz="4000" dirty="0" smtClean="0">
                <a:solidFill>
                  <a:srgbClr val="F8C228"/>
                </a:solidFill>
                <a:latin typeface="Arial"/>
                <a:cs typeface="Arial"/>
              </a:rPr>
              <a:t>SCIENCE</a:t>
            </a:r>
            <a:br>
              <a:rPr lang="en-GB" sz="4000" dirty="0" smtClean="0">
                <a:solidFill>
                  <a:srgbClr val="F8C228"/>
                </a:solidFill>
                <a:latin typeface="Arial"/>
                <a:cs typeface="Arial"/>
              </a:rPr>
            </a:br>
            <a:r>
              <a:rPr lang="en-GB" sz="4000" dirty="0" smtClean="0">
                <a:solidFill>
                  <a:srgbClr val="F8C228"/>
                </a:solidFill>
                <a:latin typeface="Arial"/>
                <a:cs typeface="Arial"/>
              </a:rPr>
              <a:t>AND </a:t>
            </a:r>
            <a:r>
              <a:rPr lang="en-GB" sz="4000" dirty="0">
                <a:solidFill>
                  <a:srgbClr val="F8C228"/>
                </a:solidFill>
                <a:latin typeface="Arial"/>
                <a:cs typeface="Arial"/>
              </a:rPr>
              <a:t>TECHNOLOGY</a:t>
            </a:r>
            <a:endParaRPr lang="it-IT" sz="4000" dirty="0">
              <a:solidFill>
                <a:srgbClr val="F8C228"/>
              </a:solidFill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32385" y="2025451"/>
            <a:ext cx="7258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Mass production allowed for cheaper goods 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  = a booming population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932385" y="4506588"/>
            <a:ext cx="7334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H</a:t>
            </a:r>
            <a:r>
              <a:rPr lang="en-GB" sz="2400" dirty="0" err="1">
                <a:latin typeface="Arial"/>
                <a:cs typeface="Arial"/>
              </a:rPr>
              <a:t>igher</a:t>
            </a:r>
            <a:r>
              <a:rPr lang="en-GB" sz="2400" dirty="0">
                <a:latin typeface="Arial"/>
                <a:cs typeface="Arial"/>
              </a:rPr>
              <a:t> standard of living but wider social gap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32385" y="3450686"/>
            <a:ext cx="7430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Faster transit + quicker communication (telegraph)</a:t>
            </a:r>
            <a:endParaRPr lang="it-IT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5418253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739990"/>
            <a:ext cx="8140700" cy="137802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it-IT" sz="6600" dirty="0">
                <a:solidFill>
                  <a:srgbClr val="0D79CA"/>
                </a:solidFill>
                <a:effectLst/>
                <a:latin typeface="Arial" charset="0"/>
                <a:cs typeface="Arial" charset="0"/>
              </a:rPr>
              <a:t>WOMEN</a:t>
            </a:r>
            <a:endParaRPr lang="it-IT" sz="3200" dirty="0">
              <a:solidFill>
                <a:srgbClr val="0D79CA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474272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37993" y="136525"/>
            <a:ext cx="7902575" cy="10191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it-IT" sz="4800" dirty="0">
                <a:solidFill>
                  <a:srgbClr val="F8C228"/>
                </a:solidFill>
                <a:latin typeface="Arial" charset="0"/>
                <a:cs typeface="Arial" charset="0"/>
              </a:rPr>
              <a:t>WOMEN</a:t>
            </a:r>
            <a:endParaRPr lang="it-IT" sz="2000" dirty="0">
              <a:solidFill>
                <a:srgbClr val="F8C228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495030" y="4041163"/>
            <a:ext cx="6867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When a Victorian man and woman married, the rights of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the woman were legally given over to her spouse.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Waves of ‘feminism’ in educated middle class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Suffragists</a:t>
            </a:r>
            <a:endParaRPr lang="it-IT" sz="2000" dirty="0">
              <a:latin typeface="Arial"/>
              <a:cs typeface="Arial"/>
            </a:endParaRPr>
          </a:p>
          <a:p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Suffragettes</a:t>
            </a:r>
            <a:r>
              <a:rPr lang="it-IT" sz="2000" dirty="0">
                <a:latin typeface="Arial"/>
                <a:cs typeface="Arial"/>
              </a:rPr>
              <a:t>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495030" y="1358338"/>
            <a:ext cx="31350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No right to vote</a:t>
            </a:r>
          </a:p>
          <a:p>
            <a:pPr lvl="0"/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No right to sue</a:t>
            </a:r>
          </a:p>
          <a:p>
            <a:pPr lvl="0"/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No right to own property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482595" y="2547303"/>
            <a:ext cx="6531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W</a:t>
            </a:r>
            <a:r>
              <a:rPr lang="en-GB" sz="2000" dirty="0">
                <a:latin typeface="Arial"/>
                <a:cs typeface="Arial"/>
              </a:rPr>
              <a:t>omen belonging to the domestic sphere 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= clean home, food on the table and raise children. 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223156" y="3447206"/>
            <a:ext cx="35512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8C228"/>
                </a:solidFill>
                <a:latin typeface="Arial"/>
                <a:cs typeface="Arial"/>
              </a:rPr>
              <a:t>THE ANGEL IN THE HOUSE</a:t>
            </a:r>
            <a:endParaRPr lang="it-IT" sz="2000" b="1" dirty="0">
              <a:solidFill>
                <a:srgbClr val="F8C228"/>
              </a:solidFill>
              <a:latin typeface="Arial"/>
              <a:cs typeface="Arial"/>
            </a:endParaRPr>
          </a:p>
        </p:txBody>
      </p:sp>
      <p:sp>
        <p:nvSpPr>
          <p:cNvPr id="14" name="Freccia circolare a destra 13"/>
          <p:cNvSpPr/>
          <p:nvPr/>
        </p:nvSpPr>
        <p:spPr>
          <a:xfrm rot="20014924">
            <a:off x="2797315" y="3378539"/>
            <a:ext cx="366650" cy="586648"/>
          </a:xfrm>
          <a:prstGeom prst="curvedRightArrow">
            <a:avLst/>
          </a:prstGeom>
          <a:solidFill>
            <a:srgbClr val="FACC19"/>
          </a:solidFill>
          <a:ln>
            <a:solidFill>
              <a:srgbClr val="0D79C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716795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294056" y="1957738"/>
            <a:ext cx="8555888" cy="294252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CHARACTERISTICS OF VICTORIAN LITERATURE</a:t>
            </a: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 </a:t>
            </a:r>
            <a:endParaRPr lang="it-IT" sz="3200" dirty="0">
              <a:solidFill>
                <a:schemeClr val="bg2">
                  <a:lumMod val="50000"/>
                </a:schemeClr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4029361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581727" y="574701"/>
            <a:ext cx="7902575" cy="10191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  <a:latin typeface="Arial"/>
                <a:cs typeface="Arial"/>
              </a:rPr>
              <a:t>VICTORIAN LITERATURE</a:t>
            </a:r>
            <a:endParaRPr lang="it-IT" sz="4800" dirty="0">
              <a:solidFill>
                <a:srgbClr val="F8C228"/>
              </a:solidFill>
              <a:latin typeface="Arial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038322" y="1987646"/>
            <a:ext cx="7902575" cy="1441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social,</a:t>
            </a: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economic</a:t>
            </a:r>
            <a:r>
              <a:rPr lang="it-IT" sz="2000" dirty="0">
                <a:latin typeface="Arial"/>
                <a:cs typeface="Arial"/>
              </a:rPr>
              <a:t>, </a:t>
            </a: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religious</a:t>
            </a:r>
            <a:r>
              <a:rPr lang="it-IT" sz="2000" dirty="0">
                <a:latin typeface="Arial"/>
                <a:cs typeface="Arial"/>
              </a:rPr>
              <a:t>, </a:t>
            </a: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philosophical ideas of the time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38322" y="3429066"/>
            <a:ext cx="7902575" cy="279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often critical of excesses in industrialisation and of the deterioration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of the rural lifestyle</a:t>
            </a:r>
            <a:endParaRPr lang="it-IT" sz="20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but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accepted</a:t>
            </a:r>
            <a:r>
              <a:rPr lang="it-IT" sz="2000" dirty="0">
                <a:latin typeface="Arial"/>
                <a:cs typeface="Arial"/>
              </a:rPr>
              <a:t> middle-</a:t>
            </a:r>
            <a:r>
              <a:rPr lang="it-IT" sz="2000" dirty="0" err="1">
                <a:latin typeface="Arial"/>
                <a:cs typeface="Arial"/>
              </a:rPr>
              <a:t>class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values</a:t>
            </a:r>
            <a:r>
              <a:rPr lang="it-IT" sz="2000" dirty="0">
                <a:latin typeface="Arial"/>
                <a:cs typeface="Arial"/>
              </a:rPr>
              <a:t> </a:t>
            </a: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NOT AGAINST PROGRESS</a:t>
            </a: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treated the problem of the individual’s adjustment to his society</a:t>
            </a:r>
            <a:endParaRPr lang="it-IT" sz="20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emphasised well-rounded middle-class characters</a:t>
            </a:r>
            <a:endParaRPr lang="it-IT" sz="20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portrayed the hero as a rational man of virtue</a:t>
            </a:r>
            <a:endParaRPr lang="it-IT" sz="2000" dirty="0"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believed that human nature is fundamentally good 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04946" y="3048748"/>
            <a:ext cx="2710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COMMITTED WRITERS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5" name="Freccia destra 4"/>
          <p:cNvSpPr/>
          <p:nvPr/>
        </p:nvSpPr>
        <p:spPr>
          <a:xfrm>
            <a:off x="4951283" y="3079030"/>
            <a:ext cx="353663" cy="339050"/>
          </a:xfrm>
          <a:prstGeom prst="rightArrow">
            <a:avLst>
              <a:gd name="adj1" fmla="val 26294"/>
              <a:gd name="adj2" fmla="val 50000"/>
            </a:avLst>
          </a:prstGeom>
          <a:solidFill>
            <a:srgbClr val="FACC1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78721" y="1407446"/>
            <a:ext cx="2300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err="1">
                <a:latin typeface="Arial"/>
                <a:cs typeface="Arial"/>
              </a:rPr>
              <a:t>Literature</a:t>
            </a:r>
            <a:r>
              <a:rPr lang="it-IT" sz="2800" dirty="0">
                <a:latin typeface="Arial"/>
                <a:cs typeface="Arial"/>
              </a:rPr>
              <a:t> on:</a:t>
            </a:r>
          </a:p>
        </p:txBody>
      </p:sp>
    </p:spTree>
    <p:extLst>
      <p:ext uri="{BB962C8B-B14F-4D97-AF65-F5344CB8AC3E}">
        <p14:creationId xmlns:p14="http://schemas.microsoft.com/office/powerpoint/2010/main" val="1202952323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581727" y="506782"/>
            <a:ext cx="7902575" cy="10191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  <a:latin typeface="Arial"/>
                <a:cs typeface="Arial"/>
              </a:rPr>
              <a:t>VICTORIAN LITERATURE</a:t>
            </a:r>
            <a:endParaRPr lang="it-IT" sz="4800" dirty="0">
              <a:solidFill>
                <a:srgbClr val="F8C228"/>
              </a:solidFill>
              <a:latin typeface="Arial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84158" y="1987646"/>
            <a:ext cx="7828815" cy="3811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Conflict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among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classes</a:t>
            </a:r>
            <a:r>
              <a:rPr lang="it-IT" sz="2000" dirty="0">
                <a:latin typeface="Arial"/>
                <a:cs typeface="Arial"/>
              </a:rPr>
              <a:t> </a:t>
            </a: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Women’s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conditions</a:t>
            </a:r>
            <a:endParaRPr lang="it-IT" sz="20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Focus on morality: truth, justice, love, brotherhood</a:t>
            </a:r>
            <a:endParaRPr lang="it-IT" sz="2000" dirty="0"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HEROES of Victorian literature are often the oppressed members 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of society, such as the poor</a:t>
            </a:r>
            <a:endParaRPr lang="it-IT" sz="2000" dirty="0"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Those who can have success turn into SELF-MADE MEN</a:t>
            </a:r>
            <a:endParaRPr lang="it-IT" sz="20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Good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characters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rewarded</a:t>
            </a:r>
            <a:endParaRPr lang="it-IT" sz="2000" dirty="0"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Bad characters punished in the end</a:t>
            </a:r>
          </a:p>
          <a:p>
            <a:pPr lvl="0"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Reaction against the evils and ugliness of this world 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at the end of the period</a:t>
            </a:r>
            <a:endParaRPr lang="it-IT" sz="2000" dirty="0"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it-IT" sz="20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Led artists to the notion of «ART FOR ART’S SAKE» </a:t>
            </a:r>
            <a:r>
              <a:rPr lang="it-IT" sz="2000" dirty="0">
                <a:latin typeface="Arial"/>
                <a:cs typeface="Arial"/>
              </a:rPr>
              <a:t>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78721" y="1407446"/>
            <a:ext cx="2240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2800" dirty="0" err="1">
                <a:latin typeface="Arial"/>
                <a:cs typeface="Arial"/>
              </a:rPr>
              <a:t>Main</a:t>
            </a:r>
            <a:r>
              <a:rPr lang="it-IT" sz="2800" dirty="0">
                <a:latin typeface="Arial"/>
                <a:cs typeface="Arial"/>
              </a:rPr>
              <a:t> </a:t>
            </a:r>
            <a:r>
              <a:rPr lang="it-IT" sz="2800" dirty="0" err="1">
                <a:latin typeface="Arial"/>
                <a:cs typeface="Arial"/>
              </a:rPr>
              <a:t>themes</a:t>
            </a:r>
            <a:endParaRPr lang="it-IT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2497115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581727" y="579266"/>
            <a:ext cx="7902575" cy="10191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  <a:latin typeface="Arial"/>
                <a:cs typeface="Arial"/>
              </a:rPr>
              <a:t>VICTORIAN LITERATURE</a:t>
            </a:r>
            <a:endParaRPr lang="it-IT" sz="4800" dirty="0">
              <a:solidFill>
                <a:srgbClr val="F8C228"/>
              </a:solidFill>
              <a:latin typeface="Arial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278010" y="2413634"/>
            <a:ext cx="7684135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it-IT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400" dirty="0">
                <a:latin typeface="Arial"/>
                <a:cs typeface="Arial"/>
              </a:rPr>
              <a:t> Breakdown of Victorian </a:t>
            </a:r>
            <a:r>
              <a:rPr lang="it-IT" sz="2400" dirty="0" err="1">
                <a:latin typeface="Arial"/>
                <a:cs typeface="Arial"/>
              </a:rPr>
              <a:t>values</a:t>
            </a:r>
            <a:endParaRPr lang="it-IT" sz="24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it-IT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400" dirty="0">
                <a:latin typeface="Arial"/>
                <a:cs typeface="Arial"/>
              </a:rPr>
              <a:t> Mood of </a:t>
            </a:r>
            <a:r>
              <a:rPr lang="it-IT" sz="2400" dirty="0" err="1">
                <a:latin typeface="Arial"/>
                <a:cs typeface="Arial"/>
              </a:rPr>
              <a:t>melancholy</a:t>
            </a:r>
            <a:endParaRPr lang="it-IT" sz="24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it-IT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it-IT" sz="2400" dirty="0" err="1">
                <a:latin typeface="Arial"/>
                <a:cs typeface="Arial"/>
              </a:rPr>
              <a:t>Aesthetic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it-IT" sz="2400" dirty="0" err="1">
                <a:latin typeface="Arial"/>
                <a:cs typeface="Arial"/>
              </a:rPr>
              <a:t>movement</a:t>
            </a:r>
            <a:endParaRPr lang="it-IT" sz="24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it-IT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Beginning of the modern movement in literature</a:t>
            </a:r>
            <a:endParaRPr lang="it-IT" sz="24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it-IT" sz="2400" dirty="0">
                <a:solidFill>
                  <a:srgbClr val="F8C228"/>
                </a:solidFill>
                <a:latin typeface="Arial"/>
                <a:cs typeface="Arial"/>
              </a:rPr>
              <a:t>• </a:t>
            </a:r>
            <a:r>
              <a:rPr lang="it-IT" sz="2400" dirty="0">
                <a:latin typeface="Arial"/>
                <a:cs typeface="Arial"/>
              </a:rPr>
              <a:t>Aubrey </a:t>
            </a:r>
            <a:r>
              <a:rPr lang="it-IT" sz="2400" dirty="0" err="1">
                <a:latin typeface="Arial"/>
                <a:cs typeface="Arial"/>
              </a:rPr>
              <a:t>Beardsley’s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it-IT" sz="2400" dirty="0" err="1">
                <a:latin typeface="Arial"/>
                <a:cs typeface="Arial"/>
              </a:rPr>
              <a:t>drawings</a:t>
            </a:r>
            <a:endParaRPr lang="it-IT" sz="2400" dirty="0"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it-IT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Oscar Wilde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39477" y="1407446"/>
            <a:ext cx="1954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2800" b="1" dirty="0">
                <a:latin typeface="Arial"/>
                <a:cs typeface="Arial"/>
              </a:rPr>
              <a:t>The 1890s</a:t>
            </a:r>
          </a:p>
        </p:txBody>
      </p:sp>
    </p:spTree>
    <p:extLst>
      <p:ext uri="{BB962C8B-B14F-4D97-AF65-F5344CB8AC3E}">
        <p14:creationId xmlns:p14="http://schemas.microsoft.com/office/powerpoint/2010/main" val="352402189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739990"/>
            <a:ext cx="8140700" cy="137802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it-IT" sz="6600" dirty="0">
                <a:solidFill>
                  <a:srgbClr val="0D79CA"/>
                </a:solidFill>
                <a:effectLst/>
                <a:latin typeface="Arial" charset="0"/>
                <a:cs typeface="Arial" charset="0"/>
              </a:rPr>
              <a:t>DEFINITION</a:t>
            </a:r>
            <a:endParaRPr lang="it-IT" sz="3200" dirty="0">
              <a:solidFill>
                <a:srgbClr val="0D79CA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58578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211495" y="2387744"/>
            <a:ext cx="8721010" cy="20825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</a:rPr>
              <a:t>SUCCESS </a:t>
            </a:r>
          </a:p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</a:rPr>
              <a:t>OF NOVELS</a:t>
            </a: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endParaRPr lang="it-IT" sz="3200" dirty="0">
              <a:solidFill>
                <a:schemeClr val="bg2">
                  <a:lumMod val="50000"/>
                </a:schemeClr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344500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581727" y="646112"/>
            <a:ext cx="7902575" cy="10191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</a:rPr>
              <a:t>SUCCESS OF NOVELS</a:t>
            </a:r>
            <a:r>
              <a:rPr lang="it-IT" sz="4800" dirty="0">
                <a:solidFill>
                  <a:srgbClr val="F8C228"/>
                </a:solidFill>
              </a:rPr>
              <a:t> </a:t>
            </a:r>
            <a:endParaRPr lang="it-IT" sz="2000" dirty="0">
              <a:solidFill>
                <a:srgbClr val="F8C228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729933" y="2080494"/>
            <a:ext cx="76841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cheap (</a:t>
            </a:r>
            <a:r>
              <a:rPr lang="it-IT" sz="2400" dirty="0" err="1">
                <a:latin typeface="Arial"/>
                <a:cs typeface="Arial"/>
              </a:rPr>
              <a:t>instalments</a:t>
            </a:r>
            <a:r>
              <a:rPr lang="it-IT" sz="2400" dirty="0">
                <a:latin typeface="Arial"/>
                <a:cs typeface="Arial"/>
              </a:rPr>
              <a:t> in </a:t>
            </a:r>
            <a:r>
              <a:rPr lang="it-IT" sz="2400" dirty="0" err="1">
                <a:latin typeface="Arial"/>
                <a:cs typeface="Arial"/>
              </a:rPr>
              <a:t>newspapers</a:t>
            </a:r>
            <a:r>
              <a:rPr lang="it-IT" sz="2400" dirty="0">
                <a:latin typeface="Arial"/>
                <a:cs typeface="Arial"/>
              </a:rPr>
              <a:t>)</a:t>
            </a:r>
          </a:p>
          <a:p>
            <a:pPr lvl="0"/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it-IT" sz="2400" dirty="0" err="1">
                <a:latin typeface="Arial"/>
                <a:cs typeface="Arial"/>
              </a:rPr>
              <a:t>realistic</a:t>
            </a:r>
            <a:endParaRPr lang="it-IT" sz="2400" dirty="0">
              <a:latin typeface="Arial"/>
              <a:cs typeface="Arial"/>
            </a:endParaRPr>
          </a:p>
          <a:p>
            <a:pPr lvl="0"/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showing  the everyday world the reader could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  recognise (identification)</a:t>
            </a:r>
            <a:endParaRPr lang="it-IT" sz="2400" dirty="0">
              <a:latin typeface="Arial"/>
              <a:cs typeface="Arial"/>
            </a:endParaRPr>
          </a:p>
          <a:p>
            <a:pPr lvl="0"/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characters who were blends of virtue and vice</a:t>
            </a:r>
            <a:endParaRPr lang="it-IT" sz="2400" dirty="0">
              <a:latin typeface="Arial"/>
              <a:cs typeface="Arial"/>
            </a:endParaRPr>
          </a:p>
          <a:p>
            <a:pPr lvl="0"/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about individual progress and the natural growth of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   personality</a:t>
            </a:r>
            <a:endParaRPr lang="it-IT" sz="2400" dirty="0">
              <a:latin typeface="Arial"/>
              <a:cs typeface="Arial"/>
            </a:endParaRPr>
          </a:p>
          <a:p>
            <a:pPr lvl="0"/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expressing emotions: love, humour, suspense,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  melodrama </a:t>
            </a:r>
            <a:endParaRPr lang="it-IT" sz="2400" dirty="0">
              <a:latin typeface="Arial"/>
              <a:cs typeface="Arial"/>
            </a:endParaRPr>
          </a:p>
          <a:p>
            <a:r>
              <a:rPr lang="it-IT" sz="24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based on moral values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3" name="Rettangolo 2"/>
          <p:cNvSpPr/>
          <p:nvPr/>
        </p:nvSpPr>
        <p:spPr>
          <a:xfrm>
            <a:off x="860244" y="1502448"/>
            <a:ext cx="25587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b="1" dirty="0" err="1">
                <a:solidFill>
                  <a:srgbClr val="F8C228"/>
                </a:solidFill>
                <a:latin typeface="Arial"/>
                <a:cs typeface="Arial"/>
              </a:rPr>
              <a:t>Reasons</a:t>
            </a:r>
            <a:endParaRPr lang="it-IT" sz="2400" b="1" dirty="0">
              <a:solidFill>
                <a:srgbClr val="F8C22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8286034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211495" y="2387744"/>
            <a:ext cx="8721010" cy="20825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</a:rPr>
              <a:t>EVOLUTION </a:t>
            </a:r>
          </a:p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</a:rPr>
              <a:t>OF NOVELS</a:t>
            </a: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endParaRPr lang="it-IT" sz="3200" dirty="0">
              <a:solidFill>
                <a:schemeClr val="bg2">
                  <a:lumMod val="50000"/>
                </a:schemeClr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607980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74771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</a:rPr>
              <a:t>THE NOVELS</a:t>
            </a:r>
            <a:r>
              <a:rPr lang="it-IT" sz="4800" dirty="0">
                <a:solidFill>
                  <a:srgbClr val="F8C228"/>
                </a:solidFill>
              </a:rPr>
              <a:t> </a:t>
            </a:r>
            <a:endParaRPr lang="it-IT" sz="2000" dirty="0">
              <a:solidFill>
                <a:srgbClr val="F8C228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07119" y="3061991"/>
            <a:ext cx="20898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Reliable – omniscient – spokesperson of his own age – criticising or supporting the establishment- suggesting possibilities.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576258" y="2009376"/>
            <a:ext cx="215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Victorian Age</a:t>
            </a:r>
            <a:endParaRPr lang="it-IT" sz="2400" dirty="0">
              <a:latin typeface="Arial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54194" y="2017610"/>
            <a:ext cx="1951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476130" y="2017610"/>
            <a:ext cx="2635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Postmodern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4254" y="3908376"/>
            <a:ext cx="1031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Narrator</a:t>
            </a:r>
            <a:r>
              <a:rPr lang="it-IT" dirty="0">
                <a:latin typeface="Arial"/>
                <a:cs typeface="Arial"/>
              </a:rPr>
              <a:t>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273717" y="2938880"/>
            <a:ext cx="18728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Unreliable – with a fragmented or multiple view – a spectator of life and society – no suggestions but attempts at giving unity. The ebony tower.</a:t>
            </a:r>
            <a:r>
              <a:rPr lang="it-IT" sz="1600" dirty="0">
                <a:latin typeface="Arial"/>
                <a:cs typeface="Arial"/>
              </a:rPr>
              <a:t>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685049" y="2938880"/>
            <a:ext cx="21782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Unreliable – often playing with the reader – enjoying experimentation and complexity – unable and unwilling to give a single interpretation or suggestion. The fall of the ebony tower.</a:t>
            </a:r>
            <a:endParaRPr lang="it-IT" sz="1600" dirty="0">
              <a:latin typeface="Arial"/>
              <a:cs typeface="Arial"/>
            </a:endParaRPr>
          </a:p>
        </p:txBody>
      </p:sp>
      <p:cxnSp>
        <p:nvCxnSpPr>
          <p:cNvPr id="14" name="Connettore 1 13"/>
          <p:cNvCxnSpPr/>
          <p:nvPr/>
        </p:nvCxnSpPr>
        <p:spPr>
          <a:xfrm>
            <a:off x="1384713" y="2412051"/>
            <a:ext cx="0" cy="35686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22826" y="2588077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422826" y="5589240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4009623" y="2412051"/>
            <a:ext cx="0" cy="35686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6417510" y="2412051"/>
            <a:ext cx="0" cy="35686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931014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74771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</a:rPr>
              <a:t>THE NOVELS</a:t>
            </a:r>
            <a:r>
              <a:rPr lang="it-IT" sz="4800" dirty="0">
                <a:solidFill>
                  <a:srgbClr val="F8C228"/>
                </a:solidFill>
              </a:rPr>
              <a:t> </a:t>
            </a:r>
            <a:endParaRPr lang="it-IT" sz="2000" dirty="0">
              <a:solidFill>
                <a:srgbClr val="F8C228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07119" y="3000436"/>
            <a:ext cx="20898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Round or flat, victims or agents of their destiny.</a:t>
            </a:r>
            <a:endParaRPr lang="it-IT" sz="1600" dirty="0">
              <a:latin typeface="Arial"/>
              <a:cs typeface="Arial"/>
            </a:endParaRPr>
          </a:p>
          <a:p>
            <a:pPr algn="ctr"/>
            <a:r>
              <a:rPr lang="en-GB" sz="1600" dirty="0">
                <a:latin typeface="Arial"/>
                <a:cs typeface="Arial"/>
              </a:rPr>
              <a:t>Endowed with a precise identity</a:t>
            </a:r>
            <a:r>
              <a:rPr lang="it-IT" sz="1600" dirty="0">
                <a:latin typeface="Arial"/>
                <a:cs typeface="Arial"/>
              </a:rPr>
              <a:t>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576258" y="2009376"/>
            <a:ext cx="215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Victorian Age</a:t>
            </a:r>
            <a:endParaRPr lang="it-IT" sz="2400" dirty="0">
              <a:latin typeface="Arial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54194" y="2017610"/>
            <a:ext cx="1951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476130" y="2017610"/>
            <a:ext cx="2635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Postmodern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4254" y="3492878"/>
            <a:ext cx="1188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Arial"/>
                <a:cs typeface="Arial"/>
              </a:rPr>
              <a:t>Characters</a:t>
            </a:r>
            <a:r>
              <a:rPr lang="it-IT" sz="1600" dirty="0">
                <a:latin typeface="Arial"/>
                <a:cs typeface="Arial"/>
              </a:rPr>
              <a:t>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273717" y="3000436"/>
            <a:ext cx="18728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Inaction </a:t>
            </a:r>
            <a:r>
              <a:rPr lang="en-GB" sz="1600" dirty="0" err="1">
                <a:latin typeface="Arial"/>
                <a:cs typeface="Arial"/>
              </a:rPr>
              <a:t>vs</a:t>
            </a:r>
            <a:r>
              <a:rPr lang="en-GB" sz="1600" dirty="0">
                <a:latin typeface="Arial"/>
                <a:cs typeface="Arial"/>
              </a:rPr>
              <a:t> quest; loss of identity – looking for a universal and a private meaning</a:t>
            </a:r>
            <a:r>
              <a:rPr lang="it-IT" sz="1600" dirty="0">
                <a:latin typeface="Arial"/>
                <a:cs typeface="Arial"/>
              </a:rPr>
              <a:t>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629301" y="3123546"/>
            <a:ext cx="23904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Loss of any general meaning – no centre – loss of one identity.</a:t>
            </a:r>
            <a:endParaRPr lang="it-IT" sz="1600" dirty="0">
              <a:latin typeface="Arial"/>
              <a:cs typeface="Arial"/>
            </a:endParaRPr>
          </a:p>
        </p:txBody>
      </p:sp>
      <p:cxnSp>
        <p:nvCxnSpPr>
          <p:cNvPr id="14" name="Connettore 1 13"/>
          <p:cNvCxnSpPr/>
          <p:nvPr/>
        </p:nvCxnSpPr>
        <p:spPr>
          <a:xfrm>
            <a:off x="1384713" y="2412051"/>
            <a:ext cx="0" cy="255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22826" y="2588077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422826" y="4608664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4009623" y="2412051"/>
            <a:ext cx="0" cy="255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6417510" y="2412051"/>
            <a:ext cx="0" cy="25390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77429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74771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</a:rPr>
              <a:t>THE NOVELS</a:t>
            </a:r>
            <a:r>
              <a:rPr lang="it-IT" sz="4800" dirty="0">
                <a:solidFill>
                  <a:srgbClr val="F8C228"/>
                </a:solidFill>
              </a:rPr>
              <a:t> </a:t>
            </a:r>
            <a:endParaRPr lang="it-IT" sz="2000" dirty="0">
              <a:solidFill>
                <a:srgbClr val="F8C228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07119" y="3046602"/>
            <a:ext cx="20898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Countryside slowly replaced by the industrial town.</a:t>
            </a:r>
            <a:endParaRPr lang="it-IT" sz="1600" dirty="0">
              <a:latin typeface="Arial"/>
              <a:cs typeface="Arial"/>
            </a:endParaRPr>
          </a:p>
          <a:p>
            <a:pPr algn="ctr"/>
            <a:r>
              <a:rPr lang="en-GB" sz="1600" dirty="0">
                <a:latin typeface="Arial"/>
                <a:cs typeface="Arial"/>
              </a:rPr>
              <a:t>Loss of wilderness.</a:t>
            </a:r>
            <a:r>
              <a:rPr lang="it-IT" sz="1600" dirty="0">
                <a:latin typeface="Arial"/>
                <a:cs typeface="Arial"/>
              </a:rPr>
              <a:t>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576258" y="2009376"/>
            <a:ext cx="215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Victorian Age</a:t>
            </a:r>
            <a:endParaRPr lang="it-IT" sz="2400" dirty="0">
              <a:latin typeface="Arial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54194" y="2017610"/>
            <a:ext cx="1951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476130" y="2017610"/>
            <a:ext cx="2635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Postmodern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05694" y="3431323"/>
            <a:ext cx="823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Setting</a:t>
            </a:r>
            <a:r>
              <a:rPr lang="it-IT" sz="1600" dirty="0">
                <a:latin typeface="Arial"/>
                <a:cs typeface="Arial"/>
              </a:rPr>
              <a:t>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273717" y="3308212"/>
            <a:ext cx="187280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The metropolis, emptiness.</a:t>
            </a:r>
            <a:r>
              <a:rPr lang="it-IT" sz="1600" dirty="0">
                <a:latin typeface="Arial"/>
                <a:cs typeface="Arial"/>
              </a:rPr>
              <a:t>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685049" y="3061991"/>
            <a:ext cx="21782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The world as a mosaic of minorities, the regional, the hidden.</a:t>
            </a:r>
            <a:r>
              <a:rPr lang="it-IT" sz="1600" dirty="0">
                <a:latin typeface="Arial"/>
                <a:cs typeface="Arial"/>
              </a:rPr>
              <a:t> </a:t>
            </a:r>
          </a:p>
        </p:txBody>
      </p:sp>
      <p:cxnSp>
        <p:nvCxnSpPr>
          <p:cNvPr id="14" name="Connettore 1 13"/>
          <p:cNvCxnSpPr/>
          <p:nvPr/>
        </p:nvCxnSpPr>
        <p:spPr>
          <a:xfrm>
            <a:off x="1384713" y="2412051"/>
            <a:ext cx="0" cy="255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22826" y="2588077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422826" y="4608664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4009623" y="2412051"/>
            <a:ext cx="0" cy="255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6417510" y="2412051"/>
            <a:ext cx="0" cy="25390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460913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74771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</a:rPr>
              <a:t>THE NOVELS</a:t>
            </a:r>
            <a:r>
              <a:rPr lang="it-IT" sz="4800" dirty="0">
                <a:solidFill>
                  <a:srgbClr val="F8C228"/>
                </a:solidFill>
              </a:rPr>
              <a:t> </a:t>
            </a:r>
            <a:endParaRPr lang="it-IT" sz="2000" dirty="0">
              <a:solidFill>
                <a:srgbClr val="F8C228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07119" y="3356784"/>
            <a:ext cx="2089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Single but totalising.</a:t>
            </a:r>
            <a:r>
              <a:rPr lang="it-IT" sz="1600" dirty="0">
                <a:latin typeface="Arial"/>
                <a:cs typeface="Arial"/>
              </a:rPr>
              <a:t>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576258" y="2009376"/>
            <a:ext cx="215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Victorian Age</a:t>
            </a:r>
            <a:endParaRPr lang="it-IT" sz="2400" dirty="0">
              <a:latin typeface="Arial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54194" y="2017610"/>
            <a:ext cx="1951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476130" y="2017610"/>
            <a:ext cx="2635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Postmodern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6768" y="3356784"/>
            <a:ext cx="1347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Point of view</a:t>
            </a:r>
            <a:r>
              <a:rPr lang="it-IT" sz="1600" dirty="0">
                <a:latin typeface="Arial"/>
                <a:cs typeface="Arial"/>
              </a:rPr>
              <a:t>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273717" y="3233673"/>
            <a:ext cx="187280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Plurality and fragmentation.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685049" y="3110563"/>
            <a:ext cx="21782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Limitation, restriction, impossible to tell / see the truth.</a:t>
            </a:r>
            <a:endParaRPr lang="it-IT" sz="1600" dirty="0">
              <a:latin typeface="Arial"/>
              <a:cs typeface="Arial"/>
            </a:endParaRPr>
          </a:p>
        </p:txBody>
      </p:sp>
      <p:cxnSp>
        <p:nvCxnSpPr>
          <p:cNvPr id="14" name="Connettore 1 13"/>
          <p:cNvCxnSpPr/>
          <p:nvPr/>
        </p:nvCxnSpPr>
        <p:spPr>
          <a:xfrm>
            <a:off x="1384713" y="2412051"/>
            <a:ext cx="0" cy="255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22826" y="2588077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422826" y="4608664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4009623" y="2412051"/>
            <a:ext cx="0" cy="255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6417510" y="2412051"/>
            <a:ext cx="0" cy="25390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33908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74771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</a:rPr>
              <a:t>THE NOVELS</a:t>
            </a:r>
            <a:r>
              <a:rPr lang="it-IT" sz="4800" dirty="0">
                <a:solidFill>
                  <a:srgbClr val="F8C228"/>
                </a:solidFill>
              </a:rPr>
              <a:t> </a:t>
            </a:r>
            <a:endParaRPr lang="it-IT" sz="2000" dirty="0">
              <a:solidFill>
                <a:srgbClr val="F8C228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07119" y="3008130"/>
            <a:ext cx="20898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Formality, realism, naturalism, popular register.</a:t>
            </a:r>
            <a:endParaRPr lang="it-IT" sz="1600" dirty="0">
              <a:latin typeface="Arial"/>
              <a:cs typeface="Arial"/>
            </a:endParaRPr>
          </a:p>
          <a:p>
            <a:pPr algn="ctr"/>
            <a:r>
              <a:rPr lang="en-GB" sz="1600" dirty="0">
                <a:latin typeface="Arial"/>
                <a:cs typeface="Arial"/>
              </a:rPr>
              <a:t>Contiguity.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576258" y="2009376"/>
            <a:ext cx="215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Victorian Age</a:t>
            </a:r>
            <a:endParaRPr lang="it-IT" sz="2400" dirty="0">
              <a:latin typeface="Arial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54194" y="2017610"/>
            <a:ext cx="1951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476130" y="2017610"/>
            <a:ext cx="2635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Postmodern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90330" y="3392851"/>
            <a:ext cx="640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Style</a:t>
            </a:r>
            <a:r>
              <a:rPr lang="it-IT" sz="1600" dirty="0">
                <a:latin typeface="Arial"/>
                <a:cs typeface="Arial"/>
              </a:rPr>
              <a:t>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273717" y="3023519"/>
            <a:ext cx="18728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Experimentation, ellipsis, symbolism, myth, juxtaposition</a:t>
            </a:r>
            <a:r>
              <a:rPr lang="it-IT" sz="1600" dirty="0">
                <a:latin typeface="Arial"/>
                <a:cs typeface="Arial"/>
              </a:rPr>
              <a:t>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685049" y="3008130"/>
            <a:ext cx="217824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Experimentation, plurality of registers, pastiche, mosaic</a:t>
            </a:r>
            <a:endParaRPr lang="it-IT" sz="1600" dirty="0">
              <a:latin typeface="Arial"/>
              <a:cs typeface="Arial"/>
            </a:endParaRPr>
          </a:p>
          <a:p>
            <a:pPr algn="ctr"/>
            <a:r>
              <a:rPr lang="en-GB" sz="1600" dirty="0">
                <a:latin typeface="Arial"/>
                <a:cs typeface="Arial"/>
              </a:rPr>
              <a:t>contamination.</a:t>
            </a:r>
            <a:endParaRPr lang="it-IT" sz="1600" dirty="0">
              <a:latin typeface="Arial"/>
              <a:cs typeface="Arial"/>
            </a:endParaRPr>
          </a:p>
        </p:txBody>
      </p:sp>
      <p:cxnSp>
        <p:nvCxnSpPr>
          <p:cNvPr id="14" name="Connettore 1 13"/>
          <p:cNvCxnSpPr/>
          <p:nvPr/>
        </p:nvCxnSpPr>
        <p:spPr>
          <a:xfrm>
            <a:off x="1384713" y="2412051"/>
            <a:ext cx="0" cy="255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22826" y="2588077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422826" y="4608664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4009623" y="2412051"/>
            <a:ext cx="0" cy="255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6417510" y="2412051"/>
            <a:ext cx="0" cy="25390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406883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74771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</a:rPr>
              <a:t>THE NOVELS</a:t>
            </a:r>
            <a:r>
              <a:rPr lang="it-IT" sz="4800" dirty="0">
                <a:solidFill>
                  <a:srgbClr val="F8C228"/>
                </a:solidFill>
              </a:rPr>
              <a:t> </a:t>
            </a:r>
            <a:endParaRPr lang="it-IT" sz="2000" dirty="0">
              <a:solidFill>
                <a:srgbClr val="F8C228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07119" y="3262045"/>
            <a:ext cx="20898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Propriety, decency, respectability.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576258" y="2009376"/>
            <a:ext cx="215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Victorian Age</a:t>
            </a:r>
            <a:endParaRPr lang="it-IT" sz="2400" dirty="0">
              <a:latin typeface="Arial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54194" y="2017610"/>
            <a:ext cx="1951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476130" y="2017610"/>
            <a:ext cx="2635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Postmodern Age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64844" y="3385156"/>
            <a:ext cx="8917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Context</a:t>
            </a:r>
            <a:r>
              <a:rPr lang="it-IT" sz="1600" dirty="0">
                <a:latin typeface="Arial"/>
                <a:cs typeface="Arial"/>
              </a:rPr>
              <a:t>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273717" y="3015824"/>
            <a:ext cx="18728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Arial"/>
                <a:cs typeface="Arial"/>
              </a:rPr>
              <a:t>Fragmentation </a:t>
            </a:r>
            <a:r>
              <a:rPr lang="fr-FR" sz="1600" dirty="0" err="1">
                <a:latin typeface="Arial"/>
                <a:cs typeface="Arial"/>
              </a:rPr>
              <a:t>alienation</a:t>
            </a:r>
            <a:r>
              <a:rPr lang="fr-FR" sz="1600" dirty="0">
                <a:latin typeface="Arial"/>
                <a:cs typeface="Arial"/>
              </a:rPr>
              <a:t>, </a:t>
            </a:r>
            <a:r>
              <a:rPr lang="fr-FR" sz="1600" dirty="0" err="1">
                <a:latin typeface="Arial"/>
                <a:cs typeface="Arial"/>
              </a:rPr>
              <a:t>despair</a:t>
            </a:r>
            <a:r>
              <a:rPr lang="fr-FR" sz="1600" dirty="0">
                <a:latin typeface="Arial"/>
                <a:cs typeface="Arial"/>
              </a:rPr>
              <a:t>, </a:t>
            </a:r>
            <a:r>
              <a:rPr lang="fr-FR" sz="1600" dirty="0" err="1">
                <a:latin typeface="Arial"/>
                <a:cs typeface="Arial"/>
              </a:rPr>
              <a:t>quest</a:t>
            </a:r>
            <a:r>
              <a:rPr lang="fr-FR" sz="1600" dirty="0">
                <a:latin typeface="Arial"/>
                <a:cs typeface="Arial"/>
              </a:rPr>
              <a:t>, </a:t>
            </a:r>
            <a:r>
              <a:rPr lang="fr-FR" sz="1600" dirty="0" err="1">
                <a:latin typeface="Arial"/>
                <a:cs typeface="Arial"/>
              </a:rPr>
              <a:t>experimentation</a:t>
            </a:r>
            <a:r>
              <a:rPr lang="fr-FR" sz="1600" dirty="0">
                <a:latin typeface="Arial"/>
                <a:cs typeface="Arial"/>
              </a:rPr>
              <a:t>.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685049" y="3138935"/>
            <a:ext cx="21782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Globalisation, labyrinth, loss, plurality.</a:t>
            </a:r>
            <a:r>
              <a:rPr lang="it-IT" sz="1600" dirty="0">
                <a:latin typeface="Arial"/>
                <a:cs typeface="Arial"/>
              </a:rPr>
              <a:t> </a:t>
            </a:r>
          </a:p>
        </p:txBody>
      </p:sp>
      <p:cxnSp>
        <p:nvCxnSpPr>
          <p:cNvPr id="14" name="Connettore 1 13"/>
          <p:cNvCxnSpPr/>
          <p:nvPr/>
        </p:nvCxnSpPr>
        <p:spPr>
          <a:xfrm>
            <a:off x="1384713" y="2412051"/>
            <a:ext cx="0" cy="255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22826" y="2588077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422826" y="4608664"/>
            <a:ext cx="8622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4009623" y="2412051"/>
            <a:ext cx="0" cy="255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6417510" y="2412051"/>
            <a:ext cx="0" cy="25390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43035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  <a:prstGeom prst="rect">
            <a:avLst/>
          </a:prstGeo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F8C228"/>
                </a:solidFill>
                <a:latin typeface="Arial" charset="0"/>
                <a:cs typeface="Arial" charset="0"/>
              </a:rPr>
              <a:t>DEFINITION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032251" y="2305616"/>
            <a:ext cx="707949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3200" dirty="0">
                <a:latin typeface="Arial"/>
                <a:cs typeface="Arial"/>
              </a:rPr>
              <a:t> Period of Queen Victoria’s reign </a:t>
            </a:r>
            <a:br>
              <a:rPr lang="en-GB" sz="3200" dirty="0">
                <a:latin typeface="Arial"/>
                <a:cs typeface="Arial"/>
              </a:rPr>
            </a:br>
            <a:r>
              <a:rPr lang="en-GB" sz="3200" dirty="0">
                <a:latin typeface="Arial"/>
                <a:cs typeface="Arial"/>
              </a:rPr>
              <a:t>    from 1837 until 1901.</a:t>
            </a:r>
            <a:endParaRPr lang="it-IT" sz="3200" dirty="0">
              <a:latin typeface="Arial"/>
              <a:cs typeface="Arial"/>
            </a:endParaRPr>
          </a:p>
          <a:p>
            <a:r>
              <a:rPr lang="en-GB" sz="3200" dirty="0">
                <a:solidFill>
                  <a:srgbClr val="F8C228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3200" dirty="0">
                <a:latin typeface="Arial"/>
                <a:cs typeface="Arial"/>
              </a:rPr>
              <a:t> A long period of peace, prosperity, </a:t>
            </a:r>
            <a:br>
              <a:rPr lang="en-GB" sz="3200" dirty="0">
                <a:latin typeface="Arial"/>
                <a:cs typeface="Arial"/>
              </a:rPr>
            </a:br>
            <a:r>
              <a:rPr lang="en-GB" sz="3200" dirty="0">
                <a:latin typeface="Arial"/>
                <a:cs typeface="Arial"/>
              </a:rPr>
              <a:t>    and self-confidence for Britain.</a:t>
            </a:r>
            <a:endParaRPr lang="it-IT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283936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49" y="2739990"/>
            <a:ext cx="8090757" cy="137802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US" sz="6000" dirty="0">
                <a:solidFill>
                  <a:schemeClr val="bg2">
                    <a:lumMod val="50000"/>
                  </a:schemeClr>
                </a:solidFill>
                <a:effectLst/>
              </a:rPr>
              <a:t>QUEEN VICTORIA</a:t>
            </a:r>
            <a:r>
              <a:rPr lang="it-IT" sz="60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endParaRPr lang="it-IT" sz="2800" dirty="0">
              <a:solidFill>
                <a:schemeClr val="bg2">
                  <a:lumMod val="50000"/>
                </a:schemeClr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007818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55272" y="452701"/>
            <a:ext cx="7902575" cy="1019175"/>
          </a:xfrm>
          <a:prstGeom prst="rect">
            <a:avLst/>
          </a:prstGeom>
        </p:spPr>
        <p:txBody>
          <a:bodyPr/>
          <a:lstStyle/>
          <a:p>
            <a:pPr marL="182880" indent="0" algn="ctr">
              <a:buNone/>
            </a:pPr>
            <a:r>
              <a:rPr lang="en-US" sz="4800" dirty="0">
                <a:solidFill>
                  <a:srgbClr val="F8C228"/>
                </a:solidFill>
              </a:rPr>
              <a:t>QUEEN VICTORIA</a:t>
            </a:r>
            <a:r>
              <a:rPr lang="it-IT" sz="4800" dirty="0">
                <a:solidFill>
                  <a:srgbClr val="F8C228"/>
                </a:solidFill>
              </a:rPr>
              <a:t> </a:t>
            </a:r>
            <a:endParaRPr lang="it-IT" sz="2000" dirty="0">
              <a:solidFill>
                <a:srgbClr val="F8C228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20713" y="1511051"/>
            <a:ext cx="8156562" cy="3810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en-US" sz="22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US" sz="2200" dirty="0">
                <a:latin typeface="Arial"/>
                <a:cs typeface="Arial"/>
              </a:rPr>
              <a:t> Born 1819. </a:t>
            </a:r>
            <a:endParaRPr lang="it-IT" sz="22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en-US" sz="22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US" sz="2200" dirty="0">
                <a:latin typeface="Arial"/>
                <a:cs typeface="Arial"/>
              </a:rPr>
              <a:t> 1837, following the death of her uncle, William IV, she</a:t>
            </a:r>
            <a:br>
              <a:rPr lang="en-US" sz="2200" dirty="0">
                <a:latin typeface="Arial"/>
                <a:cs typeface="Arial"/>
              </a:rPr>
            </a:br>
            <a:r>
              <a:rPr lang="en-US" sz="2200" dirty="0">
                <a:latin typeface="Arial"/>
                <a:cs typeface="Arial"/>
              </a:rPr>
              <a:t>   became queen at the age of eighteen. </a:t>
            </a:r>
            <a:endParaRPr lang="it-IT" sz="22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en-US" sz="22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US" sz="2200" dirty="0">
                <a:latin typeface="Arial"/>
                <a:cs typeface="Arial"/>
              </a:rPr>
              <a:t> In love with her German cousin, Prince Albert – married 1840. </a:t>
            </a:r>
            <a:endParaRPr lang="it-IT" sz="22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en-US" sz="22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US" sz="2200" dirty="0">
                <a:latin typeface="Arial"/>
                <a:cs typeface="Arial"/>
              </a:rPr>
              <a:t> Between 1841 and 1857 nine children – four sons, five</a:t>
            </a:r>
            <a:br>
              <a:rPr lang="en-US" sz="2200" dirty="0">
                <a:latin typeface="Arial"/>
                <a:cs typeface="Arial"/>
              </a:rPr>
            </a:br>
            <a:r>
              <a:rPr lang="en-US" sz="2200" dirty="0">
                <a:latin typeface="Arial"/>
                <a:cs typeface="Arial"/>
              </a:rPr>
              <a:t>   daughters. Prince Albert died suddenly of typhoid in 1861.</a:t>
            </a:r>
            <a:br>
              <a:rPr lang="en-US" sz="2200" dirty="0">
                <a:latin typeface="Arial"/>
                <a:cs typeface="Arial"/>
              </a:rPr>
            </a:br>
            <a:r>
              <a:rPr lang="en-US" sz="2200" dirty="0">
                <a:latin typeface="Arial"/>
                <a:cs typeface="Arial"/>
              </a:rPr>
              <a:t>   For a long time she refused to appear in public, which made</a:t>
            </a:r>
            <a:br>
              <a:rPr lang="en-US" sz="2200" dirty="0">
                <a:latin typeface="Arial"/>
                <a:cs typeface="Arial"/>
              </a:rPr>
            </a:br>
            <a:r>
              <a:rPr lang="en-US" sz="2200" dirty="0">
                <a:latin typeface="Arial"/>
                <a:cs typeface="Arial"/>
              </a:rPr>
              <a:t>   her very unpopular. </a:t>
            </a:r>
            <a:endParaRPr lang="it-IT" sz="2200" dirty="0"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en-US" sz="22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US" sz="2200" dirty="0">
                <a:latin typeface="Arial"/>
                <a:cs typeface="Arial"/>
              </a:rPr>
              <a:t> Queen Victoria died aged 82 in 1901 and a new age – the</a:t>
            </a:r>
            <a:br>
              <a:rPr lang="en-US" sz="2200" dirty="0">
                <a:latin typeface="Arial"/>
                <a:cs typeface="Arial"/>
              </a:rPr>
            </a:br>
            <a:r>
              <a:rPr lang="en-US" sz="2200" dirty="0">
                <a:latin typeface="Arial"/>
                <a:cs typeface="Arial"/>
              </a:rPr>
              <a:t>   Edwardian Age – began</a:t>
            </a:r>
            <a:r>
              <a:rPr lang="it-IT" sz="2200" dirty="0"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5705608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49" y="2739990"/>
            <a:ext cx="8367713" cy="137802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0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IDEAS AND ISSUES</a:t>
            </a:r>
            <a:endParaRPr lang="it-IT" sz="6000" dirty="0">
              <a:solidFill>
                <a:schemeClr val="bg2">
                  <a:lumMod val="50000"/>
                </a:schemeClr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954316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37993" y="136525"/>
            <a:ext cx="7902575" cy="10191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  <a:latin typeface="Arial"/>
                <a:cs typeface="Arial"/>
              </a:rPr>
              <a:t>IMPERIALISM</a:t>
            </a:r>
            <a:r>
              <a:rPr lang="it-IT" sz="4800" dirty="0">
                <a:solidFill>
                  <a:srgbClr val="F8C228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410331" y="2810111"/>
            <a:ext cx="6357898" cy="237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GB" sz="2400" dirty="0">
                <a:latin typeface="Arial"/>
                <a:cs typeface="Arial"/>
              </a:rPr>
              <a:t> to enlighten and civilise the ‘less fortunate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savages’ of the world (often referred to as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the ‘White Man’s Burden’)</a:t>
            </a:r>
            <a:endParaRPr lang="it-IT" sz="2400" dirty="0">
              <a:latin typeface="Arial"/>
              <a:cs typeface="Arial"/>
            </a:endParaRPr>
          </a:p>
          <a:p>
            <a:pPr lvl="0"/>
            <a:r>
              <a:rPr lang="en-GB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GB" sz="2400" dirty="0">
                <a:latin typeface="Arial"/>
                <a:cs typeface="Arial"/>
              </a:rPr>
              <a:t> the British ‘destined’ to rule the world </a:t>
            </a:r>
            <a:endParaRPr lang="it-IT" sz="2400" dirty="0">
              <a:latin typeface="Arial"/>
              <a:cs typeface="Arial"/>
            </a:endParaRPr>
          </a:p>
          <a:p>
            <a:pPr lvl="0"/>
            <a:r>
              <a:rPr lang="en-GB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GB" sz="2400" dirty="0">
                <a:latin typeface="Arial"/>
                <a:cs typeface="Arial"/>
              </a:rPr>
              <a:t> they needed money, resources, labour,</a:t>
            </a:r>
          </a:p>
          <a:p>
            <a:pPr lvl="0"/>
            <a:r>
              <a:rPr lang="en-GB" sz="2400" dirty="0">
                <a:latin typeface="Arial"/>
                <a:cs typeface="Arial"/>
              </a:rPr>
              <a:t>  and new markets for expansion</a:t>
            </a:r>
            <a:endParaRPr lang="it-IT" sz="2400" dirty="0"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55272" y="2113864"/>
            <a:ext cx="4535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Arial"/>
                <a:cs typeface="Arial"/>
              </a:rPr>
              <a:t>Expansion of British control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63259736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37993" y="403910"/>
            <a:ext cx="7902575" cy="10191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  <a:latin typeface="Arial"/>
                <a:cs typeface="Arial"/>
              </a:rPr>
              <a:t>IMPERIALISM</a:t>
            </a:r>
            <a:r>
              <a:rPr lang="it-IT" sz="4800" dirty="0">
                <a:solidFill>
                  <a:srgbClr val="F8C228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895912" y="1557719"/>
            <a:ext cx="7386737" cy="374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en-GB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GB" sz="2400" dirty="0">
                <a:latin typeface="Arial"/>
                <a:cs typeface="Arial"/>
              </a:rPr>
              <a:t> The largest empire ever, consisting of over 25% of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 the world's population and areas</a:t>
            </a:r>
            <a:endParaRPr lang="it-IT" sz="2400" dirty="0">
              <a:latin typeface="Arial"/>
              <a:cs typeface="Arial"/>
            </a:endParaRPr>
          </a:p>
          <a:p>
            <a:pPr lvl="0">
              <a:lnSpc>
                <a:spcPct val="110000"/>
              </a:lnSpc>
            </a:pPr>
            <a:r>
              <a:rPr lang="en-GB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GB" sz="2400" dirty="0">
                <a:latin typeface="Arial"/>
                <a:cs typeface="Arial"/>
              </a:rPr>
              <a:t> It included India, Australia, Canada, New Zealand,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South Africa, Rhodesia (Zimbabwe), Hong Kong,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Gibraltar, several islands in the West Indies and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various colonies on the African coast</a:t>
            </a:r>
            <a:endParaRPr lang="it-IT" sz="2400" dirty="0"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en-GB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GB" sz="2400" dirty="0">
                <a:latin typeface="Arial"/>
                <a:cs typeface="Arial"/>
              </a:rPr>
              <a:t> In 1750 the population of Britain was 4 million </a:t>
            </a:r>
          </a:p>
          <a:p>
            <a:pPr>
              <a:lnSpc>
                <a:spcPct val="110000"/>
              </a:lnSpc>
            </a:pPr>
            <a:r>
              <a:rPr lang="en-GB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GB" sz="2400" dirty="0">
                <a:latin typeface="Arial"/>
                <a:cs typeface="Arial"/>
              </a:rPr>
              <a:t> By 1851 it was 21 million. By 1900, Queen Victoria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reigned over 410 million people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2950290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contenuto 2"/>
          <p:cNvSpPr>
            <a:spLocks noGrp="1"/>
          </p:cNvSpPr>
          <p:nvPr>
            <p:ph sz="quarter" idx="13"/>
          </p:nvPr>
        </p:nvSpPr>
        <p:spPr>
          <a:xfrm>
            <a:off x="637993" y="395553"/>
            <a:ext cx="7902575" cy="10191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8C228"/>
                </a:solidFill>
                <a:latin typeface="Arial"/>
                <a:cs typeface="Arial"/>
              </a:rPr>
              <a:t>IMPERIALISM</a:t>
            </a:r>
            <a:r>
              <a:rPr lang="it-IT" sz="4800" dirty="0">
                <a:solidFill>
                  <a:srgbClr val="F8C228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36371" y="1976679"/>
            <a:ext cx="7356799" cy="2904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en-GB" sz="2400" dirty="0">
                <a:solidFill>
                  <a:srgbClr val="F8C228"/>
                </a:solidFill>
                <a:latin typeface="Arial"/>
                <a:cs typeface="Arial"/>
              </a:rPr>
              <a:t>•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u="sng" dirty="0">
                <a:latin typeface="Arial"/>
                <a:cs typeface="Arial"/>
              </a:rPr>
              <a:t>Scramble for Africa</a:t>
            </a:r>
            <a:r>
              <a:rPr lang="en-GB" sz="2400" dirty="0">
                <a:latin typeface="Arial"/>
                <a:cs typeface="Arial"/>
              </a:rPr>
              <a:t>: the continent was divided.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Thirteen European countries and the United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States met in Berlin to agree on the rules of  African colonisation. The divisions were arbitrarily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decided by the colonising countries – not based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on existing tribal or geographical boundaries.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This led to conflicts in the 20</a:t>
            </a:r>
            <a:r>
              <a:rPr lang="en-GB" sz="2400" baseline="30000" dirty="0">
                <a:latin typeface="Arial"/>
                <a:cs typeface="Arial"/>
              </a:rPr>
              <a:t>th</a:t>
            </a:r>
            <a:r>
              <a:rPr lang="en-GB" sz="2400" dirty="0">
                <a:latin typeface="Arial"/>
                <a:cs typeface="Arial"/>
              </a:rPr>
              <a:t> century.</a:t>
            </a:r>
            <a:endParaRPr lang="it-IT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5030482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188</TotalTime>
  <Words>630</Words>
  <Application>Microsoft Macintosh PowerPoint</Application>
  <PresentationFormat>Presentazione su schermo (4:3)</PresentationFormat>
  <Paragraphs>155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80</cp:revision>
  <dcterms:created xsi:type="dcterms:W3CDTF">2017-01-10T16:11:34Z</dcterms:created>
  <dcterms:modified xsi:type="dcterms:W3CDTF">2023-04-06T07:54:28Z</dcterms:modified>
</cp:coreProperties>
</file>