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4" r:id="rId16"/>
    <p:sldId id="273"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D7E"/>
    <a:srgbClr val="182D67"/>
    <a:srgbClr val="F7C9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31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091D442-F741-204B-9DE2-5C84015CC1AE}"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F3F2E27-E967-9E49-9DD8-1D31CC50268D}"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a:t>Fare clic per modificare stile</a:t>
            </a:r>
            <a:endParaRPr lang="en-US" dirty="0"/>
          </a:p>
        </p:txBody>
      </p:sp>
      <p:grpSp>
        <p:nvGrpSpPr>
          <p:cNvPr id="15" name="Gruppo 14"/>
          <p:cNvGrpSpPr/>
          <p:nvPr userDrawn="1"/>
        </p:nvGrpSpPr>
        <p:grpSpPr>
          <a:xfrm>
            <a:off x="6652686" y="285030"/>
            <a:ext cx="2254008" cy="383489"/>
            <a:chOff x="6652686" y="285030"/>
            <a:chExt cx="2254008" cy="383489"/>
          </a:xfrm>
        </p:grpSpPr>
        <p:sp>
          <p:nvSpPr>
            <p:cNvPr id="16" name="Rettangolo 15"/>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091D442-F741-204B-9DE2-5C84015CC1AE}"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F3F2E27-E967-9E49-9DD8-1D31CC50268D}"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091D442-F741-204B-9DE2-5C84015CC1AE}"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F3F2E27-E967-9E49-9DD8-1D31CC50268D}"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091D442-F741-204B-9DE2-5C84015CC1AE}"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F3F2E27-E967-9E49-9DD8-1D31CC50268D}"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xmlns:p14="http://schemas.microsoft.com/office/powerpoint/2010/main" spd="slow" advClick="0" advTm="4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091D442-F741-204B-9DE2-5C84015CC1AE}"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F3F2E27-E967-9E49-9DD8-1D31CC50268D}"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091D442-F741-204B-9DE2-5C84015CC1AE}"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F3F2E27-E967-9E49-9DD8-1D31CC50268D}"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xmlns:p14="http://schemas.microsoft.com/office/powerpoint/2010/main" spd="slow" advClick="0" advTm="4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091D442-F741-204B-9DE2-5C84015CC1AE}" type="datetimeFigureOut">
              <a:rPr lang="it-IT" smtClean="0"/>
              <a:t>06/04/23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F3F2E27-E967-9E49-9DD8-1D31CC50268D}" type="slidenum">
              <a:rPr lang="it-IT" smtClean="0"/>
              <a:t>‹n.›</a:t>
            </a:fld>
            <a:endParaRPr lang="it-IT"/>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E091D442-F741-204B-9DE2-5C84015CC1AE}" type="datetimeFigureOut">
              <a:rPr lang="it-IT" smtClean="0"/>
              <a:t>06/04/23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F3F2E27-E967-9E49-9DD8-1D31CC50268D}"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1D442-F741-204B-9DE2-5C84015CC1AE}" type="datetimeFigureOut">
              <a:rPr lang="it-IT" smtClean="0"/>
              <a:t>06/04/23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F3F2E27-E967-9E49-9DD8-1D31CC50268D}"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091D442-F741-204B-9DE2-5C84015CC1AE}"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F3F2E27-E967-9E49-9DD8-1D31CC50268D}"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091D442-F741-204B-9DE2-5C84015CC1AE}"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F3F2E27-E967-9E49-9DD8-1D31CC50268D}"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091D442-F741-204B-9DE2-5C84015CC1AE}" type="datetimeFigureOut">
              <a:rPr lang="it-IT" smtClean="0"/>
              <a:t>06/04/23</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F3F2E27-E967-9E49-9DD8-1D31CC50268D}"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spd="slow" advClick="0" advTm="4000">
    <p:fade/>
  </p:transition>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225735" y="2782088"/>
            <a:ext cx="8692531" cy="1293825"/>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base" hangingPunct="0">
              <a:buNone/>
            </a:pPr>
            <a:r>
              <a:rPr lang="en-GB" sz="7200" dirty="0">
                <a:solidFill>
                  <a:schemeClr val="bg2">
                    <a:lumMod val="50000"/>
                  </a:schemeClr>
                </a:solidFill>
                <a:latin typeface="Arial"/>
                <a:cs typeface="Arial"/>
              </a:rPr>
              <a:t>OSCAR WILDE</a:t>
            </a:r>
            <a:endParaRPr lang="it-IT" sz="7200" dirty="0">
              <a:solidFill>
                <a:schemeClr val="bg2">
                  <a:lumMod val="50000"/>
                </a:schemeClr>
              </a:solidFill>
              <a:latin typeface="Arial"/>
              <a:cs typeface="Arial"/>
            </a:endParaRPr>
          </a:p>
        </p:txBody>
      </p:sp>
    </p:spTree>
    <p:extLst>
      <p:ext uri="{BB962C8B-B14F-4D97-AF65-F5344CB8AC3E}">
        <p14:creationId xmlns:p14="http://schemas.microsoft.com/office/powerpoint/2010/main" val="339124059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886607"/>
            <a:ext cx="8053387" cy="747713"/>
          </a:xfrm>
        </p:spPr>
        <p:txBody>
          <a:bodyPr>
            <a:normAutofit fontScale="92500" lnSpcReduction="10000"/>
          </a:bodyPr>
          <a:lstStyle/>
          <a:p>
            <a:pPr marL="44450" indent="0" algn="ctr">
              <a:buFont typeface="Georgia" charset="0"/>
              <a:buNone/>
            </a:pPr>
            <a:r>
              <a:rPr lang="en-GB" sz="4800" dirty="0">
                <a:solidFill>
                  <a:srgbClr val="F7C939"/>
                </a:solidFill>
                <a:latin typeface="Arial"/>
                <a:cs typeface="Arial"/>
              </a:rPr>
              <a:t>MAIN COMEDIES</a:t>
            </a:r>
            <a:endParaRPr lang="it-IT" sz="4800" dirty="0">
              <a:solidFill>
                <a:srgbClr val="F7C939"/>
              </a:solidFill>
              <a:latin typeface="Arial"/>
              <a:cs typeface="Arial"/>
            </a:endParaRPr>
          </a:p>
        </p:txBody>
      </p:sp>
      <p:sp>
        <p:nvSpPr>
          <p:cNvPr id="3" name="CasellaDiTesto 2"/>
          <p:cNvSpPr txBox="1"/>
          <p:nvPr/>
        </p:nvSpPr>
        <p:spPr>
          <a:xfrm>
            <a:off x="1138102" y="2355886"/>
            <a:ext cx="7059539" cy="2146228"/>
          </a:xfrm>
          <a:prstGeom prst="rect">
            <a:avLst/>
          </a:prstGeom>
          <a:noFill/>
        </p:spPr>
        <p:txBody>
          <a:bodyPr wrap="square" rtlCol="0">
            <a:spAutoFit/>
          </a:bodyPr>
          <a:lstStyle/>
          <a:p>
            <a:pPr>
              <a:lnSpc>
                <a:spcPct val="120000"/>
              </a:lnSpc>
            </a:pPr>
            <a:r>
              <a:rPr lang="en-GB" sz="2800" dirty="0">
                <a:solidFill>
                  <a:srgbClr val="FF0000"/>
                </a:solidFill>
                <a:latin typeface="Wingdings 3" charset="2"/>
                <a:cs typeface="Wingdings 3" charset="2"/>
              </a:rPr>
              <a:t>u</a:t>
            </a:r>
            <a:r>
              <a:rPr lang="en-GB" sz="2800" dirty="0">
                <a:latin typeface="Arial"/>
                <a:cs typeface="Arial"/>
              </a:rPr>
              <a:t> </a:t>
            </a:r>
            <a:r>
              <a:rPr lang="en-GB" sz="2800" i="1" dirty="0">
                <a:latin typeface="Arial"/>
                <a:cs typeface="Arial"/>
              </a:rPr>
              <a:t>Lady Windermere’s Fan</a:t>
            </a:r>
            <a:r>
              <a:rPr lang="en-GB" sz="2800" dirty="0">
                <a:latin typeface="Arial"/>
                <a:cs typeface="Arial"/>
              </a:rPr>
              <a:t> (1892)</a:t>
            </a:r>
            <a:endParaRPr lang="it-IT" sz="2800" dirty="0">
              <a:latin typeface="Arial"/>
              <a:cs typeface="Arial"/>
            </a:endParaRPr>
          </a:p>
          <a:p>
            <a:pPr>
              <a:lnSpc>
                <a:spcPct val="120000"/>
              </a:lnSpc>
            </a:pPr>
            <a:r>
              <a:rPr lang="en-GB" sz="2800" dirty="0">
                <a:solidFill>
                  <a:srgbClr val="FF0000"/>
                </a:solidFill>
                <a:latin typeface="Wingdings 3" charset="2"/>
                <a:cs typeface="Wingdings 3" charset="2"/>
              </a:rPr>
              <a:t>u</a:t>
            </a:r>
            <a:r>
              <a:rPr lang="en-GB" sz="2800" dirty="0">
                <a:latin typeface="Arial"/>
                <a:cs typeface="Arial"/>
              </a:rPr>
              <a:t> </a:t>
            </a:r>
            <a:r>
              <a:rPr lang="en-GB" sz="2800" i="1" dirty="0">
                <a:latin typeface="Arial"/>
                <a:cs typeface="Arial"/>
              </a:rPr>
              <a:t>A Woman of No Importance</a:t>
            </a:r>
            <a:r>
              <a:rPr lang="en-GB" sz="2800" dirty="0">
                <a:latin typeface="Arial"/>
                <a:cs typeface="Arial"/>
              </a:rPr>
              <a:t> (1893) </a:t>
            </a:r>
            <a:endParaRPr lang="it-IT" sz="2800" dirty="0">
              <a:latin typeface="Arial"/>
              <a:cs typeface="Arial"/>
            </a:endParaRPr>
          </a:p>
          <a:p>
            <a:pPr>
              <a:lnSpc>
                <a:spcPct val="120000"/>
              </a:lnSpc>
            </a:pPr>
            <a:r>
              <a:rPr lang="en-GB" sz="2800" dirty="0">
                <a:solidFill>
                  <a:srgbClr val="FF0000"/>
                </a:solidFill>
                <a:latin typeface="Wingdings 3" charset="2"/>
                <a:cs typeface="Wingdings 3" charset="2"/>
              </a:rPr>
              <a:t>u</a:t>
            </a:r>
            <a:r>
              <a:rPr lang="en-GB" sz="2800" dirty="0">
                <a:latin typeface="Arial"/>
                <a:cs typeface="Arial"/>
              </a:rPr>
              <a:t> </a:t>
            </a:r>
            <a:r>
              <a:rPr lang="en-GB" sz="2800" i="1" dirty="0">
                <a:latin typeface="Arial"/>
                <a:cs typeface="Arial"/>
              </a:rPr>
              <a:t>An Ideal Husband</a:t>
            </a:r>
            <a:r>
              <a:rPr lang="en-GB" sz="2800" dirty="0">
                <a:latin typeface="Arial"/>
                <a:cs typeface="Arial"/>
              </a:rPr>
              <a:t> (1895)</a:t>
            </a:r>
            <a:endParaRPr lang="it-IT" sz="2800" dirty="0">
              <a:latin typeface="Arial"/>
              <a:cs typeface="Arial"/>
            </a:endParaRPr>
          </a:p>
          <a:p>
            <a:pPr>
              <a:lnSpc>
                <a:spcPct val="120000"/>
              </a:lnSpc>
            </a:pPr>
            <a:r>
              <a:rPr lang="en-GB" sz="2800" dirty="0">
                <a:solidFill>
                  <a:srgbClr val="FF0000"/>
                </a:solidFill>
                <a:latin typeface="Wingdings 3" charset="2"/>
                <a:cs typeface="Wingdings 3" charset="2"/>
              </a:rPr>
              <a:t>u</a:t>
            </a:r>
            <a:r>
              <a:rPr lang="en-GB" sz="2800" dirty="0">
                <a:latin typeface="Arial"/>
                <a:cs typeface="Arial"/>
              </a:rPr>
              <a:t> </a:t>
            </a:r>
            <a:r>
              <a:rPr lang="en-GB" sz="2800" i="1" dirty="0">
                <a:latin typeface="Arial"/>
                <a:cs typeface="Arial"/>
              </a:rPr>
              <a:t>The Importance of Being Earnest</a:t>
            </a:r>
            <a:r>
              <a:rPr lang="en-GB" sz="2800" dirty="0">
                <a:latin typeface="Arial"/>
                <a:cs typeface="Arial"/>
              </a:rPr>
              <a:t> (1895)</a:t>
            </a:r>
            <a:endParaRPr lang="it-IT" sz="2800" dirty="0">
              <a:latin typeface="Arial"/>
              <a:cs typeface="Arial"/>
            </a:endParaRPr>
          </a:p>
        </p:txBody>
      </p:sp>
    </p:spTree>
    <p:extLst>
      <p:ext uri="{BB962C8B-B14F-4D97-AF65-F5344CB8AC3E}">
        <p14:creationId xmlns:p14="http://schemas.microsoft.com/office/powerpoint/2010/main" val="199767130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151542" y="2386910"/>
            <a:ext cx="8840917" cy="2084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en-GB" sz="6600" b="1" dirty="0">
                <a:solidFill>
                  <a:srgbClr val="0D79CA"/>
                </a:solidFill>
                <a:latin typeface="Arial"/>
                <a:cs typeface="Arial"/>
              </a:rPr>
              <a:t>ART FOR ART’S SAKE</a:t>
            </a:r>
            <a:endParaRPr lang="it-IT" sz="6600" b="1" dirty="0">
              <a:solidFill>
                <a:srgbClr val="0D79CA"/>
              </a:solidFill>
              <a:latin typeface="Arial"/>
              <a:cs typeface="Arial"/>
            </a:endParaRPr>
          </a:p>
        </p:txBody>
      </p:sp>
    </p:spTree>
    <p:extLst>
      <p:ext uri="{BB962C8B-B14F-4D97-AF65-F5344CB8AC3E}">
        <p14:creationId xmlns:p14="http://schemas.microsoft.com/office/powerpoint/2010/main" val="455131822"/>
      </p:ext>
    </p:extLst>
  </p:cSld>
  <p:clrMapOvr>
    <a:masterClrMapping/>
  </p:clrMapOvr>
  <p:transition xmlns:p14="http://schemas.microsoft.com/office/powerpoint/2010/main" spd="slow" advClick="0" advTm="4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1541182" y="510381"/>
            <a:ext cx="6061637" cy="747713"/>
          </a:xfrm>
        </p:spPr>
        <p:txBody>
          <a:bodyPr>
            <a:normAutofit lnSpcReduction="10000"/>
          </a:bodyPr>
          <a:lstStyle/>
          <a:p>
            <a:pPr marL="44450" indent="0" algn="ctr">
              <a:buFont typeface="Georgia" charset="0"/>
              <a:buNone/>
            </a:pPr>
            <a:r>
              <a:rPr lang="en-GB" sz="4400" dirty="0">
                <a:solidFill>
                  <a:srgbClr val="F7C939"/>
                </a:solidFill>
                <a:latin typeface="Arial"/>
                <a:cs typeface="Arial"/>
              </a:rPr>
              <a:t>ART FOR ART’S SAKE</a:t>
            </a:r>
            <a:r>
              <a:rPr lang="it-IT" sz="4400" dirty="0">
                <a:solidFill>
                  <a:srgbClr val="F7C939"/>
                </a:solidFill>
                <a:latin typeface="Arial"/>
                <a:cs typeface="Arial"/>
              </a:rPr>
              <a:t> </a:t>
            </a:r>
            <a:endParaRPr lang="it-IT" sz="4800" dirty="0">
              <a:solidFill>
                <a:srgbClr val="F7C939"/>
              </a:solidFill>
              <a:latin typeface="Arial"/>
              <a:cs typeface="Arial"/>
            </a:endParaRPr>
          </a:p>
        </p:txBody>
      </p:sp>
      <p:grpSp>
        <p:nvGrpSpPr>
          <p:cNvPr id="3" name="Gruppo 2"/>
          <p:cNvGrpSpPr/>
          <p:nvPr/>
        </p:nvGrpSpPr>
        <p:grpSpPr>
          <a:xfrm>
            <a:off x="395536" y="1261715"/>
            <a:ext cx="7967414" cy="5286010"/>
            <a:chOff x="395536" y="1261715"/>
            <a:chExt cx="7967414" cy="5286010"/>
          </a:xfrm>
        </p:grpSpPr>
        <p:sp>
          <p:nvSpPr>
            <p:cNvPr id="2" name="CasellaDiTesto 1"/>
            <p:cNvSpPr txBox="1"/>
            <p:nvPr/>
          </p:nvSpPr>
          <p:spPr>
            <a:xfrm>
              <a:off x="436703" y="1261715"/>
              <a:ext cx="2208958" cy="400110"/>
            </a:xfrm>
            <a:prstGeom prst="rect">
              <a:avLst/>
            </a:prstGeom>
            <a:noFill/>
          </p:spPr>
          <p:txBody>
            <a:bodyPr wrap="none" rtlCol="0">
              <a:spAutoFit/>
            </a:bodyPr>
            <a:lstStyle/>
            <a:p>
              <a:r>
                <a:rPr lang="en-GB" sz="2000" b="1" dirty="0">
                  <a:latin typeface="Arial"/>
                  <a:cs typeface="Arial"/>
                </a:rPr>
                <a:t>General features</a:t>
              </a:r>
              <a:r>
                <a:rPr lang="it-IT" sz="2000" b="1" dirty="0">
                  <a:latin typeface="Arial"/>
                  <a:cs typeface="Arial"/>
                </a:rPr>
                <a:t> </a:t>
              </a:r>
            </a:p>
          </p:txBody>
        </p:sp>
        <p:sp>
          <p:nvSpPr>
            <p:cNvPr id="4" name="CasellaDiTesto 3"/>
            <p:cNvSpPr txBox="1"/>
            <p:nvPr/>
          </p:nvSpPr>
          <p:spPr>
            <a:xfrm>
              <a:off x="4270873" y="1261715"/>
              <a:ext cx="1367632" cy="400110"/>
            </a:xfrm>
            <a:prstGeom prst="rect">
              <a:avLst/>
            </a:prstGeom>
            <a:noFill/>
          </p:spPr>
          <p:txBody>
            <a:bodyPr wrap="none" rtlCol="0">
              <a:spAutoFit/>
            </a:bodyPr>
            <a:lstStyle/>
            <a:p>
              <a:r>
                <a:rPr lang="en-GB" sz="2000" b="1" dirty="0">
                  <a:latin typeface="Arial"/>
                  <a:cs typeface="Arial"/>
                </a:rPr>
                <a:t>Literature</a:t>
              </a:r>
              <a:r>
                <a:rPr lang="it-IT" sz="2000" b="1" dirty="0">
                  <a:latin typeface="Arial"/>
                  <a:cs typeface="Arial"/>
                </a:rPr>
                <a:t> </a:t>
              </a:r>
            </a:p>
          </p:txBody>
        </p:sp>
        <p:cxnSp>
          <p:nvCxnSpPr>
            <p:cNvPr id="6" name="Connettore 1 5"/>
            <p:cNvCxnSpPr/>
            <p:nvPr/>
          </p:nvCxnSpPr>
          <p:spPr>
            <a:xfrm>
              <a:off x="2852475" y="1261715"/>
              <a:ext cx="0" cy="528601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Connettore 1 8"/>
            <p:cNvCxnSpPr/>
            <p:nvPr/>
          </p:nvCxnSpPr>
          <p:spPr>
            <a:xfrm>
              <a:off x="436703" y="1751672"/>
              <a:ext cx="7926247" cy="0"/>
            </a:xfrm>
            <a:prstGeom prst="line">
              <a:avLst/>
            </a:prstGeom>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404109" y="2144091"/>
              <a:ext cx="2103961" cy="338554"/>
            </a:xfrm>
            <a:prstGeom prst="rect">
              <a:avLst/>
            </a:prstGeom>
            <a:noFill/>
          </p:spPr>
          <p:txBody>
            <a:bodyPr wrap="none" rtlCol="0">
              <a:spAutoFit/>
            </a:bodyPr>
            <a:lstStyle/>
            <a:p>
              <a:pPr lvl="0"/>
              <a:r>
                <a:rPr lang="en-GB" sz="1600" dirty="0">
                  <a:solidFill>
                    <a:srgbClr val="FF0000"/>
                  </a:solidFill>
                  <a:latin typeface="Arial"/>
                  <a:cs typeface="Arial"/>
                </a:rPr>
                <a:t>• </a:t>
              </a:r>
              <a:r>
                <a:rPr lang="en-GB" sz="1600" dirty="0">
                  <a:latin typeface="Arial"/>
                  <a:cs typeface="Arial"/>
                </a:rPr>
                <a:t>Life as a work of art</a:t>
              </a:r>
              <a:endParaRPr lang="it-IT" sz="1600" dirty="0">
                <a:latin typeface="Arial"/>
                <a:cs typeface="Arial"/>
              </a:endParaRPr>
            </a:p>
          </p:txBody>
        </p:sp>
        <p:sp>
          <p:nvSpPr>
            <p:cNvPr id="14" name="CasellaDiTesto 13"/>
            <p:cNvSpPr txBox="1"/>
            <p:nvPr/>
          </p:nvSpPr>
          <p:spPr>
            <a:xfrm>
              <a:off x="404109" y="3041563"/>
              <a:ext cx="1225716" cy="338554"/>
            </a:xfrm>
            <a:prstGeom prst="rect">
              <a:avLst/>
            </a:prstGeom>
            <a:noFill/>
          </p:spPr>
          <p:txBody>
            <a:bodyPr wrap="none" rtlCol="0">
              <a:spAutoFit/>
            </a:bodyPr>
            <a:lstStyle/>
            <a:p>
              <a:pPr lvl="0"/>
              <a:r>
                <a:rPr lang="en-GB" sz="1600" dirty="0">
                  <a:solidFill>
                    <a:srgbClr val="FF0000"/>
                  </a:solidFill>
                  <a:latin typeface="Arial"/>
                  <a:cs typeface="Arial"/>
                </a:rPr>
                <a:t>• </a:t>
              </a:r>
              <a:r>
                <a:rPr lang="it-IT" sz="1600" dirty="0" err="1">
                  <a:latin typeface="Arial"/>
                  <a:cs typeface="Arial"/>
                </a:rPr>
                <a:t>Dandyism</a:t>
              </a:r>
              <a:endParaRPr lang="it-IT" sz="1600" dirty="0">
                <a:latin typeface="Arial"/>
                <a:cs typeface="Arial"/>
              </a:endParaRPr>
            </a:p>
          </p:txBody>
        </p:sp>
        <p:sp>
          <p:nvSpPr>
            <p:cNvPr id="15" name="CasellaDiTesto 14"/>
            <p:cNvSpPr txBox="1"/>
            <p:nvPr/>
          </p:nvSpPr>
          <p:spPr>
            <a:xfrm>
              <a:off x="404109" y="3939035"/>
              <a:ext cx="1510950" cy="338554"/>
            </a:xfrm>
            <a:prstGeom prst="rect">
              <a:avLst/>
            </a:prstGeom>
            <a:noFill/>
          </p:spPr>
          <p:txBody>
            <a:bodyPr wrap="none" rtlCol="0">
              <a:spAutoFit/>
            </a:bodyPr>
            <a:lstStyle/>
            <a:p>
              <a:pPr lvl="0"/>
              <a:r>
                <a:rPr lang="en-GB" sz="1600" dirty="0">
                  <a:solidFill>
                    <a:srgbClr val="FF0000"/>
                  </a:solidFill>
                  <a:latin typeface="Arial"/>
                  <a:cs typeface="Arial"/>
                </a:rPr>
                <a:t>• </a:t>
              </a:r>
              <a:r>
                <a:rPr lang="it-IT" sz="1600" dirty="0" err="1">
                  <a:latin typeface="Arial"/>
                  <a:cs typeface="Arial"/>
                </a:rPr>
                <a:t>Decadentism</a:t>
              </a:r>
              <a:endParaRPr lang="it-IT" sz="1600" dirty="0">
                <a:latin typeface="Arial"/>
                <a:cs typeface="Arial"/>
              </a:endParaRPr>
            </a:p>
          </p:txBody>
        </p:sp>
        <p:sp>
          <p:nvSpPr>
            <p:cNvPr id="16" name="CasellaDiTesto 15"/>
            <p:cNvSpPr txBox="1"/>
            <p:nvPr/>
          </p:nvSpPr>
          <p:spPr>
            <a:xfrm>
              <a:off x="404109" y="4836507"/>
              <a:ext cx="2057875" cy="338554"/>
            </a:xfrm>
            <a:prstGeom prst="rect">
              <a:avLst/>
            </a:prstGeom>
            <a:noFill/>
          </p:spPr>
          <p:txBody>
            <a:bodyPr wrap="none" rtlCol="0">
              <a:spAutoFit/>
            </a:bodyPr>
            <a:lstStyle/>
            <a:p>
              <a:pPr lvl="0"/>
              <a:r>
                <a:rPr lang="en-GB" sz="1600" dirty="0">
                  <a:solidFill>
                    <a:srgbClr val="FF0000"/>
                  </a:solidFill>
                  <a:latin typeface="Arial"/>
                  <a:cs typeface="Arial"/>
                </a:rPr>
                <a:t>• </a:t>
              </a:r>
              <a:r>
                <a:rPr lang="it-IT" sz="1600" dirty="0">
                  <a:latin typeface="Arial"/>
                  <a:cs typeface="Arial"/>
                </a:rPr>
                <a:t>Art vs </a:t>
              </a:r>
              <a:r>
                <a:rPr lang="it-IT" sz="1600" dirty="0" err="1">
                  <a:latin typeface="Arial"/>
                  <a:cs typeface="Arial"/>
                </a:rPr>
                <a:t>Utilitarianism</a:t>
              </a:r>
              <a:endParaRPr lang="it-IT" sz="1600" dirty="0">
                <a:latin typeface="Arial"/>
                <a:cs typeface="Arial"/>
              </a:endParaRPr>
            </a:p>
          </p:txBody>
        </p:sp>
        <p:sp>
          <p:nvSpPr>
            <p:cNvPr id="19" name="Rettangolo 18"/>
            <p:cNvSpPr/>
            <p:nvPr/>
          </p:nvSpPr>
          <p:spPr>
            <a:xfrm>
              <a:off x="404109" y="5733977"/>
              <a:ext cx="1716135" cy="338554"/>
            </a:xfrm>
            <a:prstGeom prst="rect">
              <a:avLst/>
            </a:prstGeom>
          </p:spPr>
          <p:txBody>
            <a:bodyPr wrap="none">
              <a:spAutoFit/>
            </a:bodyPr>
            <a:lstStyle/>
            <a:p>
              <a:pPr lvl="0"/>
              <a:r>
                <a:rPr lang="en-GB" sz="1600" dirty="0">
                  <a:solidFill>
                    <a:srgbClr val="FF0000"/>
                  </a:solidFill>
                  <a:latin typeface="Arial"/>
                  <a:cs typeface="Arial"/>
                </a:rPr>
                <a:t>• </a:t>
              </a:r>
              <a:r>
                <a:rPr lang="it-IT" sz="1600" dirty="0">
                  <a:latin typeface="Arial"/>
                  <a:cs typeface="Arial"/>
                </a:rPr>
                <a:t>No </a:t>
              </a:r>
              <a:r>
                <a:rPr lang="it-IT" sz="1600" dirty="0" err="1">
                  <a:latin typeface="Arial"/>
                  <a:cs typeface="Arial"/>
                </a:rPr>
                <a:t>didactic</a:t>
              </a:r>
              <a:r>
                <a:rPr lang="it-IT" sz="1600" dirty="0">
                  <a:latin typeface="Arial"/>
                  <a:cs typeface="Arial"/>
                </a:rPr>
                <a:t> </a:t>
              </a:r>
              <a:r>
                <a:rPr lang="it-IT" sz="1600" dirty="0" err="1">
                  <a:latin typeface="Arial"/>
                  <a:cs typeface="Arial"/>
                </a:rPr>
                <a:t>aim</a:t>
              </a:r>
              <a:endParaRPr lang="it-IT" sz="1600" dirty="0">
                <a:latin typeface="Arial"/>
                <a:cs typeface="Arial"/>
              </a:endParaRPr>
            </a:p>
          </p:txBody>
        </p:sp>
        <p:sp>
          <p:nvSpPr>
            <p:cNvPr id="20" name="CasellaDiTesto 19"/>
            <p:cNvSpPr txBox="1"/>
            <p:nvPr/>
          </p:nvSpPr>
          <p:spPr>
            <a:xfrm>
              <a:off x="3818409" y="2144091"/>
              <a:ext cx="2674002" cy="338554"/>
            </a:xfrm>
            <a:prstGeom prst="rect">
              <a:avLst/>
            </a:prstGeom>
            <a:noFill/>
          </p:spPr>
          <p:txBody>
            <a:bodyPr wrap="none" rtlCol="0">
              <a:spAutoFit/>
            </a:bodyPr>
            <a:lstStyle/>
            <a:p>
              <a:r>
                <a:rPr lang="en-GB" sz="1600" i="1" dirty="0">
                  <a:solidFill>
                    <a:srgbClr val="FF0000"/>
                  </a:solidFill>
                  <a:latin typeface="Arial"/>
                  <a:cs typeface="Arial"/>
                </a:rPr>
                <a:t>The Picture of Dorian </a:t>
              </a:r>
              <a:r>
                <a:rPr lang="en-GB" sz="1600" i="1" dirty="0" err="1">
                  <a:solidFill>
                    <a:srgbClr val="FF0000"/>
                  </a:solidFill>
                  <a:latin typeface="Arial"/>
                  <a:cs typeface="Arial"/>
                </a:rPr>
                <a:t>Gray</a:t>
              </a:r>
              <a:r>
                <a:rPr lang="en-GB" sz="1600" i="1" dirty="0">
                  <a:solidFill>
                    <a:srgbClr val="FF0000"/>
                  </a:solidFill>
                  <a:latin typeface="Arial"/>
                  <a:cs typeface="Arial"/>
                </a:rPr>
                <a:t> </a:t>
              </a:r>
              <a:endParaRPr lang="it-IT" sz="1600" dirty="0">
                <a:solidFill>
                  <a:srgbClr val="FF0000"/>
                </a:solidFill>
                <a:latin typeface="Arial"/>
                <a:cs typeface="Arial"/>
              </a:endParaRPr>
            </a:p>
          </p:txBody>
        </p:sp>
        <p:sp>
          <p:nvSpPr>
            <p:cNvPr id="21" name="CasellaDiTesto 20"/>
            <p:cNvSpPr txBox="1"/>
            <p:nvPr/>
          </p:nvSpPr>
          <p:spPr>
            <a:xfrm>
              <a:off x="4164793" y="2538294"/>
              <a:ext cx="2200242"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a:latin typeface="Arial"/>
                  <a:cs typeface="Arial"/>
                </a:rPr>
                <a:t>The </a:t>
              </a:r>
              <a:r>
                <a:rPr lang="it-IT" sz="1400" dirty="0" err="1">
                  <a:latin typeface="Arial"/>
                  <a:cs typeface="Arial"/>
                </a:rPr>
                <a:t>aesthetic</a:t>
              </a:r>
              <a:r>
                <a:rPr lang="it-IT" sz="1400" dirty="0">
                  <a:latin typeface="Arial"/>
                  <a:cs typeface="Arial"/>
                </a:rPr>
                <a:t> manifesto</a:t>
              </a:r>
            </a:p>
          </p:txBody>
        </p:sp>
        <p:sp>
          <p:nvSpPr>
            <p:cNvPr id="22" name="CasellaDiTesto 21"/>
            <p:cNvSpPr txBox="1"/>
            <p:nvPr/>
          </p:nvSpPr>
          <p:spPr>
            <a:xfrm>
              <a:off x="4164793" y="2894134"/>
              <a:ext cx="1192542"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a:latin typeface="Arial"/>
                  <a:cs typeface="Arial"/>
                </a:rPr>
                <a:t>The double</a:t>
              </a:r>
            </a:p>
          </p:txBody>
        </p:sp>
        <p:sp>
          <p:nvSpPr>
            <p:cNvPr id="23" name="CasellaDiTesto 22"/>
            <p:cNvSpPr txBox="1"/>
            <p:nvPr/>
          </p:nvSpPr>
          <p:spPr>
            <a:xfrm>
              <a:off x="4164793" y="3249974"/>
              <a:ext cx="2839239"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err="1">
                  <a:latin typeface="Arial"/>
                  <a:cs typeface="Arial"/>
                </a:rPr>
                <a:t>Unobtrusive</a:t>
              </a:r>
              <a:r>
                <a:rPr lang="it-IT" sz="1400" dirty="0">
                  <a:latin typeface="Arial"/>
                  <a:cs typeface="Arial"/>
                </a:rPr>
                <a:t> 3</a:t>
              </a:r>
              <a:r>
                <a:rPr lang="it-IT" sz="1400" baseline="30000" dirty="0">
                  <a:latin typeface="Arial"/>
                  <a:cs typeface="Arial"/>
                </a:rPr>
                <a:t>rd</a:t>
              </a:r>
              <a:r>
                <a:rPr lang="it-IT" sz="1400" dirty="0">
                  <a:latin typeface="Arial"/>
                  <a:cs typeface="Arial"/>
                </a:rPr>
                <a:t>-person narrator</a:t>
              </a:r>
            </a:p>
          </p:txBody>
        </p:sp>
        <p:sp>
          <p:nvSpPr>
            <p:cNvPr id="24" name="CasellaDiTesto 23"/>
            <p:cNvSpPr txBox="1"/>
            <p:nvPr/>
          </p:nvSpPr>
          <p:spPr>
            <a:xfrm>
              <a:off x="4164793" y="3605814"/>
              <a:ext cx="1285203"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err="1">
                  <a:latin typeface="Arial"/>
                  <a:cs typeface="Arial"/>
                </a:rPr>
                <a:t>Descriptions</a:t>
              </a:r>
              <a:endParaRPr lang="it-IT" sz="1400" dirty="0">
                <a:latin typeface="Arial"/>
                <a:cs typeface="Arial"/>
              </a:endParaRPr>
            </a:p>
          </p:txBody>
        </p:sp>
        <p:sp>
          <p:nvSpPr>
            <p:cNvPr id="25" name="CasellaDiTesto 24"/>
            <p:cNvSpPr txBox="1"/>
            <p:nvPr/>
          </p:nvSpPr>
          <p:spPr>
            <a:xfrm>
              <a:off x="4164793" y="3961654"/>
              <a:ext cx="3877985" cy="307777"/>
            </a:xfrm>
            <a:prstGeom prst="rect">
              <a:avLst/>
            </a:prstGeom>
            <a:noFill/>
          </p:spPr>
          <p:txBody>
            <a:bodyPr wrap="none" rtlCol="0">
              <a:spAutoFit/>
            </a:bodyPr>
            <a:lstStyle/>
            <a:p>
              <a:pPr lvl="0"/>
              <a:r>
                <a:rPr lang="en-GB" sz="1400" dirty="0">
                  <a:solidFill>
                    <a:srgbClr val="FF0000"/>
                  </a:solidFill>
                  <a:latin typeface="Arial"/>
                  <a:cs typeface="Arial"/>
                </a:rPr>
                <a:t>• </a:t>
              </a:r>
              <a:r>
                <a:rPr lang="en-GB" sz="1400" dirty="0">
                  <a:latin typeface="Arial"/>
                  <a:cs typeface="Arial"/>
                </a:rPr>
                <a:t>The dark side of life and the Victorian society</a:t>
              </a:r>
              <a:endParaRPr lang="it-IT" sz="1400" dirty="0">
                <a:latin typeface="Arial"/>
                <a:cs typeface="Arial"/>
              </a:endParaRPr>
            </a:p>
          </p:txBody>
        </p:sp>
        <p:sp>
          <p:nvSpPr>
            <p:cNvPr id="26" name="CasellaDiTesto 25"/>
            <p:cNvSpPr txBox="1"/>
            <p:nvPr/>
          </p:nvSpPr>
          <p:spPr>
            <a:xfrm>
              <a:off x="4164793" y="4317493"/>
              <a:ext cx="2749471"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err="1">
                  <a:latin typeface="Arial"/>
                  <a:cs typeface="Arial"/>
                </a:rPr>
                <a:t>Criticism</a:t>
              </a:r>
              <a:r>
                <a:rPr lang="it-IT" sz="1400" dirty="0">
                  <a:latin typeface="Arial"/>
                  <a:cs typeface="Arial"/>
                </a:rPr>
                <a:t> of Victorian </a:t>
              </a:r>
              <a:r>
                <a:rPr lang="it-IT" sz="1400" dirty="0" err="1">
                  <a:latin typeface="Arial"/>
                  <a:cs typeface="Arial"/>
                </a:rPr>
                <a:t>hypocrisy</a:t>
              </a:r>
              <a:endParaRPr lang="it-IT" sz="1400" dirty="0">
                <a:latin typeface="Arial"/>
                <a:cs typeface="Arial"/>
              </a:endParaRPr>
            </a:p>
          </p:txBody>
        </p:sp>
        <p:sp>
          <p:nvSpPr>
            <p:cNvPr id="29" name="CasellaDiTesto 28"/>
            <p:cNvSpPr txBox="1"/>
            <p:nvPr/>
          </p:nvSpPr>
          <p:spPr>
            <a:xfrm>
              <a:off x="3818409" y="5038437"/>
              <a:ext cx="891250" cy="338554"/>
            </a:xfrm>
            <a:prstGeom prst="rect">
              <a:avLst/>
            </a:prstGeom>
            <a:noFill/>
          </p:spPr>
          <p:txBody>
            <a:bodyPr wrap="none" rtlCol="0">
              <a:spAutoFit/>
            </a:bodyPr>
            <a:lstStyle/>
            <a:p>
              <a:r>
                <a:rPr lang="en-GB" sz="1600" i="1" dirty="0">
                  <a:solidFill>
                    <a:srgbClr val="FF0000"/>
                  </a:solidFill>
                  <a:latin typeface="Arial"/>
                  <a:cs typeface="Arial"/>
                </a:rPr>
                <a:t>Salome</a:t>
              </a:r>
              <a:endParaRPr lang="it-IT" sz="1600" dirty="0">
                <a:solidFill>
                  <a:srgbClr val="FF0000"/>
                </a:solidFill>
                <a:latin typeface="Arial"/>
                <a:cs typeface="Arial"/>
              </a:endParaRPr>
            </a:p>
          </p:txBody>
        </p:sp>
        <p:sp>
          <p:nvSpPr>
            <p:cNvPr id="27" name="CasellaDiTesto 26"/>
            <p:cNvSpPr txBox="1"/>
            <p:nvPr/>
          </p:nvSpPr>
          <p:spPr>
            <a:xfrm>
              <a:off x="4164793" y="5426200"/>
              <a:ext cx="1082348" cy="307777"/>
            </a:xfrm>
            <a:prstGeom prst="rect">
              <a:avLst/>
            </a:prstGeom>
            <a:noFill/>
          </p:spPr>
          <p:txBody>
            <a:bodyPr wrap="none" rtlCol="0">
              <a:spAutoFit/>
            </a:bodyPr>
            <a:lstStyle/>
            <a:p>
              <a:pPr lvl="0"/>
              <a:r>
                <a:rPr lang="en-GB" sz="1400" dirty="0">
                  <a:solidFill>
                    <a:srgbClr val="FF0000"/>
                  </a:solidFill>
                  <a:latin typeface="Arial"/>
                  <a:cs typeface="Arial"/>
                </a:rPr>
                <a:t>• </a:t>
              </a:r>
              <a:r>
                <a:rPr lang="it-IT" sz="1400" dirty="0" err="1">
                  <a:latin typeface="Arial"/>
                  <a:cs typeface="Arial"/>
                </a:rPr>
                <a:t>Ambiguity</a:t>
              </a:r>
              <a:endParaRPr lang="it-IT" sz="1400" dirty="0">
                <a:latin typeface="Arial"/>
                <a:cs typeface="Arial"/>
              </a:endParaRPr>
            </a:p>
          </p:txBody>
        </p:sp>
        <p:sp>
          <p:nvSpPr>
            <p:cNvPr id="28" name="CasellaDiTesto 27"/>
            <p:cNvSpPr txBox="1"/>
            <p:nvPr/>
          </p:nvSpPr>
          <p:spPr>
            <a:xfrm>
              <a:off x="4164793" y="5764754"/>
              <a:ext cx="1464914" cy="307777"/>
            </a:xfrm>
            <a:prstGeom prst="rect">
              <a:avLst/>
            </a:prstGeom>
            <a:noFill/>
          </p:spPr>
          <p:txBody>
            <a:bodyPr wrap="none" rtlCol="0">
              <a:spAutoFit/>
            </a:bodyPr>
            <a:lstStyle/>
            <a:p>
              <a:pPr lvl="0"/>
              <a:r>
                <a:rPr lang="it-IT" sz="1400" dirty="0">
                  <a:latin typeface="Arial"/>
                  <a:cs typeface="Arial"/>
                </a:rPr>
                <a:t> </a:t>
              </a:r>
              <a:r>
                <a:rPr lang="en-GB" sz="1400" dirty="0">
                  <a:solidFill>
                    <a:srgbClr val="FF0000"/>
                  </a:solidFill>
                  <a:latin typeface="Arial"/>
                  <a:cs typeface="Arial"/>
                </a:rPr>
                <a:t>• </a:t>
              </a:r>
              <a:r>
                <a:rPr lang="it-IT" sz="1400" dirty="0" err="1">
                  <a:latin typeface="Arial"/>
                  <a:cs typeface="Arial"/>
                </a:rPr>
                <a:t>Jewelled</a:t>
              </a:r>
              <a:r>
                <a:rPr lang="it-IT" sz="1400" dirty="0">
                  <a:latin typeface="Arial"/>
                  <a:cs typeface="Arial"/>
                </a:rPr>
                <a:t> style</a:t>
              </a:r>
            </a:p>
          </p:txBody>
        </p:sp>
        <p:cxnSp>
          <p:nvCxnSpPr>
            <p:cNvPr id="31" name="Connettore 1 30"/>
            <p:cNvCxnSpPr/>
            <p:nvPr/>
          </p:nvCxnSpPr>
          <p:spPr>
            <a:xfrm>
              <a:off x="404109" y="2762104"/>
              <a:ext cx="2103961" cy="0"/>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35" name="Connettore 1 34"/>
            <p:cNvCxnSpPr/>
            <p:nvPr/>
          </p:nvCxnSpPr>
          <p:spPr>
            <a:xfrm>
              <a:off x="395536" y="3659576"/>
              <a:ext cx="2103961" cy="0"/>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395536" y="4557048"/>
              <a:ext cx="2103961" cy="0"/>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395536" y="5454520"/>
              <a:ext cx="2103961" cy="0"/>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3348333" y="4854881"/>
              <a:ext cx="4882298" cy="0"/>
            </a:xfrm>
            <a:prstGeom prst="line">
              <a:avLst/>
            </a:prstGeom>
            <a:ln>
              <a:solidFill>
                <a:schemeClr val="accent1">
                  <a:lumMod val="60000"/>
                  <a:lumOff val="40000"/>
                </a:schemeClr>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5293321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65978" y="2113682"/>
            <a:ext cx="8926482" cy="263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en-GB" sz="6600" b="1" dirty="0">
                <a:solidFill>
                  <a:schemeClr val="bg2">
                    <a:lumMod val="50000"/>
                  </a:schemeClr>
                </a:solidFill>
                <a:latin typeface="Arial"/>
                <a:cs typeface="Arial"/>
              </a:rPr>
              <a:t>HIS MASTERPIECES</a:t>
            </a:r>
          </a:p>
          <a:p>
            <a:pPr algn="ctr" defTabSz="914400">
              <a:buClr>
                <a:srgbClr val="C3260C"/>
              </a:buClr>
              <a:buSzPct val="128000"/>
            </a:pPr>
            <a:r>
              <a:rPr lang="en-GB" sz="4800" b="1" i="1" dirty="0">
                <a:solidFill>
                  <a:srgbClr val="0D79CA"/>
                </a:solidFill>
                <a:latin typeface="Arial"/>
                <a:cs typeface="Arial"/>
              </a:rPr>
              <a:t>a. The Picture </a:t>
            </a:r>
            <a:br>
              <a:rPr lang="en-GB" sz="4800" b="1" i="1" dirty="0">
                <a:solidFill>
                  <a:srgbClr val="0D79CA"/>
                </a:solidFill>
                <a:latin typeface="Arial"/>
                <a:cs typeface="Arial"/>
              </a:rPr>
            </a:br>
            <a:r>
              <a:rPr lang="en-GB" sz="4800" b="1" i="1" dirty="0">
                <a:solidFill>
                  <a:srgbClr val="0D79CA"/>
                </a:solidFill>
                <a:latin typeface="Arial"/>
                <a:cs typeface="Arial"/>
              </a:rPr>
              <a:t>of Dorian Gray</a:t>
            </a:r>
            <a:r>
              <a:rPr lang="it-IT" sz="4800" b="1" i="1" dirty="0">
                <a:solidFill>
                  <a:srgbClr val="0D79CA"/>
                </a:solidFill>
                <a:latin typeface="Arial"/>
                <a:cs typeface="Arial"/>
              </a:rPr>
              <a:t> (1891)</a:t>
            </a:r>
          </a:p>
        </p:txBody>
      </p:sp>
    </p:spTree>
    <p:extLst>
      <p:ext uri="{BB962C8B-B14F-4D97-AF65-F5344CB8AC3E}">
        <p14:creationId xmlns:p14="http://schemas.microsoft.com/office/powerpoint/2010/main" val="1339271204"/>
      </p:ext>
    </p:extLst>
  </p:cSld>
  <p:clrMapOvr>
    <a:masterClrMapping/>
  </p:clrMapOvr>
  <p:transition xmlns:p14="http://schemas.microsoft.com/office/powerpoint/2010/main" spd="slow" advClick="0" advTm="4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189684" y="700921"/>
            <a:ext cx="8288361" cy="1702446"/>
          </a:xfrm>
        </p:spPr>
        <p:txBody>
          <a:bodyPr>
            <a:noAutofit/>
          </a:bodyPr>
          <a:lstStyle/>
          <a:p>
            <a:pPr algn="ctr">
              <a:spcAft>
                <a:spcPts val="0"/>
              </a:spcAft>
              <a:buClr>
                <a:srgbClr val="C3260C"/>
              </a:buClr>
              <a:buSzPct val="12800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en-GB" sz="3600" i="1" dirty="0">
                <a:solidFill>
                  <a:srgbClr val="F7C939"/>
                </a:solidFill>
                <a:latin typeface="Arial"/>
                <a:cs typeface="Arial"/>
              </a:rPr>
              <a:t>a. The Picture of Dorian </a:t>
            </a:r>
            <a:r>
              <a:rPr lang="en-GB" sz="3600" i="1" dirty="0" err="1">
                <a:solidFill>
                  <a:srgbClr val="F7C939"/>
                </a:solidFill>
                <a:latin typeface="Arial"/>
                <a:cs typeface="Arial"/>
              </a:rPr>
              <a:t>Gray</a:t>
            </a:r>
            <a:r>
              <a:rPr lang="it-IT" sz="3600" i="1" dirty="0">
                <a:solidFill>
                  <a:srgbClr val="F7C939"/>
                </a:solidFill>
                <a:latin typeface="Arial"/>
                <a:cs typeface="Arial"/>
              </a:rPr>
              <a:t> </a:t>
            </a:r>
            <a:r>
              <a:rPr lang="it-IT" sz="3600" dirty="0">
                <a:solidFill>
                  <a:srgbClr val="F7C939"/>
                </a:solidFill>
                <a:latin typeface="Arial"/>
                <a:cs typeface="Arial"/>
              </a:rPr>
              <a:t>(1891)</a:t>
            </a:r>
          </a:p>
        </p:txBody>
      </p:sp>
      <p:sp>
        <p:nvSpPr>
          <p:cNvPr id="3" name="CasellaDiTesto 2"/>
          <p:cNvSpPr txBox="1"/>
          <p:nvPr/>
        </p:nvSpPr>
        <p:spPr>
          <a:xfrm>
            <a:off x="585549" y="2251296"/>
            <a:ext cx="891591" cy="584775"/>
          </a:xfrm>
          <a:prstGeom prst="rect">
            <a:avLst/>
          </a:prstGeom>
          <a:noFill/>
        </p:spPr>
        <p:txBody>
          <a:bodyPr wrap="none" rtlCol="0">
            <a:spAutoFit/>
          </a:bodyPr>
          <a:lstStyle/>
          <a:p>
            <a:r>
              <a:rPr lang="en-GB" sz="3200" i="1" dirty="0">
                <a:solidFill>
                  <a:srgbClr val="FF0000"/>
                </a:solidFill>
                <a:latin typeface="Arial"/>
                <a:cs typeface="Arial"/>
              </a:rPr>
              <a:t>Plot</a:t>
            </a:r>
            <a:endParaRPr lang="it-IT" sz="3200" i="1" dirty="0">
              <a:solidFill>
                <a:srgbClr val="FF0000"/>
              </a:solidFill>
              <a:latin typeface="Arial"/>
              <a:cs typeface="Arial"/>
            </a:endParaRPr>
          </a:p>
        </p:txBody>
      </p:sp>
      <p:sp>
        <p:nvSpPr>
          <p:cNvPr id="5" name="CasellaDiTesto 4"/>
          <p:cNvSpPr txBox="1"/>
          <p:nvPr/>
        </p:nvSpPr>
        <p:spPr>
          <a:xfrm>
            <a:off x="585548" y="2869784"/>
            <a:ext cx="8148157" cy="3477875"/>
          </a:xfrm>
          <a:prstGeom prst="rect">
            <a:avLst/>
          </a:prstGeom>
          <a:noFill/>
        </p:spPr>
        <p:txBody>
          <a:bodyPr wrap="square" rtlCol="0">
            <a:spAutoFit/>
          </a:bodyPr>
          <a:lstStyle/>
          <a:p>
            <a:r>
              <a:rPr lang="en-GB" sz="2000" dirty="0">
                <a:latin typeface="Arial"/>
                <a:cs typeface="Arial"/>
              </a:rPr>
              <a:t>It is the story of the mysterious relationship between a handsome young man, Dorian </a:t>
            </a:r>
            <a:r>
              <a:rPr lang="en-GB" sz="2000" dirty="0" err="1">
                <a:latin typeface="Arial"/>
                <a:cs typeface="Arial"/>
              </a:rPr>
              <a:t>Gray</a:t>
            </a:r>
            <a:r>
              <a:rPr lang="en-GB" sz="2000" dirty="0">
                <a:latin typeface="Arial"/>
                <a:cs typeface="Arial"/>
              </a:rPr>
              <a:t>, and his portrait made by Basil </a:t>
            </a:r>
            <a:r>
              <a:rPr lang="en-GB" sz="2000" dirty="0" err="1">
                <a:latin typeface="Arial"/>
                <a:cs typeface="Arial"/>
              </a:rPr>
              <a:t>Hallward</a:t>
            </a:r>
            <a:r>
              <a:rPr lang="en-GB" sz="2000" dirty="0">
                <a:latin typeface="Arial"/>
                <a:cs typeface="Arial"/>
              </a:rPr>
              <a:t>, a painter who has been fascinated by the beauty of this boy. Dorian follows the suggestions of a decadent aristocrat, Lord Henry, who turns into a sort of teacher/ tempter, driving Dorian into a life of aesthetic pleasures, without any moral restraints. Dorian makes a Faustian wish to remain forever young, while his portrait will bear the marks of his ageing and degeneration. He starts committing all sorts of crimes or transgressions both directly and indirectly but nobody discovers him. Eventually, Dorian slashes the picture with a knife to cancel the troubles of his mind thus stabbing himself to death</a:t>
            </a:r>
            <a:r>
              <a:rPr lang="it-IT" sz="2000" dirty="0">
                <a:latin typeface="Arial"/>
                <a:cs typeface="Arial"/>
              </a:rPr>
              <a:t>.</a:t>
            </a:r>
          </a:p>
        </p:txBody>
      </p:sp>
    </p:spTree>
    <p:extLst>
      <p:ext uri="{BB962C8B-B14F-4D97-AF65-F5344CB8AC3E}">
        <p14:creationId xmlns:p14="http://schemas.microsoft.com/office/powerpoint/2010/main" val="143483394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uiExpan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189684" y="553534"/>
            <a:ext cx="8288361" cy="1702446"/>
          </a:xfrm>
        </p:spPr>
        <p:txBody>
          <a:bodyPr>
            <a:noAutofit/>
          </a:bodyPr>
          <a:lstStyle/>
          <a:p>
            <a:pPr algn="ctr">
              <a:spcAft>
                <a:spcPts val="0"/>
              </a:spcAft>
              <a:buClr>
                <a:srgbClr val="C3260C"/>
              </a:buClr>
              <a:buSzPct val="12800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en-GB" sz="3600" i="1" dirty="0">
                <a:solidFill>
                  <a:srgbClr val="F7C939"/>
                </a:solidFill>
                <a:latin typeface="Arial"/>
                <a:cs typeface="Arial"/>
              </a:rPr>
              <a:t>a. The Picture of Dorian </a:t>
            </a:r>
            <a:r>
              <a:rPr lang="en-GB" sz="3600" i="1" dirty="0" err="1">
                <a:solidFill>
                  <a:srgbClr val="F7C939"/>
                </a:solidFill>
                <a:latin typeface="Arial"/>
                <a:cs typeface="Arial"/>
              </a:rPr>
              <a:t>Gray</a:t>
            </a:r>
            <a:r>
              <a:rPr lang="it-IT" sz="3600" i="1" dirty="0">
                <a:solidFill>
                  <a:srgbClr val="F7C939"/>
                </a:solidFill>
                <a:latin typeface="Arial"/>
                <a:cs typeface="Arial"/>
              </a:rPr>
              <a:t> </a:t>
            </a:r>
            <a:r>
              <a:rPr lang="it-IT" sz="3600" dirty="0">
                <a:solidFill>
                  <a:srgbClr val="F7C939"/>
                </a:solidFill>
                <a:latin typeface="Arial"/>
                <a:cs typeface="Arial"/>
              </a:rPr>
              <a:t>(1891)</a:t>
            </a:r>
          </a:p>
        </p:txBody>
      </p:sp>
      <p:grpSp>
        <p:nvGrpSpPr>
          <p:cNvPr id="2" name="Gruppo 1"/>
          <p:cNvGrpSpPr/>
          <p:nvPr/>
        </p:nvGrpSpPr>
        <p:grpSpPr>
          <a:xfrm>
            <a:off x="284516" y="2251296"/>
            <a:ext cx="8722143" cy="4419622"/>
            <a:chOff x="284516" y="2251296"/>
            <a:chExt cx="8722143" cy="4419622"/>
          </a:xfrm>
        </p:grpSpPr>
        <p:sp>
          <p:nvSpPr>
            <p:cNvPr id="3" name="CasellaDiTesto 2"/>
            <p:cNvSpPr txBox="1"/>
            <p:nvPr/>
          </p:nvSpPr>
          <p:spPr>
            <a:xfrm>
              <a:off x="585549" y="2251296"/>
              <a:ext cx="2279791" cy="584775"/>
            </a:xfrm>
            <a:prstGeom prst="rect">
              <a:avLst/>
            </a:prstGeom>
            <a:noFill/>
          </p:spPr>
          <p:txBody>
            <a:bodyPr wrap="none" rtlCol="0">
              <a:spAutoFit/>
            </a:bodyPr>
            <a:lstStyle/>
            <a:p>
              <a:r>
                <a:rPr lang="en-GB" sz="3200" i="1" dirty="0">
                  <a:solidFill>
                    <a:srgbClr val="FF0000"/>
                  </a:solidFill>
                  <a:latin typeface="Arial"/>
                  <a:cs typeface="Arial"/>
                </a:rPr>
                <a:t>Chronology</a:t>
              </a:r>
              <a:endParaRPr lang="it-IT" sz="3200" i="1" dirty="0">
                <a:solidFill>
                  <a:srgbClr val="FF0000"/>
                </a:solidFill>
                <a:latin typeface="Arial"/>
                <a:cs typeface="Arial"/>
              </a:endParaRPr>
            </a:p>
          </p:txBody>
        </p:sp>
        <p:cxnSp>
          <p:nvCxnSpPr>
            <p:cNvPr id="4" name="Connettore 1 3"/>
            <p:cNvCxnSpPr/>
            <p:nvPr/>
          </p:nvCxnSpPr>
          <p:spPr>
            <a:xfrm>
              <a:off x="284516" y="4805088"/>
              <a:ext cx="83625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Connettore 1 8"/>
            <p:cNvCxnSpPr/>
            <p:nvPr/>
          </p:nvCxnSpPr>
          <p:spPr>
            <a:xfrm>
              <a:off x="490319"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ttore 1 13"/>
            <p:cNvCxnSpPr/>
            <p:nvPr/>
          </p:nvCxnSpPr>
          <p:spPr>
            <a:xfrm>
              <a:off x="1286060"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Connettore 1 31"/>
            <p:cNvCxnSpPr/>
            <p:nvPr/>
          </p:nvCxnSpPr>
          <p:spPr>
            <a:xfrm>
              <a:off x="2081801"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Connettore 1 32"/>
            <p:cNvCxnSpPr/>
            <p:nvPr/>
          </p:nvCxnSpPr>
          <p:spPr>
            <a:xfrm>
              <a:off x="2877542"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Connettore 1 33"/>
            <p:cNvCxnSpPr/>
            <p:nvPr/>
          </p:nvCxnSpPr>
          <p:spPr>
            <a:xfrm>
              <a:off x="3673283"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Connettore 1 34"/>
            <p:cNvCxnSpPr/>
            <p:nvPr/>
          </p:nvCxnSpPr>
          <p:spPr>
            <a:xfrm>
              <a:off x="4469024"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5264765"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6060506"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6856247"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7651988" y="4564638"/>
              <a:ext cx="0" cy="504000"/>
            </a:xfrm>
            <a:prstGeom prst="line">
              <a:avLst/>
            </a:prstGeom>
          </p:spPr>
          <p:style>
            <a:lnRef idx="2">
              <a:schemeClr val="accent1"/>
            </a:lnRef>
            <a:fillRef idx="0">
              <a:schemeClr val="accent1"/>
            </a:fillRef>
            <a:effectRef idx="1">
              <a:schemeClr val="accent1"/>
            </a:effectRef>
            <a:fontRef idx="minor">
              <a:schemeClr val="tx1"/>
            </a:fontRef>
          </p:style>
        </p:cxnSp>
        <p:sp>
          <p:nvSpPr>
            <p:cNvPr id="12" name="CasellaDiTesto 11"/>
            <p:cNvSpPr txBox="1"/>
            <p:nvPr/>
          </p:nvSpPr>
          <p:spPr>
            <a:xfrm>
              <a:off x="756630" y="4765750"/>
              <a:ext cx="263119" cy="261610"/>
            </a:xfrm>
            <a:prstGeom prst="rect">
              <a:avLst/>
            </a:prstGeom>
            <a:noFill/>
          </p:spPr>
          <p:txBody>
            <a:bodyPr wrap="none" rtlCol="0">
              <a:spAutoFit/>
            </a:bodyPr>
            <a:lstStyle/>
            <a:p>
              <a:r>
                <a:rPr lang="it-IT" sz="1100" dirty="0">
                  <a:latin typeface="Arial"/>
                  <a:cs typeface="Arial"/>
                </a:rPr>
                <a:t>1</a:t>
              </a:r>
            </a:p>
          </p:txBody>
        </p:sp>
        <p:sp>
          <p:nvSpPr>
            <p:cNvPr id="52" name="CasellaDiTesto 51"/>
            <p:cNvSpPr txBox="1"/>
            <p:nvPr/>
          </p:nvSpPr>
          <p:spPr>
            <a:xfrm>
              <a:off x="1552371" y="4765750"/>
              <a:ext cx="263119" cy="261610"/>
            </a:xfrm>
            <a:prstGeom prst="rect">
              <a:avLst/>
            </a:prstGeom>
            <a:noFill/>
          </p:spPr>
          <p:txBody>
            <a:bodyPr wrap="none" rtlCol="0">
              <a:spAutoFit/>
            </a:bodyPr>
            <a:lstStyle/>
            <a:p>
              <a:r>
                <a:rPr lang="it-IT" sz="1100" dirty="0">
                  <a:latin typeface="Arial"/>
                  <a:cs typeface="Arial"/>
                </a:rPr>
                <a:t>2</a:t>
              </a:r>
            </a:p>
          </p:txBody>
        </p:sp>
        <p:sp>
          <p:nvSpPr>
            <p:cNvPr id="53" name="CasellaDiTesto 52"/>
            <p:cNvSpPr txBox="1"/>
            <p:nvPr/>
          </p:nvSpPr>
          <p:spPr>
            <a:xfrm>
              <a:off x="2348112" y="4765750"/>
              <a:ext cx="263119" cy="261610"/>
            </a:xfrm>
            <a:prstGeom prst="rect">
              <a:avLst/>
            </a:prstGeom>
            <a:noFill/>
          </p:spPr>
          <p:txBody>
            <a:bodyPr wrap="none" rtlCol="0">
              <a:spAutoFit/>
            </a:bodyPr>
            <a:lstStyle/>
            <a:p>
              <a:r>
                <a:rPr lang="it-IT" sz="1100" dirty="0">
                  <a:latin typeface="Arial"/>
                  <a:cs typeface="Arial"/>
                </a:rPr>
                <a:t>3</a:t>
              </a:r>
            </a:p>
          </p:txBody>
        </p:sp>
        <p:sp>
          <p:nvSpPr>
            <p:cNvPr id="54" name="CasellaDiTesto 53"/>
            <p:cNvSpPr txBox="1"/>
            <p:nvPr/>
          </p:nvSpPr>
          <p:spPr>
            <a:xfrm>
              <a:off x="3143853" y="4765750"/>
              <a:ext cx="263119" cy="261610"/>
            </a:xfrm>
            <a:prstGeom prst="rect">
              <a:avLst/>
            </a:prstGeom>
            <a:noFill/>
          </p:spPr>
          <p:txBody>
            <a:bodyPr wrap="none" rtlCol="0">
              <a:spAutoFit/>
            </a:bodyPr>
            <a:lstStyle/>
            <a:p>
              <a:r>
                <a:rPr lang="it-IT" sz="1100" dirty="0">
                  <a:latin typeface="Arial"/>
                  <a:cs typeface="Arial"/>
                </a:rPr>
                <a:t>4</a:t>
              </a:r>
            </a:p>
          </p:txBody>
        </p:sp>
        <p:sp>
          <p:nvSpPr>
            <p:cNvPr id="55" name="CasellaDiTesto 54"/>
            <p:cNvSpPr txBox="1"/>
            <p:nvPr/>
          </p:nvSpPr>
          <p:spPr>
            <a:xfrm>
              <a:off x="3939594" y="4765750"/>
              <a:ext cx="263119" cy="261610"/>
            </a:xfrm>
            <a:prstGeom prst="rect">
              <a:avLst/>
            </a:prstGeom>
            <a:noFill/>
          </p:spPr>
          <p:txBody>
            <a:bodyPr wrap="none" rtlCol="0">
              <a:spAutoFit/>
            </a:bodyPr>
            <a:lstStyle/>
            <a:p>
              <a:r>
                <a:rPr lang="it-IT" sz="1100" dirty="0">
                  <a:latin typeface="Arial"/>
                  <a:cs typeface="Arial"/>
                </a:rPr>
                <a:t>5</a:t>
              </a:r>
            </a:p>
          </p:txBody>
        </p:sp>
        <p:sp>
          <p:nvSpPr>
            <p:cNvPr id="56" name="CasellaDiTesto 55"/>
            <p:cNvSpPr txBox="1"/>
            <p:nvPr/>
          </p:nvSpPr>
          <p:spPr>
            <a:xfrm>
              <a:off x="4735335" y="4765750"/>
              <a:ext cx="263119" cy="261610"/>
            </a:xfrm>
            <a:prstGeom prst="rect">
              <a:avLst/>
            </a:prstGeom>
            <a:noFill/>
          </p:spPr>
          <p:txBody>
            <a:bodyPr wrap="none" rtlCol="0">
              <a:spAutoFit/>
            </a:bodyPr>
            <a:lstStyle/>
            <a:p>
              <a:r>
                <a:rPr lang="it-IT" sz="1100" dirty="0">
                  <a:latin typeface="Arial"/>
                  <a:cs typeface="Arial"/>
                </a:rPr>
                <a:t>6</a:t>
              </a:r>
            </a:p>
          </p:txBody>
        </p:sp>
        <p:sp>
          <p:nvSpPr>
            <p:cNvPr id="57" name="CasellaDiTesto 56"/>
            <p:cNvSpPr txBox="1"/>
            <p:nvPr/>
          </p:nvSpPr>
          <p:spPr>
            <a:xfrm>
              <a:off x="5541140" y="4765750"/>
              <a:ext cx="263119" cy="261610"/>
            </a:xfrm>
            <a:prstGeom prst="rect">
              <a:avLst/>
            </a:prstGeom>
            <a:noFill/>
          </p:spPr>
          <p:txBody>
            <a:bodyPr wrap="none" rtlCol="0">
              <a:spAutoFit/>
            </a:bodyPr>
            <a:lstStyle/>
            <a:p>
              <a:r>
                <a:rPr lang="it-IT" sz="1100" dirty="0">
                  <a:latin typeface="Arial"/>
                  <a:cs typeface="Arial"/>
                </a:rPr>
                <a:t>7</a:t>
              </a:r>
            </a:p>
          </p:txBody>
        </p:sp>
        <p:sp>
          <p:nvSpPr>
            <p:cNvPr id="58" name="CasellaDiTesto 57"/>
            <p:cNvSpPr txBox="1"/>
            <p:nvPr/>
          </p:nvSpPr>
          <p:spPr>
            <a:xfrm>
              <a:off x="7122558" y="4765750"/>
              <a:ext cx="263119" cy="261610"/>
            </a:xfrm>
            <a:prstGeom prst="rect">
              <a:avLst/>
            </a:prstGeom>
            <a:noFill/>
          </p:spPr>
          <p:txBody>
            <a:bodyPr wrap="none" rtlCol="0">
              <a:spAutoFit/>
            </a:bodyPr>
            <a:lstStyle/>
            <a:p>
              <a:r>
                <a:rPr lang="it-IT" sz="1100" dirty="0">
                  <a:latin typeface="Arial"/>
                  <a:cs typeface="Arial"/>
                </a:rPr>
                <a:t>9</a:t>
              </a:r>
            </a:p>
          </p:txBody>
        </p:sp>
        <p:sp>
          <p:nvSpPr>
            <p:cNvPr id="59" name="CasellaDiTesto 58"/>
            <p:cNvSpPr txBox="1"/>
            <p:nvPr/>
          </p:nvSpPr>
          <p:spPr>
            <a:xfrm>
              <a:off x="6327312" y="4765750"/>
              <a:ext cx="263119" cy="261610"/>
            </a:xfrm>
            <a:prstGeom prst="rect">
              <a:avLst/>
            </a:prstGeom>
            <a:noFill/>
          </p:spPr>
          <p:txBody>
            <a:bodyPr wrap="none" rtlCol="0">
              <a:spAutoFit/>
            </a:bodyPr>
            <a:lstStyle/>
            <a:p>
              <a:r>
                <a:rPr lang="it-IT" sz="1100" dirty="0">
                  <a:latin typeface="Arial"/>
                  <a:cs typeface="Arial"/>
                </a:rPr>
                <a:t>8</a:t>
              </a:r>
            </a:p>
          </p:txBody>
        </p:sp>
        <p:cxnSp>
          <p:nvCxnSpPr>
            <p:cNvPr id="161" name="Connettore 1 160"/>
            <p:cNvCxnSpPr/>
            <p:nvPr/>
          </p:nvCxnSpPr>
          <p:spPr>
            <a:xfrm>
              <a:off x="8526185" y="4564638"/>
              <a:ext cx="0" cy="504000"/>
            </a:xfrm>
            <a:prstGeom prst="line">
              <a:avLst/>
            </a:prstGeom>
          </p:spPr>
          <p:style>
            <a:lnRef idx="2">
              <a:schemeClr val="accent1"/>
            </a:lnRef>
            <a:fillRef idx="0">
              <a:schemeClr val="accent1"/>
            </a:fillRef>
            <a:effectRef idx="1">
              <a:schemeClr val="accent1"/>
            </a:effectRef>
            <a:fontRef idx="minor">
              <a:schemeClr val="tx1"/>
            </a:fontRef>
          </p:style>
        </p:cxnSp>
        <p:sp>
          <p:nvSpPr>
            <p:cNvPr id="162" name="CasellaDiTesto 161"/>
            <p:cNvSpPr txBox="1"/>
            <p:nvPr/>
          </p:nvSpPr>
          <p:spPr>
            <a:xfrm>
              <a:off x="7918299" y="4765750"/>
              <a:ext cx="341572" cy="261610"/>
            </a:xfrm>
            <a:prstGeom prst="rect">
              <a:avLst/>
            </a:prstGeom>
            <a:noFill/>
          </p:spPr>
          <p:txBody>
            <a:bodyPr wrap="none" rtlCol="0">
              <a:spAutoFit/>
            </a:bodyPr>
            <a:lstStyle/>
            <a:p>
              <a:r>
                <a:rPr lang="it-IT" sz="1100" dirty="0">
                  <a:latin typeface="Arial"/>
                  <a:cs typeface="Arial"/>
                </a:rPr>
                <a:t>10</a:t>
              </a:r>
            </a:p>
          </p:txBody>
        </p:sp>
        <p:sp>
          <p:nvSpPr>
            <p:cNvPr id="5" name="CasellaDiTesto 4"/>
            <p:cNvSpPr txBox="1"/>
            <p:nvPr/>
          </p:nvSpPr>
          <p:spPr>
            <a:xfrm>
              <a:off x="347004" y="3686847"/>
              <a:ext cx="1112855" cy="307777"/>
            </a:xfrm>
            <a:prstGeom prst="rect">
              <a:avLst/>
            </a:prstGeom>
            <a:noFill/>
          </p:spPr>
          <p:txBody>
            <a:bodyPr wrap="none" rtlCol="0">
              <a:spAutoFit/>
            </a:bodyPr>
            <a:lstStyle/>
            <a:p>
              <a:r>
                <a:rPr lang="it-IT" sz="1400" dirty="0" err="1">
                  <a:latin typeface="Arial"/>
                  <a:cs typeface="Arial"/>
                </a:rPr>
                <a:t>Introduction</a:t>
              </a:r>
              <a:endParaRPr lang="it-IT" sz="1400" dirty="0">
                <a:latin typeface="Arial"/>
                <a:cs typeface="Arial"/>
              </a:endParaRPr>
            </a:p>
          </p:txBody>
        </p:sp>
        <p:cxnSp>
          <p:nvCxnSpPr>
            <p:cNvPr id="7" name="Connettore 2 6"/>
            <p:cNvCxnSpPr/>
            <p:nvPr/>
          </p:nvCxnSpPr>
          <p:spPr>
            <a:xfrm>
              <a:off x="893596" y="4012928"/>
              <a:ext cx="0" cy="27784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0" name="CasellaDiTesto 39"/>
            <p:cNvSpPr txBox="1"/>
            <p:nvPr/>
          </p:nvSpPr>
          <p:spPr>
            <a:xfrm>
              <a:off x="1425177" y="5503681"/>
              <a:ext cx="583626" cy="307777"/>
            </a:xfrm>
            <a:prstGeom prst="rect">
              <a:avLst/>
            </a:prstGeom>
            <a:noFill/>
          </p:spPr>
          <p:txBody>
            <a:bodyPr wrap="none" rtlCol="0">
              <a:spAutoFit/>
            </a:bodyPr>
            <a:lstStyle/>
            <a:p>
              <a:r>
                <a:rPr lang="it-IT" sz="1400" dirty="0" err="1">
                  <a:latin typeface="Arial"/>
                  <a:cs typeface="Arial"/>
                </a:rPr>
                <a:t>Wish</a:t>
              </a:r>
              <a:endParaRPr lang="it-IT" sz="1400" dirty="0">
                <a:latin typeface="Arial"/>
                <a:cs typeface="Arial"/>
              </a:endParaRPr>
            </a:p>
          </p:txBody>
        </p:sp>
        <p:cxnSp>
          <p:nvCxnSpPr>
            <p:cNvPr id="41" name="Connettore 2 40"/>
            <p:cNvCxnSpPr/>
            <p:nvPr/>
          </p:nvCxnSpPr>
          <p:spPr>
            <a:xfrm flipV="1">
              <a:off x="1697090" y="5179723"/>
              <a:ext cx="0" cy="31722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2" name="CasellaDiTesto 41"/>
            <p:cNvSpPr txBox="1"/>
            <p:nvPr/>
          </p:nvSpPr>
          <p:spPr>
            <a:xfrm>
              <a:off x="2145613" y="3166566"/>
              <a:ext cx="1491114" cy="523220"/>
            </a:xfrm>
            <a:prstGeom prst="rect">
              <a:avLst/>
            </a:prstGeom>
            <a:noFill/>
          </p:spPr>
          <p:txBody>
            <a:bodyPr wrap="none" rtlCol="0">
              <a:spAutoFit/>
            </a:bodyPr>
            <a:lstStyle/>
            <a:p>
              <a:r>
                <a:rPr lang="it-IT" sz="1400" dirty="0">
                  <a:latin typeface="Arial"/>
                  <a:cs typeface="Arial"/>
                </a:rPr>
                <a:t>‘One </a:t>
              </a:r>
              <a:r>
                <a:rPr lang="it-IT" sz="1400" dirty="0" err="1">
                  <a:latin typeface="Arial"/>
                  <a:cs typeface="Arial"/>
                </a:rPr>
                <a:t>afternoon</a:t>
              </a:r>
              <a:r>
                <a:rPr lang="it-IT" sz="1400" dirty="0">
                  <a:latin typeface="Arial"/>
                  <a:cs typeface="Arial"/>
                </a:rPr>
                <a:t>, </a:t>
              </a:r>
            </a:p>
            <a:p>
              <a:r>
                <a:rPr lang="it-IT" sz="1400" dirty="0">
                  <a:latin typeface="Arial"/>
                  <a:cs typeface="Arial"/>
                </a:rPr>
                <a:t>a </a:t>
              </a:r>
              <a:r>
                <a:rPr lang="it-IT" sz="1400" dirty="0" err="1">
                  <a:latin typeface="Arial"/>
                  <a:cs typeface="Arial"/>
                </a:rPr>
                <a:t>month</a:t>
              </a:r>
              <a:r>
                <a:rPr lang="it-IT" sz="1400" dirty="0">
                  <a:latin typeface="Arial"/>
                  <a:cs typeface="Arial"/>
                </a:rPr>
                <a:t> </a:t>
              </a:r>
              <a:r>
                <a:rPr lang="it-IT" sz="1400" dirty="0" err="1">
                  <a:latin typeface="Arial"/>
                  <a:cs typeface="Arial"/>
                </a:rPr>
                <a:t>later</a:t>
              </a:r>
              <a:r>
                <a:rPr lang="it-IT" sz="1400" dirty="0">
                  <a:latin typeface="Arial"/>
                  <a:cs typeface="Arial"/>
                </a:rPr>
                <a:t> …’</a:t>
              </a:r>
            </a:p>
          </p:txBody>
        </p:sp>
        <p:cxnSp>
          <p:nvCxnSpPr>
            <p:cNvPr id="43" name="Connettore 2 42"/>
            <p:cNvCxnSpPr/>
            <p:nvPr/>
          </p:nvCxnSpPr>
          <p:spPr>
            <a:xfrm flipH="1">
              <a:off x="2876580" y="3761994"/>
              <a:ext cx="962" cy="52020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4" name="CasellaDiTesto 43"/>
            <p:cNvSpPr txBox="1"/>
            <p:nvPr/>
          </p:nvSpPr>
          <p:spPr>
            <a:xfrm>
              <a:off x="5094662" y="5530752"/>
              <a:ext cx="1156073" cy="523220"/>
            </a:xfrm>
            <a:prstGeom prst="rect">
              <a:avLst/>
            </a:prstGeom>
            <a:noFill/>
          </p:spPr>
          <p:txBody>
            <a:bodyPr wrap="none" rtlCol="0">
              <a:spAutoFit/>
            </a:bodyPr>
            <a:lstStyle/>
            <a:p>
              <a:pPr algn="ctr"/>
              <a:r>
                <a:rPr lang="it-IT" sz="1400" dirty="0" err="1">
                  <a:latin typeface="Arial"/>
                  <a:cs typeface="Arial"/>
                </a:rPr>
                <a:t>Sibyl</a:t>
              </a:r>
              <a:r>
                <a:rPr lang="it-IT" sz="1400" dirty="0">
                  <a:latin typeface="Arial"/>
                  <a:cs typeface="Arial"/>
                </a:rPr>
                <a:t> </a:t>
              </a:r>
              <a:r>
                <a:rPr lang="it-IT" sz="1400" dirty="0" err="1">
                  <a:latin typeface="Arial"/>
                  <a:cs typeface="Arial"/>
                </a:rPr>
                <a:t>Vane’s</a:t>
              </a:r>
              <a:r>
                <a:rPr lang="it-IT" sz="1400" dirty="0">
                  <a:latin typeface="Arial"/>
                  <a:cs typeface="Arial"/>
                </a:rPr>
                <a:t> </a:t>
              </a:r>
            </a:p>
            <a:p>
              <a:pPr algn="ctr"/>
              <a:r>
                <a:rPr lang="it-IT" sz="1400" dirty="0">
                  <a:latin typeface="Arial"/>
                  <a:cs typeface="Arial"/>
                </a:rPr>
                <a:t>suicide</a:t>
              </a:r>
            </a:p>
          </p:txBody>
        </p:sp>
        <p:cxnSp>
          <p:nvCxnSpPr>
            <p:cNvPr id="45" name="Connettore 2 44"/>
            <p:cNvCxnSpPr/>
            <p:nvPr/>
          </p:nvCxnSpPr>
          <p:spPr>
            <a:xfrm flipV="1">
              <a:off x="5672699" y="5179723"/>
              <a:ext cx="0" cy="32395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6" name="CasellaDiTesto 45"/>
            <p:cNvSpPr txBox="1"/>
            <p:nvPr/>
          </p:nvSpPr>
          <p:spPr>
            <a:xfrm>
              <a:off x="5583083" y="6147698"/>
              <a:ext cx="1751576" cy="523220"/>
            </a:xfrm>
            <a:prstGeom prst="rect">
              <a:avLst/>
            </a:prstGeom>
            <a:noFill/>
          </p:spPr>
          <p:txBody>
            <a:bodyPr wrap="none" rtlCol="0">
              <a:spAutoFit/>
            </a:bodyPr>
            <a:lstStyle/>
            <a:p>
              <a:pPr algn="ctr"/>
              <a:r>
                <a:rPr lang="it-IT" sz="1400" dirty="0">
                  <a:latin typeface="Arial"/>
                  <a:cs typeface="Arial"/>
                </a:rPr>
                <a:t>Dorian </a:t>
              </a:r>
              <a:r>
                <a:rPr lang="it-IT" sz="1400" dirty="0" err="1">
                  <a:latin typeface="Arial"/>
                  <a:cs typeface="Arial"/>
                </a:rPr>
                <a:t>learns</a:t>
              </a:r>
              <a:r>
                <a:rPr lang="it-IT" sz="1400" dirty="0">
                  <a:latin typeface="Arial"/>
                  <a:cs typeface="Arial"/>
                </a:rPr>
                <a:t> </a:t>
              </a:r>
              <a:r>
                <a:rPr lang="it-IT" sz="1400" dirty="0" err="1">
                  <a:latin typeface="Arial"/>
                  <a:cs typeface="Arial"/>
                </a:rPr>
                <a:t>about</a:t>
              </a:r>
              <a:r>
                <a:rPr lang="it-IT" sz="1400" dirty="0">
                  <a:latin typeface="Arial"/>
                  <a:cs typeface="Arial"/>
                </a:rPr>
                <a:t> </a:t>
              </a:r>
            </a:p>
            <a:p>
              <a:pPr algn="ctr"/>
              <a:r>
                <a:rPr lang="it-IT" sz="1400" dirty="0" err="1">
                  <a:latin typeface="Arial"/>
                  <a:cs typeface="Arial"/>
                </a:rPr>
                <a:t>Sibyl’s</a:t>
              </a:r>
              <a:r>
                <a:rPr lang="it-IT" sz="1400" dirty="0">
                  <a:latin typeface="Arial"/>
                  <a:cs typeface="Arial"/>
                </a:rPr>
                <a:t> suicide</a:t>
              </a:r>
            </a:p>
          </p:txBody>
        </p:sp>
        <p:cxnSp>
          <p:nvCxnSpPr>
            <p:cNvPr id="47" name="Connettore 2 46"/>
            <p:cNvCxnSpPr/>
            <p:nvPr/>
          </p:nvCxnSpPr>
          <p:spPr>
            <a:xfrm flipV="1">
              <a:off x="6458871" y="5179724"/>
              <a:ext cx="0" cy="89334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9" name="CasellaDiTesto 48"/>
            <p:cNvSpPr txBox="1"/>
            <p:nvPr/>
          </p:nvSpPr>
          <p:spPr>
            <a:xfrm>
              <a:off x="7155496" y="2810468"/>
              <a:ext cx="1851163" cy="738664"/>
            </a:xfrm>
            <a:prstGeom prst="rect">
              <a:avLst/>
            </a:prstGeom>
            <a:noFill/>
          </p:spPr>
          <p:txBody>
            <a:bodyPr wrap="square" rtlCol="0">
              <a:spAutoFit/>
            </a:bodyPr>
            <a:lstStyle/>
            <a:p>
              <a:r>
                <a:rPr lang="it-IT" sz="1400" dirty="0">
                  <a:latin typeface="Arial"/>
                  <a:cs typeface="Arial"/>
                </a:rPr>
                <a:t>Dorian </a:t>
              </a:r>
              <a:r>
                <a:rPr lang="it-IT" sz="1400" dirty="0" err="1">
                  <a:latin typeface="Arial"/>
                  <a:cs typeface="Arial"/>
                </a:rPr>
                <a:t>starts</a:t>
              </a:r>
              <a:r>
                <a:rPr lang="it-IT" sz="1400" dirty="0">
                  <a:latin typeface="Arial"/>
                  <a:cs typeface="Arial"/>
                </a:rPr>
                <a:t> </a:t>
              </a:r>
              <a:r>
                <a:rPr lang="it-IT" sz="1400" dirty="0" err="1">
                  <a:latin typeface="Arial"/>
                  <a:cs typeface="Arial"/>
                </a:rPr>
                <a:t>reading</a:t>
              </a:r>
              <a:r>
                <a:rPr lang="it-IT" sz="1400" dirty="0">
                  <a:latin typeface="Arial"/>
                  <a:cs typeface="Arial"/>
                </a:rPr>
                <a:t> the </a:t>
              </a:r>
              <a:r>
                <a:rPr lang="it-IT" sz="1400" dirty="0" err="1">
                  <a:latin typeface="Arial"/>
                  <a:cs typeface="Arial"/>
                </a:rPr>
                <a:t>yellow</a:t>
              </a:r>
              <a:r>
                <a:rPr lang="it-IT" sz="1400" dirty="0">
                  <a:latin typeface="Arial"/>
                  <a:cs typeface="Arial"/>
                </a:rPr>
                <a:t> book Lord Henry </a:t>
              </a:r>
              <a:r>
                <a:rPr lang="it-IT" sz="1400" dirty="0" err="1">
                  <a:latin typeface="Arial"/>
                  <a:cs typeface="Arial"/>
                </a:rPr>
                <a:t>has</a:t>
              </a:r>
              <a:r>
                <a:rPr lang="it-IT" sz="1400" dirty="0">
                  <a:latin typeface="Arial"/>
                  <a:cs typeface="Arial"/>
                </a:rPr>
                <a:t> </a:t>
              </a:r>
              <a:r>
                <a:rPr lang="it-IT" sz="1400" dirty="0" err="1">
                  <a:latin typeface="Arial"/>
                  <a:cs typeface="Arial"/>
                </a:rPr>
                <a:t>sent</a:t>
              </a:r>
              <a:r>
                <a:rPr lang="it-IT" sz="1400" dirty="0">
                  <a:latin typeface="Arial"/>
                  <a:cs typeface="Arial"/>
                </a:rPr>
                <a:t> </a:t>
              </a:r>
              <a:r>
                <a:rPr lang="it-IT" sz="1400" dirty="0" err="1">
                  <a:latin typeface="Arial"/>
                  <a:cs typeface="Arial"/>
                </a:rPr>
                <a:t>him</a:t>
              </a:r>
              <a:r>
                <a:rPr lang="it-IT" sz="1400" dirty="0">
                  <a:latin typeface="Arial"/>
                  <a:cs typeface="Arial"/>
                </a:rPr>
                <a:t> </a:t>
              </a:r>
            </a:p>
          </p:txBody>
        </p:sp>
        <p:cxnSp>
          <p:nvCxnSpPr>
            <p:cNvPr id="60" name="Connettore 2 59"/>
            <p:cNvCxnSpPr/>
            <p:nvPr/>
          </p:nvCxnSpPr>
          <p:spPr>
            <a:xfrm>
              <a:off x="8081077" y="3643942"/>
              <a:ext cx="1" cy="6296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4" name="Parentesi graffa chiusa 23"/>
            <p:cNvSpPr/>
            <p:nvPr/>
          </p:nvSpPr>
          <p:spPr>
            <a:xfrm rot="5400000" flipH="1">
              <a:off x="5034518" y="1564901"/>
              <a:ext cx="491916" cy="560120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48" name="CasellaDiTesto 47"/>
            <p:cNvSpPr txBox="1"/>
            <p:nvPr/>
          </p:nvSpPr>
          <p:spPr>
            <a:xfrm>
              <a:off x="4763936" y="3643942"/>
              <a:ext cx="1072880" cy="307777"/>
            </a:xfrm>
            <a:prstGeom prst="rect">
              <a:avLst/>
            </a:prstGeom>
            <a:noFill/>
          </p:spPr>
          <p:txBody>
            <a:bodyPr wrap="none" rtlCol="0">
              <a:spAutoFit/>
            </a:bodyPr>
            <a:lstStyle/>
            <a:p>
              <a:r>
                <a:rPr lang="it-IT" sz="1400" dirty="0" err="1">
                  <a:latin typeface="Arial"/>
                  <a:cs typeface="Arial"/>
                </a:rPr>
                <a:t>One</a:t>
              </a:r>
              <a:r>
                <a:rPr lang="it-IT" sz="1400" dirty="0">
                  <a:latin typeface="Arial"/>
                  <a:cs typeface="Arial"/>
                </a:rPr>
                <a:t> </a:t>
              </a:r>
              <a:r>
                <a:rPr lang="it-IT" sz="1400" dirty="0" err="1">
                  <a:latin typeface="Arial"/>
                  <a:cs typeface="Arial"/>
                </a:rPr>
                <a:t>month</a:t>
              </a:r>
              <a:endParaRPr lang="it-IT" sz="1400" dirty="0">
                <a:latin typeface="Arial"/>
                <a:cs typeface="Arial"/>
              </a:endParaRPr>
            </a:p>
          </p:txBody>
        </p:sp>
      </p:grpSp>
    </p:spTree>
    <p:extLst>
      <p:ext uri="{BB962C8B-B14F-4D97-AF65-F5344CB8AC3E}">
        <p14:creationId xmlns:p14="http://schemas.microsoft.com/office/powerpoint/2010/main" val="1188557287"/>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189684" y="548850"/>
            <a:ext cx="8288361" cy="1702446"/>
          </a:xfrm>
        </p:spPr>
        <p:txBody>
          <a:bodyPr>
            <a:noAutofit/>
          </a:bodyPr>
          <a:lstStyle/>
          <a:p>
            <a:pPr algn="ctr">
              <a:spcBef>
                <a:spcPts val="0"/>
              </a:spcBef>
              <a:spcAft>
                <a:spcPts val="0"/>
              </a:spcAft>
              <a:buClr>
                <a:srgbClr val="C3260C"/>
              </a:buClr>
              <a:buSzPct val="128000"/>
              <a:buNone/>
            </a:pPr>
            <a:r>
              <a:rPr lang="en-GB" sz="4400" dirty="0">
                <a:solidFill>
                  <a:srgbClr val="F7C939"/>
                </a:solidFill>
                <a:latin typeface="Arial"/>
                <a:cs typeface="Arial"/>
              </a:rPr>
              <a:t>HIS MASTERPIECES</a:t>
            </a:r>
          </a:p>
          <a:p>
            <a:pPr marL="45720" indent="0" algn="ctr">
              <a:spcBef>
                <a:spcPts val="0"/>
              </a:spcBef>
              <a:spcAft>
                <a:spcPts val="0"/>
              </a:spcAft>
              <a:buClr>
                <a:srgbClr val="C3260C"/>
              </a:buClr>
              <a:buSzPct val="128000"/>
              <a:buNone/>
            </a:pPr>
            <a:r>
              <a:rPr lang="en-GB" sz="3600" i="1" dirty="0">
                <a:solidFill>
                  <a:srgbClr val="F7C939"/>
                </a:solidFill>
                <a:latin typeface="Arial"/>
                <a:cs typeface="Arial"/>
              </a:rPr>
              <a:t>a. The Picture of Dorian </a:t>
            </a:r>
            <a:r>
              <a:rPr lang="en-GB" sz="3600" i="1" dirty="0" err="1">
                <a:solidFill>
                  <a:srgbClr val="F7C939"/>
                </a:solidFill>
                <a:latin typeface="Arial"/>
                <a:cs typeface="Arial"/>
              </a:rPr>
              <a:t>Gray</a:t>
            </a:r>
            <a:r>
              <a:rPr lang="it-IT" sz="3600" i="1" dirty="0">
                <a:solidFill>
                  <a:srgbClr val="F7C939"/>
                </a:solidFill>
                <a:latin typeface="Arial"/>
                <a:cs typeface="Arial"/>
              </a:rPr>
              <a:t> </a:t>
            </a:r>
            <a:r>
              <a:rPr lang="it-IT" sz="3600" dirty="0">
                <a:solidFill>
                  <a:srgbClr val="F7C939"/>
                </a:solidFill>
                <a:latin typeface="Arial"/>
                <a:cs typeface="Arial"/>
              </a:rPr>
              <a:t>(1891)</a:t>
            </a:r>
          </a:p>
        </p:txBody>
      </p:sp>
      <p:grpSp>
        <p:nvGrpSpPr>
          <p:cNvPr id="2" name="Gruppo 1"/>
          <p:cNvGrpSpPr/>
          <p:nvPr/>
        </p:nvGrpSpPr>
        <p:grpSpPr>
          <a:xfrm>
            <a:off x="213374" y="2251296"/>
            <a:ext cx="8772266" cy="4204179"/>
            <a:chOff x="213374" y="2251296"/>
            <a:chExt cx="8772266" cy="4204179"/>
          </a:xfrm>
        </p:grpSpPr>
        <p:sp>
          <p:nvSpPr>
            <p:cNvPr id="3" name="CasellaDiTesto 2"/>
            <p:cNvSpPr txBox="1"/>
            <p:nvPr/>
          </p:nvSpPr>
          <p:spPr>
            <a:xfrm>
              <a:off x="585549" y="2251296"/>
              <a:ext cx="2279791" cy="584775"/>
            </a:xfrm>
            <a:prstGeom prst="rect">
              <a:avLst/>
            </a:prstGeom>
            <a:noFill/>
          </p:spPr>
          <p:txBody>
            <a:bodyPr wrap="none" rtlCol="0">
              <a:spAutoFit/>
            </a:bodyPr>
            <a:lstStyle/>
            <a:p>
              <a:r>
                <a:rPr lang="en-GB" sz="3200" i="1" dirty="0">
                  <a:solidFill>
                    <a:srgbClr val="FF0000"/>
                  </a:solidFill>
                  <a:latin typeface="Arial"/>
                  <a:cs typeface="Arial"/>
                </a:rPr>
                <a:t>Chronology</a:t>
              </a:r>
              <a:endParaRPr lang="it-IT" sz="3200" i="1" dirty="0">
                <a:solidFill>
                  <a:srgbClr val="FF0000"/>
                </a:solidFill>
                <a:latin typeface="Arial"/>
                <a:cs typeface="Arial"/>
              </a:endParaRPr>
            </a:p>
          </p:txBody>
        </p:sp>
        <p:cxnSp>
          <p:nvCxnSpPr>
            <p:cNvPr id="4" name="Connettore 1 3"/>
            <p:cNvCxnSpPr/>
            <p:nvPr/>
          </p:nvCxnSpPr>
          <p:spPr>
            <a:xfrm>
              <a:off x="443276" y="4805088"/>
              <a:ext cx="83625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Connettore 1 8"/>
            <p:cNvCxnSpPr/>
            <p:nvPr/>
          </p:nvCxnSpPr>
          <p:spPr>
            <a:xfrm>
              <a:off x="649079"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ttore 1 13"/>
            <p:cNvCxnSpPr/>
            <p:nvPr/>
          </p:nvCxnSpPr>
          <p:spPr>
            <a:xfrm>
              <a:off x="1443244"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Connettore 1 31"/>
            <p:cNvCxnSpPr/>
            <p:nvPr/>
          </p:nvCxnSpPr>
          <p:spPr>
            <a:xfrm>
              <a:off x="2247878"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Connettore 1 32"/>
            <p:cNvCxnSpPr/>
            <p:nvPr/>
          </p:nvCxnSpPr>
          <p:spPr>
            <a:xfrm>
              <a:off x="3052512"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Connettore 1 33"/>
            <p:cNvCxnSpPr/>
            <p:nvPr/>
          </p:nvCxnSpPr>
          <p:spPr>
            <a:xfrm>
              <a:off x="3857146"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Connettore 1 34"/>
            <p:cNvCxnSpPr/>
            <p:nvPr/>
          </p:nvCxnSpPr>
          <p:spPr>
            <a:xfrm>
              <a:off x="4661780"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5466414"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6271048"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7075682" y="4564638"/>
              <a:ext cx="0" cy="504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7880316" y="4564638"/>
              <a:ext cx="0" cy="504000"/>
            </a:xfrm>
            <a:prstGeom prst="line">
              <a:avLst/>
            </a:prstGeom>
          </p:spPr>
          <p:style>
            <a:lnRef idx="2">
              <a:schemeClr val="accent1"/>
            </a:lnRef>
            <a:fillRef idx="0">
              <a:schemeClr val="accent1"/>
            </a:fillRef>
            <a:effectRef idx="1">
              <a:schemeClr val="accent1"/>
            </a:effectRef>
            <a:fontRef idx="minor">
              <a:schemeClr val="tx1"/>
            </a:fontRef>
          </p:style>
        </p:cxnSp>
        <p:sp>
          <p:nvSpPr>
            <p:cNvPr id="12" name="CasellaDiTesto 11"/>
            <p:cNvSpPr txBox="1"/>
            <p:nvPr/>
          </p:nvSpPr>
          <p:spPr>
            <a:xfrm>
              <a:off x="880610" y="4765750"/>
              <a:ext cx="331103" cy="261610"/>
            </a:xfrm>
            <a:prstGeom prst="rect">
              <a:avLst/>
            </a:prstGeom>
            <a:noFill/>
          </p:spPr>
          <p:txBody>
            <a:bodyPr wrap="none" rtlCol="0">
              <a:spAutoFit/>
            </a:bodyPr>
            <a:lstStyle/>
            <a:p>
              <a:r>
                <a:rPr lang="it-IT" sz="1100" dirty="0">
                  <a:latin typeface="Arial"/>
                  <a:cs typeface="Arial"/>
                </a:rPr>
                <a:t>11</a:t>
              </a:r>
            </a:p>
          </p:txBody>
        </p:sp>
        <p:sp>
          <p:nvSpPr>
            <p:cNvPr id="52" name="CasellaDiTesto 51"/>
            <p:cNvSpPr txBox="1"/>
            <p:nvPr/>
          </p:nvSpPr>
          <p:spPr>
            <a:xfrm>
              <a:off x="1674775" y="4765750"/>
              <a:ext cx="341572" cy="261610"/>
            </a:xfrm>
            <a:prstGeom prst="rect">
              <a:avLst/>
            </a:prstGeom>
            <a:noFill/>
          </p:spPr>
          <p:txBody>
            <a:bodyPr wrap="none" rtlCol="0">
              <a:spAutoFit/>
            </a:bodyPr>
            <a:lstStyle/>
            <a:p>
              <a:r>
                <a:rPr lang="it-IT" sz="1100" dirty="0">
                  <a:latin typeface="Arial"/>
                  <a:cs typeface="Arial"/>
                </a:rPr>
                <a:t>12</a:t>
              </a:r>
            </a:p>
          </p:txBody>
        </p:sp>
        <p:sp>
          <p:nvSpPr>
            <p:cNvPr id="53" name="CasellaDiTesto 52"/>
            <p:cNvSpPr txBox="1"/>
            <p:nvPr/>
          </p:nvSpPr>
          <p:spPr>
            <a:xfrm>
              <a:off x="2479409" y="4765750"/>
              <a:ext cx="341572" cy="261610"/>
            </a:xfrm>
            <a:prstGeom prst="rect">
              <a:avLst/>
            </a:prstGeom>
            <a:noFill/>
          </p:spPr>
          <p:txBody>
            <a:bodyPr wrap="none" rtlCol="0">
              <a:spAutoFit/>
            </a:bodyPr>
            <a:lstStyle/>
            <a:p>
              <a:r>
                <a:rPr lang="it-IT" sz="1100" dirty="0">
                  <a:latin typeface="Arial"/>
                  <a:cs typeface="Arial"/>
                </a:rPr>
                <a:t>13</a:t>
              </a:r>
            </a:p>
          </p:txBody>
        </p:sp>
        <p:sp>
          <p:nvSpPr>
            <p:cNvPr id="54" name="CasellaDiTesto 53"/>
            <p:cNvSpPr txBox="1"/>
            <p:nvPr/>
          </p:nvSpPr>
          <p:spPr>
            <a:xfrm>
              <a:off x="3284043" y="4765750"/>
              <a:ext cx="341572" cy="261610"/>
            </a:xfrm>
            <a:prstGeom prst="rect">
              <a:avLst/>
            </a:prstGeom>
            <a:noFill/>
          </p:spPr>
          <p:txBody>
            <a:bodyPr wrap="none" rtlCol="0">
              <a:spAutoFit/>
            </a:bodyPr>
            <a:lstStyle/>
            <a:p>
              <a:r>
                <a:rPr lang="it-IT" sz="1100" dirty="0">
                  <a:latin typeface="Arial"/>
                  <a:cs typeface="Arial"/>
                </a:rPr>
                <a:t>14</a:t>
              </a:r>
            </a:p>
          </p:txBody>
        </p:sp>
        <p:sp>
          <p:nvSpPr>
            <p:cNvPr id="55" name="CasellaDiTesto 54"/>
            <p:cNvSpPr txBox="1"/>
            <p:nvPr/>
          </p:nvSpPr>
          <p:spPr>
            <a:xfrm>
              <a:off x="4088677" y="4765750"/>
              <a:ext cx="341572" cy="261610"/>
            </a:xfrm>
            <a:prstGeom prst="rect">
              <a:avLst/>
            </a:prstGeom>
            <a:noFill/>
          </p:spPr>
          <p:txBody>
            <a:bodyPr wrap="none" rtlCol="0">
              <a:spAutoFit/>
            </a:bodyPr>
            <a:lstStyle/>
            <a:p>
              <a:r>
                <a:rPr lang="it-IT" sz="1100" dirty="0">
                  <a:latin typeface="Arial"/>
                  <a:cs typeface="Arial"/>
                </a:rPr>
                <a:t>15</a:t>
              </a:r>
            </a:p>
          </p:txBody>
        </p:sp>
        <p:sp>
          <p:nvSpPr>
            <p:cNvPr id="56" name="CasellaDiTesto 55"/>
            <p:cNvSpPr txBox="1"/>
            <p:nvPr/>
          </p:nvSpPr>
          <p:spPr>
            <a:xfrm>
              <a:off x="4893311" y="4765750"/>
              <a:ext cx="341572" cy="261610"/>
            </a:xfrm>
            <a:prstGeom prst="rect">
              <a:avLst/>
            </a:prstGeom>
            <a:noFill/>
          </p:spPr>
          <p:txBody>
            <a:bodyPr wrap="none" rtlCol="0">
              <a:spAutoFit/>
            </a:bodyPr>
            <a:lstStyle/>
            <a:p>
              <a:r>
                <a:rPr lang="it-IT" sz="1100" dirty="0">
                  <a:latin typeface="Arial"/>
                  <a:cs typeface="Arial"/>
                </a:rPr>
                <a:t>16</a:t>
              </a:r>
            </a:p>
          </p:txBody>
        </p:sp>
        <p:sp>
          <p:nvSpPr>
            <p:cNvPr id="57" name="CasellaDiTesto 56"/>
            <p:cNvSpPr txBox="1"/>
            <p:nvPr/>
          </p:nvSpPr>
          <p:spPr>
            <a:xfrm>
              <a:off x="5697945" y="4765750"/>
              <a:ext cx="341572" cy="261610"/>
            </a:xfrm>
            <a:prstGeom prst="rect">
              <a:avLst/>
            </a:prstGeom>
            <a:noFill/>
          </p:spPr>
          <p:txBody>
            <a:bodyPr wrap="none" rtlCol="0">
              <a:spAutoFit/>
            </a:bodyPr>
            <a:lstStyle/>
            <a:p>
              <a:r>
                <a:rPr lang="it-IT" sz="1100" dirty="0">
                  <a:latin typeface="Arial"/>
                  <a:cs typeface="Arial"/>
                </a:rPr>
                <a:t>17</a:t>
              </a:r>
            </a:p>
          </p:txBody>
        </p:sp>
        <p:sp>
          <p:nvSpPr>
            <p:cNvPr id="58" name="CasellaDiTesto 57"/>
            <p:cNvSpPr txBox="1"/>
            <p:nvPr/>
          </p:nvSpPr>
          <p:spPr>
            <a:xfrm>
              <a:off x="7307213" y="4765750"/>
              <a:ext cx="341572" cy="261610"/>
            </a:xfrm>
            <a:prstGeom prst="rect">
              <a:avLst/>
            </a:prstGeom>
            <a:noFill/>
          </p:spPr>
          <p:txBody>
            <a:bodyPr wrap="none" rtlCol="0">
              <a:spAutoFit/>
            </a:bodyPr>
            <a:lstStyle/>
            <a:p>
              <a:r>
                <a:rPr lang="it-IT" sz="1100" dirty="0">
                  <a:latin typeface="Arial"/>
                  <a:cs typeface="Arial"/>
                </a:rPr>
                <a:t>19</a:t>
              </a:r>
            </a:p>
          </p:txBody>
        </p:sp>
        <p:sp>
          <p:nvSpPr>
            <p:cNvPr id="59" name="CasellaDiTesto 58"/>
            <p:cNvSpPr txBox="1"/>
            <p:nvPr/>
          </p:nvSpPr>
          <p:spPr>
            <a:xfrm>
              <a:off x="6502579" y="4765750"/>
              <a:ext cx="341572" cy="261610"/>
            </a:xfrm>
            <a:prstGeom prst="rect">
              <a:avLst/>
            </a:prstGeom>
            <a:noFill/>
          </p:spPr>
          <p:txBody>
            <a:bodyPr wrap="none" rtlCol="0">
              <a:spAutoFit/>
            </a:bodyPr>
            <a:lstStyle/>
            <a:p>
              <a:r>
                <a:rPr lang="it-IT" sz="1100" dirty="0">
                  <a:latin typeface="Arial"/>
                  <a:cs typeface="Arial"/>
                </a:rPr>
                <a:t>18</a:t>
              </a:r>
            </a:p>
          </p:txBody>
        </p:sp>
        <p:cxnSp>
          <p:nvCxnSpPr>
            <p:cNvPr id="161" name="Connettore 1 160"/>
            <p:cNvCxnSpPr/>
            <p:nvPr/>
          </p:nvCxnSpPr>
          <p:spPr>
            <a:xfrm>
              <a:off x="8684945" y="4564638"/>
              <a:ext cx="0" cy="504000"/>
            </a:xfrm>
            <a:prstGeom prst="line">
              <a:avLst/>
            </a:prstGeom>
          </p:spPr>
          <p:style>
            <a:lnRef idx="2">
              <a:schemeClr val="accent1"/>
            </a:lnRef>
            <a:fillRef idx="0">
              <a:schemeClr val="accent1"/>
            </a:fillRef>
            <a:effectRef idx="1">
              <a:schemeClr val="accent1"/>
            </a:effectRef>
            <a:fontRef idx="minor">
              <a:schemeClr val="tx1"/>
            </a:fontRef>
          </p:style>
        </p:cxnSp>
        <p:sp>
          <p:nvSpPr>
            <p:cNvPr id="162" name="CasellaDiTesto 161"/>
            <p:cNvSpPr txBox="1"/>
            <p:nvPr/>
          </p:nvSpPr>
          <p:spPr>
            <a:xfrm>
              <a:off x="8111847" y="4765750"/>
              <a:ext cx="341572" cy="261610"/>
            </a:xfrm>
            <a:prstGeom prst="rect">
              <a:avLst/>
            </a:prstGeom>
            <a:noFill/>
          </p:spPr>
          <p:txBody>
            <a:bodyPr wrap="none" rtlCol="0">
              <a:spAutoFit/>
            </a:bodyPr>
            <a:lstStyle/>
            <a:p>
              <a:r>
                <a:rPr lang="it-IT" sz="1100" dirty="0">
                  <a:latin typeface="Arial"/>
                  <a:cs typeface="Arial"/>
                </a:rPr>
                <a:t>20</a:t>
              </a:r>
            </a:p>
          </p:txBody>
        </p:sp>
        <p:cxnSp>
          <p:nvCxnSpPr>
            <p:cNvPr id="7" name="Connettore 2 6"/>
            <p:cNvCxnSpPr/>
            <p:nvPr/>
          </p:nvCxnSpPr>
          <p:spPr>
            <a:xfrm>
              <a:off x="1052356" y="4251628"/>
              <a:ext cx="0" cy="27784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2" name="CasellaDiTesto 41"/>
            <p:cNvSpPr txBox="1"/>
            <p:nvPr/>
          </p:nvSpPr>
          <p:spPr>
            <a:xfrm>
              <a:off x="1995403" y="5964919"/>
              <a:ext cx="1326004" cy="307777"/>
            </a:xfrm>
            <a:prstGeom prst="rect">
              <a:avLst/>
            </a:prstGeom>
            <a:noFill/>
          </p:spPr>
          <p:txBody>
            <a:bodyPr wrap="none" rtlCol="0">
              <a:spAutoFit/>
            </a:bodyPr>
            <a:lstStyle/>
            <a:p>
              <a:r>
                <a:rPr lang="it-IT" sz="1400" dirty="0" err="1">
                  <a:latin typeface="Arial"/>
                  <a:cs typeface="Arial"/>
                </a:rPr>
                <a:t>Basil’s</a:t>
              </a:r>
              <a:r>
                <a:rPr lang="it-IT" sz="1400" dirty="0">
                  <a:latin typeface="Arial"/>
                  <a:cs typeface="Arial"/>
                </a:rPr>
                <a:t> murder</a:t>
              </a:r>
            </a:p>
          </p:txBody>
        </p:sp>
        <p:cxnSp>
          <p:nvCxnSpPr>
            <p:cNvPr id="43" name="Connettore 2 42"/>
            <p:cNvCxnSpPr/>
            <p:nvPr/>
          </p:nvCxnSpPr>
          <p:spPr>
            <a:xfrm flipV="1">
              <a:off x="2658405" y="5179724"/>
              <a:ext cx="0" cy="7162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4" name="CasellaDiTesto 43"/>
            <p:cNvSpPr txBox="1"/>
            <p:nvPr/>
          </p:nvSpPr>
          <p:spPr>
            <a:xfrm>
              <a:off x="4359807" y="3649676"/>
              <a:ext cx="1372253" cy="523220"/>
            </a:xfrm>
            <a:prstGeom prst="rect">
              <a:avLst/>
            </a:prstGeom>
            <a:noFill/>
          </p:spPr>
          <p:txBody>
            <a:bodyPr wrap="none" rtlCol="0">
              <a:spAutoFit/>
            </a:bodyPr>
            <a:lstStyle/>
            <a:p>
              <a:pPr algn="ctr"/>
              <a:r>
                <a:rPr lang="it-IT" sz="1400" dirty="0" err="1">
                  <a:latin typeface="Arial"/>
                  <a:cs typeface="Arial"/>
                </a:rPr>
                <a:t>Encounter</a:t>
              </a:r>
              <a:r>
                <a:rPr lang="it-IT" sz="1400" dirty="0">
                  <a:latin typeface="Arial"/>
                  <a:cs typeface="Arial"/>
                </a:rPr>
                <a:t> with </a:t>
              </a:r>
            </a:p>
            <a:p>
              <a:pPr algn="ctr"/>
              <a:r>
                <a:rPr lang="it-IT" sz="1400" dirty="0">
                  <a:latin typeface="Arial"/>
                  <a:cs typeface="Arial"/>
                </a:rPr>
                <a:t>James Vane</a:t>
              </a:r>
            </a:p>
          </p:txBody>
        </p:sp>
        <p:cxnSp>
          <p:nvCxnSpPr>
            <p:cNvPr id="45" name="Connettore 2 44"/>
            <p:cNvCxnSpPr/>
            <p:nvPr/>
          </p:nvCxnSpPr>
          <p:spPr>
            <a:xfrm>
              <a:off x="5045933" y="4273615"/>
              <a:ext cx="0" cy="32395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6" name="CasellaDiTesto 45"/>
            <p:cNvSpPr txBox="1"/>
            <p:nvPr/>
          </p:nvSpPr>
          <p:spPr>
            <a:xfrm>
              <a:off x="5748597" y="6147698"/>
              <a:ext cx="1738076" cy="307777"/>
            </a:xfrm>
            <a:prstGeom prst="rect">
              <a:avLst/>
            </a:prstGeom>
            <a:noFill/>
          </p:spPr>
          <p:txBody>
            <a:bodyPr wrap="none" rtlCol="0">
              <a:spAutoFit/>
            </a:bodyPr>
            <a:lstStyle/>
            <a:p>
              <a:pPr algn="ctr"/>
              <a:r>
                <a:rPr lang="it-IT" sz="1400" dirty="0">
                  <a:latin typeface="Arial"/>
                  <a:cs typeface="Arial"/>
                </a:rPr>
                <a:t>James Vane </a:t>
              </a:r>
              <a:r>
                <a:rPr lang="it-IT" sz="1400" dirty="0" err="1">
                  <a:latin typeface="Arial"/>
                  <a:cs typeface="Arial"/>
                </a:rPr>
                <a:t>is</a:t>
              </a:r>
              <a:r>
                <a:rPr lang="it-IT" sz="1400" dirty="0">
                  <a:latin typeface="Arial"/>
                  <a:cs typeface="Arial"/>
                </a:rPr>
                <a:t> </a:t>
              </a:r>
              <a:r>
                <a:rPr lang="it-IT" sz="1400" dirty="0" err="1">
                  <a:latin typeface="Arial"/>
                  <a:cs typeface="Arial"/>
                </a:rPr>
                <a:t>shot</a:t>
              </a:r>
              <a:endParaRPr lang="it-IT" sz="1400" dirty="0">
                <a:latin typeface="Arial"/>
                <a:cs typeface="Arial"/>
              </a:endParaRPr>
            </a:p>
          </p:txBody>
        </p:sp>
        <p:cxnSp>
          <p:nvCxnSpPr>
            <p:cNvPr id="47" name="Connettore 2 46"/>
            <p:cNvCxnSpPr/>
            <p:nvPr/>
          </p:nvCxnSpPr>
          <p:spPr>
            <a:xfrm flipV="1">
              <a:off x="6617635" y="5179724"/>
              <a:ext cx="0" cy="89334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9" name="CasellaDiTesto 48"/>
            <p:cNvSpPr txBox="1"/>
            <p:nvPr/>
          </p:nvSpPr>
          <p:spPr>
            <a:xfrm>
              <a:off x="7494035" y="3441443"/>
              <a:ext cx="1491605" cy="307777"/>
            </a:xfrm>
            <a:prstGeom prst="rect">
              <a:avLst/>
            </a:prstGeom>
            <a:noFill/>
          </p:spPr>
          <p:txBody>
            <a:bodyPr wrap="square" rtlCol="0">
              <a:spAutoFit/>
            </a:bodyPr>
            <a:lstStyle/>
            <a:p>
              <a:r>
                <a:rPr lang="it-IT" sz="1400" dirty="0" err="1">
                  <a:latin typeface="Arial"/>
                  <a:cs typeface="Arial"/>
                </a:rPr>
                <a:t>Dorian’s</a:t>
              </a:r>
              <a:r>
                <a:rPr lang="it-IT" sz="1400" dirty="0">
                  <a:latin typeface="Arial"/>
                  <a:cs typeface="Arial"/>
                </a:rPr>
                <a:t> </a:t>
              </a:r>
              <a:r>
                <a:rPr lang="it-IT" sz="1400" dirty="0" err="1">
                  <a:latin typeface="Arial"/>
                  <a:cs typeface="Arial"/>
                </a:rPr>
                <a:t>death</a:t>
              </a:r>
              <a:endParaRPr lang="it-IT" sz="1400" dirty="0">
                <a:latin typeface="Arial"/>
                <a:cs typeface="Arial"/>
              </a:endParaRPr>
            </a:p>
          </p:txBody>
        </p:sp>
        <p:cxnSp>
          <p:nvCxnSpPr>
            <p:cNvPr id="60" name="Connettore 2 59"/>
            <p:cNvCxnSpPr/>
            <p:nvPr/>
          </p:nvCxnSpPr>
          <p:spPr>
            <a:xfrm>
              <a:off x="8239838" y="3828831"/>
              <a:ext cx="0" cy="45051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4" name="Parentesi graffa chiusa 23"/>
            <p:cNvSpPr/>
            <p:nvPr/>
          </p:nvSpPr>
          <p:spPr>
            <a:xfrm rot="16200000" flipH="1" flipV="1">
              <a:off x="4798393" y="2107687"/>
              <a:ext cx="491917" cy="639097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48" name="CasellaDiTesto 47"/>
            <p:cNvSpPr txBox="1"/>
            <p:nvPr/>
          </p:nvSpPr>
          <p:spPr>
            <a:xfrm>
              <a:off x="4453077" y="5639413"/>
              <a:ext cx="1182548" cy="307777"/>
            </a:xfrm>
            <a:prstGeom prst="rect">
              <a:avLst/>
            </a:prstGeom>
            <a:noFill/>
          </p:spPr>
          <p:txBody>
            <a:bodyPr wrap="none" rtlCol="0">
              <a:spAutoFit/>
            </a:bodyPr>
            <a:lstStyle/>
            <a:p>
              <a:r>
                <a:rPr lang="it-IT" sz="1400" dirty="0">
                  <a:latin typeface="Arial"/>
                  <a:cs typeface="Arial"/>
                </a:rPr>
                <a:t>A </a:t>
              </a:r>
              <a:r>
                <a:rPr lang="it-IT" sz="1400" dirty="0" err="1">
                  <a:latin typeface="Arial"/>
                  <a:cs typeface="Arial"/>
                </a:rPr>
                <a:t>few</a:t>
              </a:r>
              <a:r>
                <a:rPr lang="it-IT" sz="1400" dirty="0">
                  <a:latin typeface="Arial"/>
                  <a:cs typeface="Arial"/>
                </a:rPr>
                <a:t> weeks</a:t>
              </a:r>
            </a:p>
          </p:txBody>
        </p:sp>
        <p:sp>
          <p:nvSpPr>
            <p:cNvPr id="50" name="CasellaDiTesto 49"/>
            <p:cNvSpPr txBox="1"/>
            <p:nvPr/>
          </p:nvSpPr>
          <p:spPr>
            <a:xfrm>
              <a:off x="213374" y="3649676"/>
              <a:ext cx="1801457" cy="523220"/>
            </a:xfrm>
            <a:prstGeom prst="rect">
              <a:avLst/>
            </a:prstGeom>
            <a:noFill/>
          </p:spPr>
          <p:txBody>
            <a:bodyPr wrap="none" rtlCol="0">
              <a:spAutoFit/>
            </a:bodyPr>
            <a:lstStyle/>
            <a:p>
              <a:r>
                <a:rPr lang="it-IT" sz="1400" dirty="0">
                  <a:latin typeface="Arial"/>
                  <a:cs typeface="Arial"/>
                </a:rPr>
                <a:t>Central </a:t>
              </a:r>
              <a:r>
                <a:rPr lang="it-IT" sz="1400" dirty="0" err="1">
                  <a:latin typeface="Arial"/>
                  <a:cs typeface="Arial"/>
                </a:rPr>
                <a:t>turning</a:t>
              </a:r>
              <a:r>
                <a:rPr lang="it-IT" sz="1400" dirty="0">
                  <a:latin typeface="Arial"/>
                  <a:cs typeface="Arial"/>
                </a:rPr>
                <a:t> </a:t>
              </a:r>
              <a:r>
                <a:rPr lang="it-IT" sz="1400" dirty="0" err="1">
                  <a:latin typeface="Arial"/>
                  <a:cs typeface="Arial"/>
                </a:rPr>
                <a:t>point</a:t>
              </a:r>
              <a:r>
                <a:rPr lang="it-IT" sz="1400" dirty="0">
                  <a:latin typeface="Arial"/>
                  <a:cs typeface="Arial"/>
                </a:rPr>
                <a:t> </a:t>
              </a:r>
            </a:p>
            <a:p>
              <a:r>
                <a:rPr lang="it-IT" sz="1400" dirty="0" err="1">
                  <a:latin typeface="Arial"/>
                  <a:cs typeface="Arial"/>
                </a:rPr>
                <a:t>It</a:t>
              </a:r>
              <a:r>
                <a:rPr lang="it-IT" sz="1400" dirty="0">
                  <a:latin typeface="Arial"/>
                  <a:cs typeface="Arial"/>
                </a:rPr>
                <a:t> </a:t>
              </a:r>
              <a:r>
                <a:rPr lang="it-IT" sz="1400" dirty="0" err="1">
                  <a:latin typeface="Arial"/>
                  <a:cs typeface="Arial"/>
                </a:rPr>
                <a:t>covers</a:t>
              </a:r>
              <a:r>
                <a:rPr lang="it-IT" sz="1400" dirty="0">
                  <a:latin typeface="Arial"/>
                  <a:cs typeface="Arial"/>
                </a:rPr>
                <a:t> 18 </a:t>
              </a:r>
              <a:r>
                <a:rPr lang="it-IT" sz="1400" dirty="0" err="1">
                  <a:latin typeface="Arial"/>
                  <a:cs typeface="Arial"/>
                </a:rPr>
                <a:t>years</a:t>
              </a:r>
              <a:endParaRPr lang="it-IT" sz="1400" dirty="0">
                <a:latin typeface="Arial"/>
                <a:cs typeface="Arial"/>
              </a:endParaRPr>
            </a:p>
          </p:txBody>
        </p:sp>
      </p:grpSp>
    </p:spTree>
    <p:extLst>
      <p:ext uri="{BB962C8B-B14F-4D97-AF65-F5344CB8AC3E}">
        <p14:creationId xmlns:p14="http://schemas.microsoft.com/office/powerpoint/2010/main" val="46626449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583338"/>
            <a:ext cx="8288361" cy="1702446"/>
          </a:xfrm>
        </p:spPr>
        <p:txBody>
          <a:bodyPr>
            <a:noAutofit/>
          </a:bodyPr>
          <a:lstStyle/>
          <a:p>
            <a:pPr algn="ctr">
              <a:spcAft>
                <a:spcPts val="0"/>
              </a:spcAft>
              <a:buClr>
                <a:srgbClr val="C3260C"/>
              </a:buClr>
              <a:buSzPct val="12800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en-GB" sz="3600" i="1" dirty="0">
                <a:solidFill>
                  <a:srgbClr val="F7C939"/>
                </a:solidFill>
                <a:latin typeface="Arial"/>
                <a:cs typeface="Arial"/>
              </a:rPr>
              <a:t>a. The Picture of Dorian </a:t>
            </a:r>
            <a:r>
              <a:rPr lang="en-GB" sz="3600" i="1" dirty="0" err="1">
                <a:solidFill>
                  <a:srgbClr val="F7C939"/>
                </a:solidFill>
                <a:latin typeface="Arial"/>
                <a:cs typeface="Arial"/>
              </a:rPr>
              <a:t>Gray</a:t>
            </a:r>
            <a:r>
              <a:rPr lang="it-IT" sz="3600" i="1" dirty="0">
                <a:solidFill>
                  <a:srgbClr val="F7C939"/>
                </a:solidFill>
                <a:latin typeface="Arial"/>
                <a:cs typeface="Arial"/>
              </a:rPr>
              <a:t> </a:t>
            </a:r>
            <a:r>
              <a:rPr lang="it-IT" sz="3600" dirty="0">
                <a:solidFill>
                  <a:srgbClr val="F7C939"/>
                </a:solidFill>
                <a:latin typeface="Arial"/>
                <a:cs typeface="Arial"/>
              </a:rPr>
              <a:t>(1891)</a:t>
            </a:r>
          </a:p>
        </p:txBody>
      </p:sp>
      <p:sp>
        <p:nvSpPr>
          <p:cNvPr id="3" name="CasellaDiTesto 2"/>
          <p:cNvSpPr txBox="1"/>
          <p:nvPr/>
        </p:nvSpPr>
        <p:spPr>
          <a:xfrm>
            <a:off x="585549" y="2543684"/>
            <a:ext cx="1914307" cy="584775"/>
          </a:xfrm>
          <a:prstGeom prst="rect">
            <a:avLst/>
          </a:prstGeom>
          <a:noFill/>
        </p:spPr>
        <p:txBody>
          <a:bodyPr wrap="none" rtlCol="0">
            <a:spAutoFit/>
          </a:bodyPr>
          <a:lstStyle/>
          <a:p>
            <a:r>
              <a:rPr lang="en-GB" sz="3200" i="1" dirty="0">
                <a:solidFill>
                  <a:srgbClr val="FF0000"/>
                </a:solidFill>
                <a:latin typeface="Arial"/>
                <a:cs typeface="Arial"/>
              </a:rPr>
              <a:t>Features</a:t>
            </a:r>
            <a:r>
              <a:rPr lang="it-IT" sz="3200" i="1" dirty="0">
                <a:solidFill>
                  <a:srgbClr val="FF0000"/>
                </a:solidFill>
                <a:latin typeface="Arial"/>
                <a:cs typeface="Arial"/>
              </a:rPr>
              <a:t> </a:t>
            </a:r>
          </a:p>
        </p:txBody>
      </p:sp>
      <p:sp>
        <p:nvSpPr>
          <p:cNvPr id="2" name="CasellaDiTesto 1"/>
          <p:cNvSpPr txBox="1"/>
          <p:nvPr/>
        </p:nvSpPr>
        <p:spPr>
          <a:xfrm>
            <a:off x="713308" y="3324821"/>
            <a:ext cx="7886065" cy="2462212"/>
          </a:xfrm>
          <a:prstGeom prst="rect">
            <a:avLst/>
          </a:prstGeom>
          <a:noFill/>
        </p:spPr>
        <p:txBody>
          <a:bodyPr wrap="square" rtlCol="0">
            <a:spAutoFit/>
          </a:bodyPr>
          <a:lstStyle/>
          <a:p>
            <a:pPr lvl="0"/>
            <a:r>
              <a:rPr lang="en-GB" sz="2200" dirty="0">
                <a:solidFill>
                  <a:srgbClr val="FF0000"/>
                </a:solidFill>
                <a:latin typeface="Arial"/>
                <a:cs typeface="Arial"/>
              </a:rPr>
              <a:t>• </a:t>
            </a:r>
            <a:r>
              <a:rPr lang="en-GB" sz="2200" dirty="0">
                <a:latin typeface="Arial"/>
                <a:cs typeface="Arial"/>
              </a:rPr>
              <a:t>Preface considered the manifesto of the aesthetic</a:t>
            </a:r>
            <a:br>
              <a:rPr lang="en-GB" sz="2200" dirty="0">
                <a:latin typeface="Arial"/>
                <a:cs typeface="Arial"/>
              </a:rPr>
            </a:br>
            <a:r>
              <a:rPr lang="en-GB" sz="2200" dirty="0">
                <a:latin typeface="Arial"/>
                <a:cs typeface="Arial"/>
              </a:rPr>
              <a:t>  movement in England. </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Style characterised by rare elegance. </a:t>
            </a:r>
            <a:endParaRPr lang="it-IT" sz="2200" dirty="0">
              <a:latin typeface="Arial"/>
              <a:cs typeface="Arial"/>
            </a:endParaRPr>
          </a:p>
          <a:p>
            <a:pPr lvl="0"/>
            <a:r>
              <a:rPr lang="en-GB" sz="2200" dirty="0">
                <a:solidFill>
                  <a:srgbClr val="FF0000"/>
                </a:solidFill>
                <a:latin typeface="Arial"/>
                <a:cs typeface="Arial"/>
              </a:rPr>
              <a:t>• </a:t>
            </a:r>
            <a:r>
              <a:rPr lang="en-GB" sz="2200" dirty="0">
                <a:solidFill>
                  <a:srgbClr val="000000"/>
                </a:solidFill>
                <a:latin typeface="Arial"/>
                <a:cs typeface="Arial"/>
              </a:rPr>
              <a:t>C</a:t>
            </a:r>
            <a:r>
              <a:rPr lang="en-GB" sz="2200" dirty="0">
                <a:latin typeface="Arial"/>
                <a:cs typeface="Arial"/>
              </a:rPr>
              <a:t>ontradictory: it can be considered a mystery story, </a:t>
            </a:r>
            <a:br>
              <a:rPr lang="en-GB" sz="2200" dirty="0">
                <a:latin typeface="Arial"/>
                <a:cs typeface="Arial"/>
              </a:rPr>
            </a:br>
            <a:r>
              <a:rPr lang="en-GB" sz="2200" dirty="0">
                <a:latin typeface="Arial"/>
                <a:cs typeface="Arial"/>
              </a:rPr>
              <a:t>  an expression of extreme </a:t>
            </a:r>
            <a:r>
              <a:rPr lang="en-GB" sz="2200" dirty="0" err="1">
                <a:latin typeface="Arial"/>
                <a:cs typeface="Arial"/>
              </a:rPr>
              <a:t>Decadentism</a:t>
            </a:r>
            <a:r>
              <a:rPr lang="en-GB" sz="2200" dirty="0">
                <a:latin typeface="Arial"/>
                <a:cs typeface="Arial"/>
              </a:rPr>
              <a:t> or also an allegorical</a:t>
            </a:r>
            <a:br>
              <a:rPr lang="en-GB" sz="2200" dirty="0">
                <a:latin typeface="Arial"/>
                <a:cs typeface="Arial"/>
              </a:rPr>
            </a:br>
            <a:r>
              <a:rPr lang="en-GB" sz="2200" dirty="0">
                <a:latin typeface="Arial"/>
                <a:cs typeface="Arial"/>
              </a:rPr>
              <a:t>  book showing the results of spiritual corruption and</a:t>
            </a:r>
            <a:br>
              <a:rPr lang="en-GB" sz="2200" dirty="0">
                <a:latin typeface="Arial"/>
                <a:cs typeface="Arial"/>
              </a:rPr>
            </a:br>
            <a:r>
              <a:rPr lang="en-GB" sz="2200" dirty="0">
                <a:latin typeface="Arial"/>
                <a:cs typeface="Arial"/>
              </a:rPr>
              <a:t>  hypocrisy hidden under the mask of beauty, that is art. </a:t>
            </a:r>
            <a:endParaRPr lang="it-IT" sz="2200" dirty="0">
              <a:latin typeface="Arial"/>
              <a:cs typeface="Arial"/>
            </a:endParaRPr>
          </a:p>
        </p:txBody>
      </p:sp>
    </p:spTree>
    <p:extLst>
      <p:ext uri="{BB962C8B-B14F-4D97-AF65-F5344CB8AC3E}">
        <p14:creationId xmlns:p14="http://schemas.microsoft.com/office/powerpoint/2010/main" val="254230913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630371"/>
            <a:ext cx="8288361" cy="1702446"/>
          </a:xfrm>
        </p:spPr>
        <p:txBody>
          <a:bodyPr>
            <a:noAutofit/>
          </a:bodyPr>
          <a:lstStyle/>
          <a:p>
            <a:pPr algn="ctr">
              <a:spcAft>
                <a:spcPts val="0"/>
              </a:spcAft>
              <a:buClr>
                <a:srgbClr val="C3260C"/>
              </a:buClr>
              <a:buSzPct val="12800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en-GB" sz="3600" i="1" dirty="0">
                <a:solidFill>
                  <a:srgbClr val="F7C939"/>
                </a:solidFill>
                <a:latin typeface="Arial"/>
                <a:cs typeface="Arial"/>
              </a:rPr>
              <a:t>a. The Picture of Dorian </a:t>
            </a:r>
            <a:r>
              <a:rPr lang="en-GB" sz="3600" i="1" dirty="0" err="1">
                <a:solidFill>
                  <a:srgbClr val="F7C939"/>
                </a:solidFill>
                <a:latin typeface="Arial"/>
                <a:cs typeface="Arial"/>
              </a:rPr>
              <a:t>Gray</a:t>
            </a:r>
            <a:r>
              <a:rPr lang="it-IT" sz="3600" i="1" dirty="0">
                <a:solidFill>
                  <a:srgbClr val="F7C939"/>
                </a:solidFill>
                <a:latin typeface="Arial"/>
                <a:cs typeface="Arial"/>
              </a:rPr>
              <a:t> </a:t>
            </a:r>
            <a:r>
              <a:rPr lang="it-IT" sz="3600" dirty="0">
                <a:solidFill>
                  <a:srgbClr val="F7C939"/>
                </a:solidFill>
                <a:latin typeface="Arial"/>
                <a:cs typeface="Arial"/>
              </a:rPr>
              <a:t>(1891)</a:t>
            </a:r>
          </a:p>
        </p:txBody>
      </p:sp>
      <p:sp>
        <p:nvSpPr>
          <p:cNvPr id="3" name="CasellaDiTesto 2"/>
          <p:cNvSpPr txBox="1"/>
          <p:nvPr/>
        </p:nvSpPr>
        <p:spPr>
          <a:xfrm>
            <a:off x="585549" y="2473132"/>
            <a:ext cx="4238661" cy="584775"/>
          </a:xfrm>
          <a:prstGeom prst="rect">
            <a:avLst/>
          </a:prstGeom>
          <a:noFill/>
        </p:spPr>
        <p:txBody>
          <a:bodyPr wrap="none" rtlCol="0">
            <a:spAutoFit/>
          </a:bodyPr>
          <a:lstStyle/>
          <a:p>
            <a:r>
              <a:rPr lang="en-GB" sz="3200" i="1" dirty="0">
                <a:solidFill>
                  <a:srgbClr val="FF0000"/>
                </a:solidFill>
                <a:latin typeface="Arial"/>
                <a:cs typeface="Arial"/>
              </a:rPr>
              <a:t>Ambiguous Message</a:t>
            </a:r>
            <a:r>
              <a:rPr lang="it-IT" sz="3200" i="1" dirty="0">
                <a:solidFill>
                  <a:srgbClr val="FF0000"/>
                </a:solidFill>
                <a:latin typeface="Arial"/>
                <a:cs typeface="Arial"/>
              </a:rPr>
              <a:t>  </a:t>
            </a:r>
          </a:p>
        </p:txBody>
      </p:sp>
      <p:sp>
        <p:nvSpPr>
          <p:cNvPr id="2" name="CasellaDiTesto 1"/>
          <p:cNvSpPr txBox="1"/>
          <p:nvPr/>
        </p:nvSpPr>
        <p:spPr>
          <a:xfrm>
            <a:off x="628968" y="3254269"/>
            <a:ext cx="7886065" cy="2677656"/>
          </a:xfrm>
          <a:prstGeom prst="rect">
            <a:avLst/>
          </a:prstGeom>
          <a:noFill/>
        </p:spPr>
        <p:txBody>
          <a:bodyPr wrap="square" rtlCol="0">
            <a:spAutoFit/>
          </a:bodyPr>
          <a:lstStyle/>
          <a:p>
            <a:pPr marL="0" lvl="1" fontAlgn="base"/>
            <a:r>
              <a:rPr lang="en-GB" sz="2400" dirty="0">
                <a:solidFill>
                  <a:srgbClr val="FF0000"/>
                </a:solidFill>
                <a:latin typeface="Arial"/>
                <a:cs typeface="Arial"/>
              </a:rPr>
              <a:t>• </a:t>
            </a:r>
            <a:r>
              <a:rPr lang="en-GB" sz="2400" i="1" dirty="0">
                <a:latin typeface="Arial"/>
                <a:cs typeface="Arial"/>
              </a:rPr>
              <a:t>Pleasure</a:t>
            </a:r>
            <a:r>
              <a:rPr lang="en-GB" sz="2400" dirty="0">
                <a:latin typeface="Arial"/>
                <a:cs typeface="Arial"/>
              </a:rPr>
              <a:t> and excesses are punished and reality cannot</a:t>
            </a:r>
            <a:br>
              <a:rPr lang="en-GB" sz="2400" dirty="0">
                <a:latin typeface="Arial"/>
                <a:cs typeface="Arial"/>
              </a:rPr>
            </a:br>
            <a:r>
              <a:rPr lang="en-GB" sz="2400" dirty="0">
                <a:latin typeface="Arial"/>
                <a:cs typeface="Arial"/>
              </a:rPr>
              <a:t>  be escaped</a:t>
            </a:r>
            <a:endParaRPr lang="it-IT" sz="2400" dirty="0">
              <a:latin typeface="Arial"/>
              <a:cs typeface="Arial"/>
            </a:endParaRPr>
          </a:p>
          <a:p>
            <a:pPr marL="0" lvl="1" fontAlgn="base"/>
            <a:r>
              <a:rPr lang="en-GB" sz="2400" dirty="0">
                <a:solidFill>
                  <a:srgbClr val="FF0000"/>
                </a:solidFill>
                <a:latin typeface="Arial"/>
                <a:cs typeface="Arial"/>
              </a:rPr>
              <a:t>• </a:t>
            </a:r>
            <a:r>
              <a:rPr lang="en-GB" sz="2400" dirty="0">
                <a:latin typeface="Arial"/>
                <a:cs typeface="Arial"/>
              </a:rPr>
              <a:t>The punishment for all his sins leads to death</a:t>
            </a:r>
            <a:endParaRPr lang="it-IT" sz="2400" dirty="0">
              <a:latin typeface="Arial"/>
              <a:cs typeface="Arial"/>
            </a:endParaRPr>
          </a:p>
          <a:p>
            <a:pPr marL="0" lvl="1" fontAlgn="base"/>
            <a:r>
              <a:rPr lang="en-GB" sz="2400" dirty="0">
                <a:solidFill>
                  <a:srgbClr val="FF0000"/>
                </a:solidFill>
                <a:latin typeface="Arial"/>
                <a:cs typeface="Arial"/>
              </a:rPr>
              <a:t>• </a:t>
            </a:r>
            <a:r>
              <a:rPr lang="en-GB" sz="2400" i="1" dirty="0">
                <a:latin typeface="Arial"/>
                <a:cs typeface="Arial"/>
              </a:rPr>
              <a:t>Picture </a:t>
            </a:r>
            <a:r>
              <a:rPr lang="en-GB" sz="2400" dirty="0">
                <a:latin typeface="Arial"/>
                <a:cs typeface="Arial"/>
              </a:rPr>
              <a:t>= symbol of the immorality and bad conscience</a:t>
            </a:r>
            <a:br>
              <a:rPr lang="en-GB" sz="2400" dirty="0">
                <a:latin typeface="Arial"/>
                <a:cs typeface="Arial"/>
              </a:rPr>
            </a:br>
            <a:r>
              <a:rPr lang="en-GB" sz="2400" dirty="0">
                <a:latin typeface="Arial"/>
                <a:cs typeface="Arial"/>
              </a:rPr>
              <a:t>  of the Victorian middle class</a:t>
            </a:r>
            <a:endParaRPr lang="it-IT" sz="2400" dirty="0">
              <a:latin typeface="Arial"/>
              <a:cs typeface="Arial"/>
            </a:endParaRPr>
          </a:p>
          <a:p>
            <a:pPr marL="0" lvl="1" fontAlgn="base"/>
            <a:r>
              <a:rPr lang="en-GB" sz="2400" dirty="0">
                <a:solidFill>
                  <a:srgbClr val="FF0000"/>
                </a:solidFill>
                <a:latin typeface="Arial"/>
                <a:cs typeface="Arial"/>
              </a:rPr>
              <a:t>• </a:t>
            </a:r>
            <a:r>
              <a:rPr lang="en-GB" sz="2400" i="1" dirty="0">
                <a:latin typeface="Arial"/>
                <a:cs typeface="Arial"/>
              </a:rPr>
              <a:t>Picture </a:t>
            </a:r>
            <a:r>
              <a:rPr lang="en-GB" sz="2400" dirty="0">
                <a:latin typeface="Arial"/>
                <a:cs typeface="Arial"/>
              </a:rPr>
              <a:t>= at the end gets back to its original beauty =</a:t>
            </a:r>
            <a:br>
              <a:rPr lang="en-GB" sz="2400" dirty="0">
                <a:latin typeface="Arial"/>
                <a:cs typeface="Arial"/>
              </a:rPr>
            </a:br>
            <a:r>
              <a:rPr lang="en-GB" sz="2400" dirty="0">
                <a:latin typeface="Arial"/>
                <a:cs typeface="Arial"/>
              </a:rPr>
              <a:t>  art survives people, art is eternal</a:t>
            </a:r>
            <a:endParaRPr lang="it-IT" sz="2400" dirty="0">
              <a:latin typeface="Arial"/>
              <a:cs typeface="Arial"/>
            </a:endParaRPr>
          </a:p>
        </p:txBody>
      </p:sp>
    </p:spTree>
    <p:extLst>
      <p:ext uri="{BB962C8B-B14F-4D97-AF65-F5344CB8AC3E}">
        <p14:creationId xmlns:p14="http://schemas.microsoft.com/office/powerpoint/2010/main" val="341274931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65978" y="2113682"/>
            <a:ext cx="8926482" cy="263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en-GB" sz="6600" b="1" dirty="0">
                <a:solidFill>
                  <a:schemeClr val="bg2">
                    <a:lumMod val="50000"/>
                  </a:schemeClr>
                </a:solidFill>
                <a:latin typeface="Arial"/>
                <a:cs typeface="Arial"/>
              </a:rPr>
              <a:t>HIS MASTERPIECES</a:t>
            </a:r>
          </a:p>
          <a:p>
            <a:pPr algn="ctr" defTabSz="914400">
              <a:buClr>
                <a:srgbClr val="C3260C"/>
              </a:buClr>
              <a:buSzPct val="128000"/>
            </a:pPr>
            <a:r>
              <a:rPr lang="en-GB" sz="4800" i="1" dirty="0">
                <a:solidFill>
                  <a:srgbClr val="0D79CA"/>
                </a:solidFill>
                <a:latin typeface="Arial"/>
                <a:cs typeface="Arial"/>
              </a:rPr>
              <a:t>b. Salome</a:t>
            </a:r>
            <a:r>
              <a:rPr lang="it-IT" sz="4800" i="1" dirty="0">
                <a:solidFill>
                  <a:srgbClr val="0D79CA"/>
                </a:solidFill>
                <a:latin typeface="Arial"/>
                <a:cs typeface="Arial"/>
              </a:rPr>
              <a:t> (1891)</a:t>
            </a:r>
          </a:p>
        </p:txBody>
      </p:sp>
    </p:spTree>
    <p:extLst>
      <p:ext uri="{BB962C8B-B14F-4D97-AF65-F5344CB8AC3E}">
        <p14:creationId xmlns:p14="http://schemas.microsoft.com/office/powerpoint/2010/main" val="4052535859"/>
      </p:ext>
    </p:extLst>
  </p:cSld>
  <p:clrMapOvr>
    <a:masterClrMapping/>
  </p:clrMapOvr>
  <p:transition xmlns:p14="http://schemas.microsoft.com/office/powerpoint/2010/main" spd="slow" advClick="0" advTm="4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it-IT" sz="6600" b="1" dirty="0">
                <a:solidFill>
                  <a:srgbClr val="0D79CA"/>
                </a:solidFill>
                <a:latin typeface="Arial" charset="0"/>
                <a:cs typeface="Arial" charset="0"/>
              </a:rPr>
              <a:t>LIFE</a:t>
            </a:r>
            <a:endParaRPr lang="it-IT" sz="3200" b="1" dirty="0">
              <a:solidFill>
                <a:srgbClr val="0D79CA"/>
              </a:solidFill>
              <a:latin typeface="Arial" charset="0"/>
              <a:cs typeface="Arial" charset="0"/>
            </a:endParaRPr>
          </a:p>
        </p:txBody>
      </p:sp>
    </p:spTree>
    <p:extLst>
      <p:ext uri="{BB962C8B-B14F-4D97-AF65-F5344CB8AC3E}">
        <p14:creationId xmlns:p14="http://schemas.microsoft.com/office/powerpoint/2010/main" val="4180212056"/>
      </p:ext>
    </p:extLst>
  </p:cSld>
  <p:clrMapOvr>
    <a:masterClrMapping/>
  </p:clrMapOvr>
  <p:transition xmlns:p14="http://schemas.microsoft.com/office/powerpoint/2010/main" spd="slow" advClick="0" advTm="400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583339"/>
            <a:ext cx="8288361" cy="1702446"/>
          </a:xfrm>
        </p:spPr>
        <p:txBody>
          <a:bodyPr>
            <a:noAutofit/>
          </a:bodyPr>
          <a:lstStyle/>
          <a:p>
            <a:pPr algn="ctr">
              <a:spcAft>
                <a:spcPts val="0"/>
              </a:spcAft>
              <a:buClr>
                <a:srgbClr val="C3260C"/>
              </a:buClr>
              <a:buSzPct val="128000"/>
              <a:buNone/>
            </a:pPr>
            <a:r>
              <a:rPr lang="en-GB" sz="4400" dirty="0">
                <a:solidFill>
                  <a:srgbClr val="F7C939"/>
                </a:solidFill>
                <a:latin typeface="Arial"/>
                <a:cs typeface="Arial"/>
              </a:rPr>
              <a:t>HIS MASTERPIECES</a:t>
            </a:r>
          </a:p>
          <a:p>
            <a:pPr marL="45720" indent="0" algn="ctr">
              <a:spcAft>
                <a:spcPts val="0"/>
              </a:spcAft>
              <a:buClr>
                <a:srgbClr val="C3260C"/>
              </a:buClr>
              <a:buSzPct val="128000"/>
              <a:buNone/>
            </a:pPr>
            <a:r>
              <a:rPr lang="it-IT" sz="3600" i="1" dirty="0">
                <a:solidFill>
                  <a:srgbClr val="F7C939"/>
                </a:solidFill>
                <a:latin typeface="Arial"/>
                <a:cs typeface="Arial"/>
              </a:rPr>
              <a:t>b. Salome (1891)</a:t>
            </a:r>
            <a:endParaRPr lang="it-IT" sz="3600" dirty="0">
              <a:solidFill>
                <a:srgbClr val="F7C939"/>
              </a:solidFill>
              <a:latin typeface="Arial"/>
              <a:cs typeface="Arial"/>
            </a:endParaRPr>
          </a:p>
        </p:txBody>
      </p:sp>
      <p:sp>
        <p:nvSpPr>
          <p:cNvPr id="2" name="CasellaDiTesto 1"/>
          <p:cNvSpPr txBox="1"/>
          <p:nvPr/>
        </p:nvSpPr>
        <p:spPr>
          <a:xfrm>
            <a:off x="1080289" y="2584503"/>
            <a:ext cx="7415046" cy="1938992"/>
          </a:xfrm>
          <a:prstGeom prst="rect">
            <a:avLst/>
          </a:prstGeom>
          <a:noFill/>
        </p:spPr>
        <p:txBody>
          <a:bodyPr wrap="square" rtlCol="0">
            <a:spAutoFit/>
          </a:bodyPr>
          <a:lstStyle/>
          <a:p>
            <a:pPr lvl="0"/>
            <a:r>
              <a:rPr lang="en-GB" sz="2400" dirty="0">
                <a:solidFill>
                  <a:srgbClr val="FF0000"/>
                </a:solidFill>
                <a:latin typeface="Wingdings 3" charset="2"/>
                <a:cs typeface="Wingdings 3" charset="2"/>
              </a:rPr>
              <a:t>u</a:t>
            </a:r>
            <a:r>
              <a:rPr lang="en-GB" sz="2400" dirty="0">
                <a:latin typeface="Arial"/>
                <a:cs typeface="Arial"/>
              </a:rPr>
              <a:t> One-act play written in French for the actress</a:t>
            </a:r>
            <a:br>
              <a:rPr lang="en-GB" sz="2400" dirty="0">
                <a:latin typeface="Arial"/>
                <a:cs typeface="Arial"/>
              </a:rPr>
            </a:br>
            <a:r>
              <a:rPr lang="en-GB" sz="2400" dirty="0">
                <a:latin typeface="Arial"/>
                <a:cs typeface="Arial"/>
              </a:rPr>
              <a:t>    Sarah Bernhardt, then translated into English by</a:t>
            </a:r>
            <a:br>
              <a:rPr lang="en-GB" sz="2400" dirty="0">
                <a:latin typeface="Arial"/>
                <a:cs typeface="Arial"/>
              </a:rPr>
            </a:br>
            <a:r>
              <a:rPr lang="en-GB" sz="2400" dirty="0">
                <a:latin typeface="Arial"/>
                <a:cs typeface="Arial"/>
              </a:rPr>
              <a:t>    Wilde’s friend, Lord Alfred Douglas. </a:t>
            </a:r>
          </a:p>
          <a:p>
            <a:pPr lvl="0"/>
            <a:endParaRPr lang="it-IT" sz="2400" dirty="0">
              <a:latin typeface="Arial"/>
              <a:cs typeface="Arial"/>
            </a:endParaRPr>
          </a:p>
          <a:p>
            <a:pPr lvl="0"/>
            <a:r>
              <a:rPr lang="en-GB" sz="2400" dirty="0">
                <a:solidFill>
                  <a:srgbClr val="FF0000"/>
                </a:solidFill>
                <a:latin typeface="Wingdings 3" charset="2"/>
                <a:cs typeface="Wingdings 3" charset="2"/>
              </a:rPr>
              <a:t>u</a:t>
            </a:r>
            <a:r>
              <a:rPr lang="en-GB" sz="2400" dirty="0">
                <a:latin typeface="Arial"/>
                <a:cs typeface="Arial"/>
              </a:rPr>
              <a:t> Censored for about </a:t>
            </a:r>
            <a:r>
              <a:rPr lang="en-GB" sz="2400" dirty="0" err="1">
                <a:latin typeface="Arial"/>
                <a:cs typeface="Arial"/>
              </a:rPr>
              <a:t>fourty</a:t>
            </a:r>
            <a:r>
              <a:rPr lang="en-GB" sz="2400" dirty="0">
                <a:latin typeface="Arial"/>
                <a:cs typeface="Arial"/>
              </a:rPr>
              <a:t> years in Britain. </a:t>
            </a:r>
            <a:endParaRPr lang="it-IT" sz="2400" dirty="0">
              <a:latin typeface="Arial"/>
              <a:cs typeface="Arial"/>
            </a:endParaRPr>
          </a:p>
        </p:txBody>
      </p:sp>
    </p:spTree>
    <p:extLst>
      <p:ext uri="{BB962C8B-B14F-4D97-AF65-F5344CB8AC3E}">
        <p14:creationId xmlns:p14="http://schemas.microsoft.com/office/powerpoint/2010/main" val="214503526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189684" y="548850"/>
            <a:ext cx="8288361" cy="1702446"/>
          </a:xfrm>
        </p:spPr>
        <p:txBody>
          <a:bodyPr>
            <a:noAutofit/>
          </a:bodyPr>
          <a:lstStyle/>
          <a:p>
            <a:pPr marL="0" algn="ctr">
              <a:spcBef>
                <a:spcPts val="0"/>
              </a:spcBef>
              <a:spcAft>
                <a:spcPts val="0"/>
              </a:spcAft>
              <a:buClr>
                <a:srgbClr val="C3260C"/>
              </a:buClr>
              <a:buSzPct val="128000"/>
              <a:buNone/>
            </a:pPr>
            <a:r>
              <a:rPr lang="en-GB" sz="4400" dirty="0">
                <a:solidFill>
                  <a:srgbClr val="F7C939"/>
                </a:solidFill>
                <a:latin typeface="Arial"/>
                <a:cs typeface="Arial"/>
              </a:rPr>
              <a:t>HIS MASTERPIECES</a:t>
            </a:r>
          </a:p>
          <a:p>
            <a:pPr marL="0" indent="0" algn="ctr">
              <a:spcBef>
                <a:spcPts val="0"/>
              </a:spcBef>
              <a:spcAft>
                <a:spcPts val="0"/>
              </a:spcAft>
              <a:buClr>
                <a:srgbClr val="C3260C"/>
              </a:buClr>
              <a:buSzPct val="128000"/>
              <a:buNone/>
            </a:pPr>
            <a:r>
              <a:rPr lang="it-IT" sz="3600" i="1" dirty="0">
                <a:solidFill>
                  <a:srgbClr val="F7C939"/>
                </a:solidFill>
                <a:latin typeface="Arial"/>
                <a:cs typeface="Arial"/>
              </a:rPr>
              <a:t>b. Salome (1891)</a:t>
            </a:r>
            <a:endParaRPr lang="it-IT" sz="3600" dirty="0">
              <a:solidFill>
                <a:srgbClr val="F7C939"/>
              </a:solidFill>
              <a:latin typeface="Arial"/>
              <a:cs typeface="Arial"/>
            </a:endParaRPr>
          </a:p>
        </p:txBody>
      </p:sp>
      <p:sp>
        <p:nvSpPr>
          <p:cNvPr id="3" name="CasellaDiTesto 2"/>
          <p:cNvSpPr txBox="1"/>
          <p:nvPr/>
        </p:nvSpPr>
        <p:spPr>
          <a:xfrm>
            <a:off x="585549" y="2251296"/>
            <a:ext cx="992440" cy="584776"/>
          </a:xfrm>
          <a:prstGeom prst="rect">
            <a:avLst/>
          </a:prstGeom>
          <a:noFill/>
        </p:spPr>
        <p:txBody>
          <a:bodyPr wrap="none" rtlCol="0">
            <a:spAutoFit/>
          </a:bodyPr>
          <a:lstStyle/>
          <a:p>
            <a:r>
              <a:rPr lang="en-GB" sz="3200" i="1" dirty="0">
                <a:solidFill>
                  <a:srgbClr val="FF0000"/>
                </a:solidFill>
                <a:latin typeface="Arial"/>
                <a:cs typeface="Arial"/>
              </a:rPr>
              <a:t>Plot</a:t>
            </a:r>
            <a:endParaRPr lang="it-IT" sz="3200" i="1" dirty="0">
              <a:solidFill>
                <a:srgbClr val="FF0000"/>
              </a:solidFill>
              <a:latin typeface="Arial"/>
              <a:cs typeface="Arial"/>
            </a:endParaRPr>
          </a:p>
        </p:txBody>
      </p:sp>
      <p:sp>
        <p:nvSpPr>
          <p:cNvPr id="2" name="CasellaDiTesto 1"/>
          <p:cNvSpPr txBox="1"/>
          <p:nvPr/>
        </p:nvSpPr>
        <p:spPr>
          <a:xfrm>
            <a:off x="996646" y="2736625"/>
            <a:ext cx="7938291" cy="1446550"/>
          </a:xfrm>
          <a:prstGeom prst="rect">
            <a:avLst/>
          </a:prstGeom>
          <a:noFill/>
        </p:spPr>
        <p:txBody>
          <a:bodyPr wrap="square" rtlCol="0">
            <a:spAutoFit/>
          </a:bodyPr>
          <a:lstStyle/>
          <a:p>
            <a:r>
              <a:rPr lang="en-GB" sz="2200" dirty="0">
                <a:latin typeface="Arial"/>
                <a:cs typeface="Arial"/>
              </a:rPr>
              <a:t>Love of the biblical princess for John the Baptist, who has been imprisoned by Herod (her stepfather) and put into a cistern. Salome is deeply attracted to him, but the prophet rejects her.</a:t>
            </a:r>
            <a:endParaRPr lang="it-IT" sz="2200" dirty="0">
              <a:latin typeface="Arial"/>
              <a:cs typeface="Arial"/>
            </a:endParaRPr>
          </a:p>
        </p:txBody>
      </p:sp>
      <p:sp>
        <p:nvSpPr>
          <p:cNvPr id="4" name="CasellaDiTesto 3"/>
          <p:cNvSpPr txBox="1"/>
          <p:nvPr/>
        </p:nvSpPr>
        <p:spPr>
          <a:xfrm>
            <a:off x="1985541" y="4525790"/>
            <a:ext cx="6788405" cy="2154436"/>
          </a:xfrm>
          <a:prstGeom prst="rect">
            <a:avLst/>
          </a:prstGeom>
          <a:noFill/>
        </p:spPr>
        <p:txBody>
          <a:bodyPr wrap="square" rtlCol="0">
            <a:spAutoFit/>
          </a:bodyPr>
          <a:lstStyle/>
          <a:p>
            <a:r>
              <a:rPr lang="en-GB" sz="2400" b="1" dirty="0">
                <a:solidFill>
                  <a:srgbClr val="FF0000"/>
                </a:solidFill>
                <a:latin typeface="Arial"/>
                <a:cs typeface="Arial"/>
              </a:rPr>
              <a:t>Revenge</a:t>
            </a:r>
            <a:r>
              <a:rPr lang="en-GB" sz="2200" dirty="0">
                <a:latin typeface="Arial"/>
                <a:cs typeface="Arial"/>
              </a:rPr>
              <a:t>: if she cannot have him alive, she will have him dead. </a:t>
            </a:r>
            <a:endParaRPr lang="it-IT" sz="2200" dirty="0">
              <a:latin typeface="Arial"/>
              <a:cs typeface="Arial"/>
            </a:endParaRPr>
          </a:p>
          <a:p>
            <a:r>
              <a:rPr lang="en-GB" sz="2200" dirty="0">
                <a:latin typeface="Arial"/>
                <a:cs typeface="Arial"/>
              </a:rPr>
              <a:t>After dancing an erotic dance for Herod she asks him for </a:t>
            </a:r>
            <a:r>
              <a:rPr lang="en-GB" sz="2200" dirty="0" err="1">
                <a:latin typeface="Arial"/>
                <a:cs typeface="Arial"/>
              </a:rPr>
              <a:t>Jokanan’s</a:t>
            </a:r>
            <a:r>
              <a:rPr lang="en-GB" sz="2200" dirty="0">
                <a:latin typeface="Arial"/>
                <a:cs typeface="Arial"/>
              </a:rPr>
              <a:t> head, which will be carried to her on a silver tray. Afraid of her power and morbid insanity, Herod orders her execution at the end of the play.</a:t>
            </a:r>
            <a:endParaRPr lang="it-IT" sz="2200" dirty="0"/>
          </a:p>
        </p:txBody>
      </p:sp>
      <p:sp>
        <p:nvSpPr>
          <p:cNvPr id="5" name="Freccia angolare in su 4"/>
          <p:cNvSpPr/>
          <p:nvPr/>
        </p:nvSpPr>
        <p:spPr>
          <a:xfrm rot="6778943">
            <a:off x="1605567" y="4389962"/>
            <a:ext cx="525016" cy="349237"/>
          </a:xfrm>
          <a:prstGeom prst="bentUpArrow">
            <a:avLst/>
          </a:prstGeom>
          <a:solidFill>
            <a:schemeClr val="bg1"/>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9427327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900" decel="100000" fill="hold"/>
                                        <p:tgtEl>
                                          <p:spTgt spid="2"/>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900" decel="100000" fill="hold"/>
                                        <p:tgtEl>
                                          <p:spTgt spid="5"/>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900" decel="100000" fill="hold"/>
                                        <p:tgtEl>
                                          <p:spTgt spid="4"/>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512789"/>
            <a:ext cx="8288361" cy="1702446"/>
          </a:xfrm>
        </p:spPr>
        <p:txBody>
          <a:bodyPr>
            <a:noAutofit/>
          </a:bodyPr>
          <a:lstStyle/>
          <a:p>
            <a:pPr marL="0" algn="ctr">
              <a:spcBef>
                <a:spcPts val="0"/>
              </a:spcBef>
              <a:spcAft>
                <a:spcPts val="0"/>
              </a:spcAft>
              <a:buClr>
                <a:srgbClr val="C3260C"/>
              </a:buClr>
              <a:buSzPct val="128000"/>
              <a:buNone/>
            </a:pPr>
            <a:r>
              <a:rPr lang="en-GB" sz="4400" dirty="0">
                <a:solidFill>
                  <a:srgbClr val="F7C939"/>
                </a:solidFill>
                <a:latin typeface="Arial"/>
                <a:cs typeface="Arial"/>
              </a:rPr>
              <a:t>HIS MASTERPIECES</a:t>
            </a:r>
          </a:p>
          <a:p>
            <a:pPr marL="0" indent="0" algn="ctr">
              <a:spcBef>
                <a:spcPts val="0"/>
              </a:spcBef>
              <a:spcAft>
                <a:spcPts val="0"/>
              </a:spcAft>
              <a:buClr>
                <a:srgbClr val="C3260C"/>
              </a:buClr>
              <a:buSzPct val="128000"/>
              <a:buNone/>
            </a:pPr>
            <a:r>
              <a:rPr lang="it-IT" sz="3600" i="1" dirty="0">
                <a:solidFill>
                  <a:srgbClr val="F7C939"/>
                </a:solidFill>
                <a:latin typeface="Arial"/>
                <a:cs typeface="Arial"/>
              </a:rPr>
              <a:t>b. Salome (1891)</a:t>
            </a:r>
            <a:endParaRPr lang="it-IT" sz="3600" dirty="0">
              <a:solidFill>
                <a:srgbClr val="F7C939"/>
              </a:solidFill>
              <a:latin typeface="Arial"/>
              <a:cs typeface="Arial"/>
            </a:endParaRPr>
          </a:p>
        </p:txBody>
      </p:sp>
      <p:sp>
        <p:nvSpPr>
          <p:cNvPr id="2" name="CasellaDiTesto 1"/>
          <p:cNvSpPr txBox="1"/>
          <p:nvPr/>
        </p:nvSpPr>
        <p:spPr>
          <a:xfrm>
            <a:off x="864477" y="3370950"/>
            <a:ext cx="7415046" cy="1938992"/>
          </a:xfrm>
          <a:prstGeom prst="rect">
            <a:avLst/>
          </a:prstGeom>
          <a:noFill/>
        </p:spPr>
        <p:txBody>
          <a:bodyPr wrap="square" rtlCol="0">
            <a:spAutoFit/>
          </a:bodyPr>
          <a:lstStyle/>
          <a:p>
            <a:pPr lvl="0"/>
            <a:r>
              <a:rPr lang="en-GB" sz="2400" dirty="0">
                <a:latin typeface="Arial"/>
                <a:cs typeface="Arial"/>
              </a:rPr>
              <a:t>The style of the tragedy is an example of the decorative and ornate style which made a work of art beautiful for the aesthetes: it is full of images appealing to all the senses, of metaphors and similes as rich as orchids</a:t>
            </a:r>
            <a:r>
              <a:rPr lang="it-IT" sz="2400" dirty="0">
                <a:latin typeface="Arial"/>
                <a:cs typeface="Arial"/>
              </a:rPr>
              <a:t>.</a:t>
            </a:r>
          </a:p>
        </p:txBody>
      </p:sp>
      <p:sp>
        <p:nvSpPr>
          <p:cNvPr id="3" name="CasellaDiTesto 2"/>
          <p:cNvSpPr txBox="1"/>
          <p:nvPr/>
        </p:nvSpPr>
        <p:spPr>
          <a:xfrm>
            <a:off x="864477" y="2584011"/>
            <a:ext cx="2999800" cy="584776"/>
          </a:xfrm>
          <a:prstGeom prst="rect">
            <a:avLst/>
          </a:prstGeom>
          <a:noFill/>
        </p:spPr>
        <p:txBody>
          <a:bodyPr wrap="none" rtlCol="0">
            <a:spAutoFit/>
          </a:bodyPr>
          <a:lstStyle/>
          <a:p>
            <a:r>
              <a:rPr lang="en-GB" sz="3200" i="1" dirty="0">
                <a:solidFill>
                  <a:srgbClr val="FF0000"/>
                </a:solidFill>
                <a:latin typeface="Arial"/>
                <a:cs typeface="Arial"/>
              </a:rPr>
              <a:t>Decadent style </a:t>
            </a:r>
            <a:endParaRPr lang="it-IT" sz="3200" dirty="0"/>
          </a:p>
        </p:txBody>
      </p:sp>
    </p:spTree>
    <p:extLst>
      <p:ext uri="{BB962C8B-B14F-4D97-AF65-F5344CB8AC3E}">
        <p14:creationId xmlns:p14="http://schemas.microsoft.com/office/powerpoint/2010/main" val="252081891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randombar(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65978" y="2113682"/>
            <a:ext cx="8926482" cy="263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pPr>
            <a:r>
              <a:rPr lang="en-GB" sz="6600" b="1" i="1" dirty="0">
                <a:solidFill>
                  <a:srgbClr val="0D79CA"/>
                </a:solidFill>
                <a:latin typeface="Arial"/>
                <a:cs typeface="Arial"/>
              </a:rPr>
              <a:t>THE PICTURE </a:t>
            </a:r>
            <a:br>
              <a:rPr lang="en-GB" sz="6600" b="1" i="1" dirty="0">
                <a:solidFill>
                  <a:srgbClr val="0D79CA"/>
                </a:solidFill>
                <a:latin typeface="Arial"/>
                <a:cs typeface="Arial"/>
              </a:rPr>
            </a:br>
            <a:r>
              <a:rPr lang="en-GB" sz="6600" b="1" i="1" dirty="0">
                <a:solidFill>
                  <a:srgbClr val="0D79CA"/>
                </a:solidFill>
                <a:latin typeface="Arial"/>
                <a:cs typeface="Arial"/>
              </a:rPr>
              <a:t>OF DORIAN GRAY</a:t>
            </a:r>
            <a:r>
              <a:rPr lang="it-IT" sz="6600" b="1" i="1" dirty="0">
                <a:solidFill>
                  <a:srgbClr val="0D79CA"/>
                </a:solidFill>
                <a:latin typeface="Arial"/>
                <a:cs typeface="Arial"/>
              </a:rPr>
              <a:t> </a:t>
            </a:r>
            <a:endParaRPr lang="it-IT" sz="4800" b="1" i="1" dirty="0">
              <a:solidFill>
                <a:srgbClr val="0D79CA"/>
              </a:solidFill>
              <a:latin typeface="Arial"/>
              <a:cs typeface="Arial"/>
            </a:endParaRPr>
          </a:p>
        </p:txBody>
      </p:sp>
    </p:spTree>
    <p:extLst>
      <p:ext uri="{BB962C8B-B14F-4D97-AF65-F5344CB8AC3E}">
        <p14:creationId xmlns:p14="http://schemas.microsoft.com/office/powerpoint/2010/main" val="2036329680"/>
      </p:ext>
    </p:extLst>
  </p:cSld>
  <p:clrMapOvr>
    <a:masterClrMapping/>
  </p:clrMapOvr>
  <p:transition xmlns:p14="http://schemas.microsoft.com/office/powerpoint/2010/main" spd="slow" advClick="0" advTm="4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33015"/>
            <a:ext cx="8288361" cy="1430966"/>
          </a:xfrm>
        </p:spPr>
        <p:txBody>
          <a:bodyPr>
            <a:noAutofit/>
          </a:bodyPr>
          <a:lstStyle/>
          <a:p>
            <a:pPr marL="0" indent="0" algn="ctr">
              <a:spcBef>
                <a:spcPts val="0"/>
              </a:spcBef>
              <a:spcAft>
                <a:spcPts val="0"/>
              </a:spcAft>
              <a:buClr>
                <a:srgbClr val="C3260C"/>
              </a:buClr>
              <a:buSzPct val="128000"/>
              <a:buNone/>
            </a:pPr>
            <a:r>
              <a:rPr lang="en-GB" sz="4400" i="1" dirty="0">
                <a:solidFill>
                  <a:srgbClr val="F7C939"/>
                </a:solidFill>
                <a:latin typeface="Arial"/>
                <a:cs typeface="Arial"/>
              </a:rPr>
              <a:t>THE PICTURE </a:t>
            </a:r>
            <a:br>
              <a:rPr lang="en-GB" sz="4400" i="1" dirty="0">
                <a:solidFill>
                  <a:srgbClr val="F7C939"/>
                </a:solidFill>
                <a:latin typeface="Arial"/>
                <a:cs typeface="Arial"/>
              </a:rPr>
            </a:br>
            <a:r>
              <a:rPr lang="en-GB" sz="4400" i="1" dirty="0">
                <a:solidFill>
                  <a:srgbClr val="F7C939"/>
                </a:solidFill>
                <a:latin typeface="Arial"/>
                <a:cs typeface="Arial"/>
              </a:rPr>
              <a:t>OF DORIAN GRAY</a:t>
            </a:r>
            <a:r>
              <a:rPr lang="it-IT" sz="4400" i="1" dirty="0">
                <a:solidFill>
                  <a:srgbClr val="F7C939"/>
                </a:solidFill>
                <a:latin typeface="Arial"/>
                <a:cs typeface="Arial"/>
              </a:rPr>
              <a:t> </a:t>
            </a:r>
            <a:endParaRPr lang="en-GB" sz="4400" i="1" dirty="0">
              <a:solidFill>
                <a:srgbClr val="F7C939"/>
              </a:solidFill>
              <a:latin typeface="Arial"/>
              <a:cs typeface="Arial"/>
            </a:endParaRPr>
          </a:p>
        </p:txBody>
      </p:sp>
      <p:sp>
        <p:nvSpPr>
          <p:cNvPr id="6" name="CasellaDiTesto 5"/>
          <p:cNvSpPr txBox="1"/>
          <p:nvPr/>
        </p:nvSpPr>
        <p:spPr>
          <a:xfrm>
            <a:off x="464338" y="3198933"/>
            <a:ext cx="8215324" cy="3477875"/>
          </a:xfrm>
          <a:prstGeom prst="rect">
            <a:avLst/>
          </a:prstGeom>
          <a:noFill/>
        </p:spPr>
        <p:txBody>
          <a:bodyPr wrap="square" rtlCol="0">
            <a:spAutoFit/>
          </a:bodyPr>
          <a:lstStyle/>
          <a:p>
            <a:pPr algn="ctr"/>
            <a:r>
              <a:rPr lang="en-GB" sz="2000" dirty="0">
                <a:latin typeface="Arial"/>
                <a:cs typeface="Arial"/>
              </a:rPr>
              <a:t>The artist is the creator of beautiful things.</a:t>
            </a:r>
            <a:endParaRPr lang="it-IT" sz="2000" dirty="0">
              <a:latin typeface="Arial"/>
              <a:cs typeface="Arial"/>
            </a:endParaRPr>
          </a:p>
          <a:p>
            <a:pPr algn="ctr"/>
            <a:r>
              <a:rPr lang="en-GB" sz="2000" dirty="0">
                <a:latin typeface="Arial"/>
                <a:cs typeface="Arial"/>
              </a:rPr>
              <a:t>To reveal art and conceal the artist is art’s aim. </a:t>
            </a:r>
            <a:endParaRPr lang="it-IT" sz="2000" dirty="0">
              <a:latin typeface="Arial"/>
              <a:cs typeface="Arial"/>
            </a:endParaRPr>
          </a:p>
          <a:p>
            <a:pPr algn="ctr"/>
            <a:r>
              <a:rPr lang="en-GB" sz="2000" dirty="0">
                <a:latin typeface="Arial"/>
                <a:cs typeface="Arial"/>
              </a:rPr>
              <a:t>Those who find beautiful meanings in beautiful things are the cultivated. For these there is hope.</a:t>
            </a:r>
            <a:endParaRPr lang="it-IT" sz="2000" dirty="0">
              <a:latin typeface="Arial"/>
              <a:cs typeface="Arial"/>
            </a:endParaRPr>
          </a:p>
          <a:p>
            <a:pPr algn="ctr"/>
            <a:r>
              <a:rPr lang="en-GB" sz="2000" dirty="0">
                <a:latin typeface="Arial"/>
                <a:cs typeface="Arial"/>
              </a:rPr>
              <a:t>They are the elect to whom beautiful things mean only Beauty.</a:t>
            </a:r>
            <a:endParaRPr lang="it-IT" sz="2000" dirty="0">
              <a:latin typeface="Arial"/>
              <a:cs typeface="Arial"/>
            </a:endParaRPr>
          </a:p>
          <a:p>
            <a:pPr algn="ctr"/>
            <a:r>
              <a:rPr lang="en-GB" sz="2000" dirty="0">
                <a:latin typeface="Arial"/>
                <a:cs typeface="Arial"/>
              </a:rPr>
              <a:t>There is no such thing as a moral or an immoral book. Books are well written, or badly written. That is all. </a:t>
            </a:r>
            <a:endParaRPr lang="it-IT" sz="2000" dirty="0">
              <a:latin typeface="Arial"/>
              <a:cs typeface="Arial"/>
            </a:endParaRPr>
          </a:p>
          <a:p>
            <a:pPr algn="ctr"/>
            <a:r>
              <a:rPr lang="en-GB" sz="2000" dirty="0">
                <a:latin typeface="Arial"/>
                <a:cs typeface="Arial"/>
              </a:rPr>
              <a:t>No artist is ever morbid. The artist can express everything. </a:t>
            </a:r>
            <a:endParaRPr lang="it-IT" sz="2000" dirty="0">
              <a:latin typeface="Arial"/>
              <a:cs typeface="Arial"/>
            </a:endParaRPr>
          </a:p>
          <a:p>
            <a:pPr algn="ctr"/>
            <a:r>
              <a:rPr lang="en-GB" sz="2000" dirty="0">
                <a:latin typeface="Arial"/>
                <a:cs typeface="Arial"/>
              </a:rPr>
              <a:t>Thought and language are to the artist instruments of an art. </a:t>
            </a:r>
            <a:endParaRPr lang="it-IT" sz="2000" dirty="0">
              <a:latin typeface="Arial"/>
              <a:cs typeface="Arial"/>
            </a:endParaRPr>
          </a:p>
          <a:p>
            <a:pPr algn="ctr"/>
            <a:r>
              <a:rPr lang="en-GB" sz="2000" dirty="0">
                <a:latin typeface="Arial"/>
                <a:cs typeface="Arial"/>
              </a:rPr>
              <a:t>Vice and virtue are to the artist materials for an art. </a:t>
            </a:r>
            <a:endParaRPr lang="it-IT" sz="2000" dirty="0">
              <a:latin typeface="Arial"/>
              <a:cs typeface="Arial"/>
            </a:endParaRPr>
          </a:p>
          <a:p>
            <a:pPr algn="ctr"/>
            <a:r>
              <a:rPr lang="en-GB" sz="2000" dirty="0">
                <a:latin typeface="Arial"/>
                <a:cs typeface="Arial"/>
              </a:rPr>
              <a:t>All art is quite useless.</a:t>
            </a:r>
            <a:endParaRPr lang="it-IT" sz="2000" dirty="0">
              <a:latin typeface="Arial"/>
              <a:cs typeface="Arial"/>
            </a:endParaRPr>
          </a:p>
        </p:txBody>
      </p:sp>
      <p:sp>
        <p:nvSpPr>
          <p:cNvPr id="7" name="CasellaDiTesto 6"/>
          <p:cNvSpPr txBox="1"/>
          <p:nvPr/>
        </p:nvSpPr>
        <p:spPr>
          <a:xfrm>
            <a:off x="1454663" y="2125624"/>
            <a:ext cx="6234674" cy="830997"/>
          </a:xfrm>
          <a:prstGeom prst="rect">
            <a:avLst/>
          </a:prstGeom>
          <a:noFill/>
        </p:spPr>
        <p:txBody>
          <a:bodyPr wrap="none" rtlCol="0">
            <a:spAutoFit/>
          </a:bodyPr>
          <a:lstStyle/>
          <a:p>
            <a:pPr algn="ctr" fontAlgn="base" hangingPunct="0"/>
            <a:r>
              <a:rPr lang="en-GB" sz="2400" b="1" i="1" dirty="0">
                <a:latin typeface="Arial"/>
                <a:cs typeface="Arial"/>
              </a:rPr>
              <a:t>A Selection from the Preface, </a:t>
            </a:r>
          </a:p>
          <a:p>
            <a:pPr algn="ctr" fontAlgn="base" hangingPunct="0"/>
            <a:r>
              <a:rPr lang="en-GB" sz="2400" b="1" i="1" dirty="0">
                <a:latin typeface="Arial"/>
                <a:cs typeface="Arial"/>
              </a:rPr>
              <a:t>the Manifesto of the Aesthetic Movement</a:t>
            </a:r>
            <a:endParaRPr lang="it-IT" sz="2400" b="1" i="1" dirty="0">
              <a:latin typeface="Arial"/>
              <a:cs typeface="Arial"/>
            </a:endParaRPr>
          </a:p>
        </p:txBody>
      </p:sp>
    </p:spTree>
    <p:extLst>
      <p:ext uri="{BB962C8B-B14F-4D97-AF65-F5344CB8AC3E}">
        <p14:creationId xmlns:p14="http://schemas.microsoft.com/office/powerpoint/2010/main" val="350729389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egnaposto contenuto 2"/>
          <p:cNvSpPr>
            <a:spLocks noGrp="1"/>
          </p:cNvSpPr>
          <p:nvPr>
            <p:ph sz="quarter" idx="13"/>
          </p:nvPr>
        </p:nvSpPr>
        <p:spPr>
          <a:xfrm>
            <a:off x="427820" y="33015"/>
            <a:ext cx="8288361" cy="1430966"/>
          </a:xfrm>
        </p:spPr>
        <p:txBody>
          <a:bodyPr>
            <a:noAutofit/>
          </a:bodyPr>
          <a:lstStyle/>
          <a:p>
            <a:pPr marL="0" indent="0" algn="ctr">
              <a:spcBef>
                <a:spcPts val="0"/>
              </a:spcBef>
              <a:spcAft>
                <a:spcPts val="0"/>
              </a:spcAft>
              <a:buClr>
                <a:srgbClr val="C3260C"/>
              </a:buClr>
              <a:buSzPct val="128000"/>
              <a:buNone/>
            </a:pPr>
            <a:r>
              <a:rPr lang="en-GB" sz="4400" i="1" dirty="0">
                <a:solidFill>
                  <a:srgbClr val="F7C939"/>
                </a:solidFill>
                <a:latin typeface="Arial"/>
                <a:cs typeface="Arial"/>
              </a:rPr>
              <a:t>THE PICTURE </a:t>
            </a:r>
            <a:br>
              <a:rPr lang="en-GB" sz="4400" i="1" dirty="0">
                <a:solidFill>
                  <a:srgbClr val="F7C939"/>
                </a:solidFill>
                <a:latin typeface="Arial"/>
                <a:cs typeface="Arial"/>
              </a:rPr>
            </a:br>
            <a:r>
              <a:rPr lang="en-GB" sz="4400" i="1" dirty="0">
                <a:solidFill>
                  <a:srgbClr val="F7C939"/>
                </a:solidFill>
                <a:latin typeface="Arial"/>
                <a:cs typeface="Arial"/>
              </a:rPr>
              <a:t>OF DORIAN GRAY </a:t>
            </a:r>
            <a:r>
              <a:rPr lang="en-GB" sz="3200" dirty="0">
                <a:solidFill>
                  <a:srgbClr val="F7C939"/>
                </a:solidFill>
                <a:latin typeface="Arial"/>
                <a:cs typeface="Arial"/>
              </a:rPr>
              <a:t>- Connections</a:t>
            </a:r>
            <a:r>
              <a:rPr lang="it-IT" sz="3200" dirty="0">
                <a:solidFill>
                  <a:srgbClr val="F7C939"/>
                </a:solidFill>
                <a:latin typeface="Arial"/>
                <a:cs typeface="Arial"/>
              </a:rPr>
              <a:t> </a:t>
            </a:r>
          </a:p>
          <a:p>
            <a:pPr marL="0" indent="0" algn="ctr">
              <a:spcBef>
                <a:spcPts val="0"/>
              </a:spcBef>
              <a:spcAft>
                <a:spcPts val="0"/>
              </a:spcAft>
              <a:buClr>
                <a:srgbClr val="C3260C"/>
              </a:buClr>
              <a:buSzPct val="128000"/>
              <a:buNone/>
            </a:pPr>
            <a:r>
              <a:rPr lang="it-IT" sz="3200" dirty="0">
                <a:solidFill>
                  <a:srgbClr val="F7C939"/>
                </a:solidFill>
                <a:latin typeface="Arial"/>
                <a:cs typeface="Arial"/>
              </a:rPr>
              <a:t> </a:t>
            </a:r>
            <a:endParaRPr lang="en-GB" sz="3200" dirty="0">
              <a:solidFill>
                <a:srgbClr val="F7C939"/>
              </a:solidFill>
              <a:latin typeface="Arial"/>
              <a:cs typeface="Arial"/>
            </a:endParaRPr>
          </a:p>
        </p:txBody>
      </p:sp>
      <p:sp>
        <p:nvSpPr>
          <p:cNvPr id="25" name="Rettangolo 24"/>
          <p:cNvSpPr/>
          <p:nvPr/>
        </p:nvSpPr>
        <p:spPr>
          <a:xfrm>
            <a:off x="17639" y="2002096"/>
            <a:ext cx="2223125" cy="1869806"/>
          </a:xfrm>
          <a:prstGeom prst="rect">
            <a:avLst/>
          </a:prstGeom>
        </p:spPr>
        <p:style>
          <a:lnRef idx="0">
            <a:schemeClr val="lt1">
              <a:hueOff val="0"/>
              <a:satOff val="0"/>
              <a:lumOff val="0"/>
              <a:alphaOff val="0"/>
            </a:schemeClr>
          </a:lnRef>
          <a:fillRef idx="1">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dirty="0"/>
          </a:p>
        </p:txBody>
      </p:sp>
      <p:sp>
        <p:nvSpPr>
          <p:cNvPr id="26" name="Ovale 25"/>
          <p:cNvSpPr/>
          <p:nvPr/>
        </p:nvSpPr>
        <p:spPr>
          <a:xfrm>
            <a:off x="1401448" y="2521738"/>
            <a:ext cx="1667510" cy="1667510"/>
          </a:xfrm>
          <a:prstGeom prst="ellipse">
            <a:avLst/>
          </a:prstGeom>
          <a:solidFill>
            <a:srgbClr val="CCFFCC"/>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29" name="CasellaDiTesto 28"/>
          <p:cNvSpPr txBox="1"/>
          <p:nvPr/>
        </p:nvSpPr>
        <p:spPr>
          <a:xfrm>
            <a:off x="157501" y="2185234"/>
            <a:ext cx="1449484" cy="707886"/>
          </a:xfrm>
          <a:prstGeom prst="rect">
            <a:avLst/>
          </a:prstGeom>
          <a:noFill/>
        </p:spPr>
        <p:txBody>
          <a:bodyPr wrap="none" rtlCol="0">
            <a:spAutoFit/>
          </a:bodyPr>
          <a:lstStyle/>
          <a:p>
            <a:pPr algn="ctr"/>
            <a:r>
              <a:rPr lang="it-IT" sz="2000" i="1" dirty="0">
                <a:solidFill>
                  <a:srgbClr val="000090"/>
                </a:solidFill>
                <a:latin typeface="Arial"/>
                <a:cs typeface="Arial"/>
              </a:rPr>
              <a:t>A </a:t>
            </a:r>
            <a:r>
              <a:rPr lang="it-IT" sz="2000" i="1" dirty="0" err="1">
                <a:solidFill>
                  <a:srgbClr val="000090"/>
                </a:solidFill>
                <a:latin typeface="Arial"/>
                <a:cs typeface="Arial"/>
              </a:rPr>
              <a:t>Rebours</a:t>
            </a:r>
            <a:endParaRPr lang="it-IT" sz="2000" i="1" dirty="0">
              <a:solidFill>
                <a:srgbClr val="000090"/>
              </a:solidFill>
              <a:latin typeface="Arial"/>
              <a:cs typeface="Arial"/>
            </a:endParaRPr>
          </a:p>
          <a:p>
            <a:pPr algn="ctr"/>
            <a:r>
              <a:rPr lang="it-IT" sz="2000" dirty="0" err="1">
                <a:solidFill>
                  <a:srgbClr val="000090"/>
                </a:solidFill>
                <a:latin typeface="Arial"/>
                <a:cs typeface="Arial"/>
              </a:rPr>
              <a:t>Huysmans</a:t>
            </a:r>
            <a:endParaRPr lang="it-IT" sz="2000" dirty="0">
              <a:solidFill>
                <a:srgbClr val="000090"/>
              </a:solidFill>
              <a:latin typeface="Arial"/>
              <a:cs typeface="Arial"/>
            </a:endParaRPr>
          </a:p>
        </p:txBody>
      </p:sp>
      <p:sp>
        <p:nvSpPr>
          <p:cNvPr id="40" name="Rettangolo 39"/>
          <p:cNvSpPr/>
          <p:nvPr/>
        </p:nvSpPr>
        <p:spPr>
          <a:xfrm>
            <a:off x="3055160" y="3226096"/>
            <a:ext cx="2223125" cy="1869806"/>
          </a:xfrm>
          <a:prstGeom prst="rect">
            <a:avLst/>
          </a:prstGeom>
        </p:spPr>
        <p:style>
          <a:lnRef idx="0">
            <a:schemeClr val="lt1">
              <a:hueOff val="0"/>
              <a:satOff val="0"/>
              <a:lumOff val="0"/>
              <a:alphaOff val="0"/>
            </a:schemeClr>
          </a:lnRef>
          <a:fillRef idx="1">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dirty="0"/>
          </a:p>
        </p:txBody>
      </p:sp>
      <p:sp>
        <p:nvSpPr>
          <p:cNvPr id="41" name="Ovale 40"/>
          <p:cNvSpPr/>
          <p:nvPr/>
        </p:nvSpPr>
        <p:spPr>
          <a:xfrm>
            <a:off x="4438969" y="3745738"/>
            <a:ext cx="1667510" cy="1667510"/>
          </a:xfrm>
          <a:prstGeom prst="ellipse">
            <a:avLst/>
          </a:prstGeom>
          <a:solidFill>
            <a:srgbClr val="CCFFCC"/>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43" name="Rettangolo 42"/>
          <p:cNvSpPr/>
          <p:nvPr/>
        </p:nvSpPr>
        <p:spPr>
          <a:xfrm>
            <a:off x="6092681" y="4450096"/>
            <a:ext cx="2223125" cy="1869806"/>
          </a:xfrm>
          <a:prstGeom prst="rect">
            <a:avLst/>
          </a:prstGeom>
        </p:spPr>
        <p:style>
          <a:lnRef idx="0">
            <a:schemeClr val="lt1">
              <a:hueOff val="0"/>
              <a:satOff val="0"/>
              <a:lumOff val="0"/>
              <a:alphaOff val="0"/>
            </a:schemeClr>
          </a:lnRef>
          <a:fillRef idx="1">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dirty="0"/>
          </a:p>
        </p:txBody>
      </p:sp>
      <p:sp>
        <p:nvSpPr>
          <p:cNvPr id="44" name="Ovale 43"/>
          <p:cNvSpPr/>
          <p:nvPr/>
        </p:nvSpPr>
        <p:spPr>
          <a:xfrm>
            <a:off x="7476490" y="4969738"/>
            <a:ext cx="1667510" cy="1667510"/>
          </a:xfrm>
          <a:prstGeom prst="ellipse">
            <a:avLst/>
          </a:prstGeom>
          <a:solidFill>
            <a:srgbClr val="CCFFCC"/>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45" name="CasellaDiTesto 44"/>
          <p:cNvSpPr txBox="1"/>
          <p:nvPr/>
        </p:nvSpPr>
        <p:spPr>
          <a:xfrm>
            <a:off x="6074362" y="4536124"/>
            <a:ext cx="1629821" cy="1015663"/>
          </a:xfrm>
          <a:prstGeom prst="rect">
            <a:avLst/>
          </a:prstGeom>
          <a:noFill/>
        </p:spPr>
        <p:txBody>
          <a:bodyPr wrap="none" rtlCol="0">
            <a:spAutoFit/>
          </a:bodyPr>
          <a:lstStyle/>
          <a:p>
            <a:pPr algn="ctr"/>
            <a:r>
              <a:rPr lang="it-IT" sz="2000" i="1" dirty="0">
                <a:solidFill>
                  <a:srgbClr val="000090"/>
                </a:solidFill>
                <a:latin typeface="Arial"/>
                <a:cs typeface="Arial"/>
              </a:rPr>
              <a:t>Picture of </a:t>
            </a:r>
          </a:p>
          <a:p>
            <a:pPr algn="ctr"/>
            <a:r>
              <a:rPr lang="it-IT" sz="2000" i="1" dirty="0">
                <a:solidFill>
                  <a:srgbClr val="000090"/>
                </a:solidFill>
                <a:latin typeface="Arial"/>
                <a:cs typeface="Arial"/>
              </a:rPr>
              <a:t>Dorian </a:t>
            </a:r>
            <a:r>
              <a:rPr lang="it-IT" sz="2000" i="1" dirty="0" err="1">
                <a:solidFill>
                  <a:srgbClr val="000090"/>
                </a:solidFill>
                <a:latin typeface="Arial"/>
                <a:cs typeface="Arial"/>
              </a:rPr>
              <a:t>Gray</a:t>
            </a:r>
            <a:endParaRPr lang="it-IT" sz="2000" i="1" dirty="0">
              <a:solidFill>
                <a:srgbClr val="000090"/>
              </a:solidFill>
              <a:latin typeface="Arial"/>
              <a:cs typeface="Arial"/>
            </a:endParaRPr>
          </a:p>
          <a:p>
            <a:pPr algn="ctr"/>
            <a:r>
              <a:rPr lang="it-IT" sz="2000" dirty="0">
                <a:solidFill>
                  <a:srgbClr val="000090"/>
                </a:solidFill>
                <a:latin typeface="Arial"/>
                <a:cs typeface="Arial"/>
              </a:rPr>
              <a:t>Oscar Wilde</a:t>
            </a:r>
          </a:p>
        </p:txBody>
      </p:sp>
      <p:sp>
        <p:nvSpPr>
          <p:cNvPr id="46" name="CasellaDiTesto 45"/>
          <p:cNvSpPr txBox="1"/>
          <p:nvPr/>
        </p:nvSpPr>
        <p:spPr>
          <a:xfrm>
            <a:off x="3069741" y="3347700"/>
            <a:ext cx="1509974" cy="1015663"/>
          </a:xfrm>
          <a:prstGeom prst="rect">
            <a:avLst/>
          </a:prstGeom>
          <a:noFill/>
        </p:spPr>
        <p:txBody>
          <a:bodyPr wrap="none" rtlCol="0">
            <a:spAutoFit/>
          </a:bodyPr>
          <a:lstStyle/>
          <a:p>
            <a:pPr algn="ctr"/>
            <a:r>
              <a:rPr lang="it-IT" sz="2000" i="1" dirty="0">
                <a:solidFill>
                  <a:srgbClr val="000090"/>
                </a:solidFill>
                <a:latin typeface="Arial"/>
                <a:cs typeface="Arial"/>
              </a:rPr>
              <a:t>Il piacere</a:t>
            </a:r>
          </a:p>
          <a:p>
            <a:pPr algn="ctr"/>
            <a:r>
              <a:rPr lang="it-IT" sz="2000" dirty="0">
                <a:solidFill>
                  <a:srgbClr val="000090"/>
                </a:solidFill>
                <a:latin typeface="Arial"/>
                <a:cs typeface="Arial"/>
              </a:rPr>
              <a:t>Gabriele </a:t>
            </a:r>
          </a:p>
          <a:p>
            <a:pPr algn="ctr"/>
            <a:r>
              <a:rPr lang="it-IT" sz="2000" dirty="0">
                <a:solidFill>
                  <a:srgbClr val="000090"/>
                </a:solidFill>
                <a:latin typeface="Arial"/>
                <a:cs typeface="Arial"/>
              </a:rPr>
              <a:t>D’Annunzio</a:t>
            </a:r>
          </a:p>
        </p:txBody>
      </p:sp>
      <p:sp>
        <p:nvSpPr>
          <p:cNvPr id="38" name="CasellaDiTesto 37"/>
          <p:cNvSpPr txBox="1"/>
          <p:nvPr/>
        </p:nvSpPr>
        <p:spPr>
          <a:xfrm>
            <a:off x="1642489" y="3032328"/>
            <a:ext cx="1185428" cy="646331"/>
          </a:xfrm>
          <a:prstGeom prst="rect">
            <a:avLst/>
          </a:prstGeom>
          <a:noFill/>
        </p:spPr>
        <p:txBody>
          <a:bodyPr wrap="none" rtlCol="0">
            <a:spAutoFit/>
          </a:bodyPr>
          <a:lstStyle/>
          <a:p>
            <a:pPr algn="ctr"/>
            <a:r>
              <a:rPr lang="it-IT" dirty="0">
                <a:solidFill>
                  <a:srgbClr val="000090"/>
                </a:solidFill>
                <a:latin typeface="Arial"/>
                <a:cs typeface="Arial"/>
              </a:rPr>
              <a:t>Jean </a:t>
            </a:r>
            <a:r>
              <a:rPr lang="it-IT" dirty="0" err="1">
                <a:solidFill>
                  <a:srgbClr val="000090"/>
                </a:solidFill>
                <a:latin typeface="Arial"/>
                <a:cs typeface="Arial"/>
              </a:rPr>
              <a:t>Des</a:t>
            </a:r>
            <a:r>
              <a:rPr lang="it-IT" dirty="0">
                <a:solidFill>
                  <a:srgbClr val="000090"/>
                </a:solidFill>
                <a:latin typeface="Arial"/>
                <a:cs typeface="Arial"/>
              </a:rPr>
              <a:t> </a:t>
            </a:r>
          </a:p>
          <a:p>
            <a:pPr algn="ctr"/>
            <a:r>
              <a:rPr lang="it-IT" dirty="0" err="1">
                <a:solidFill>
                  <a:srgbClr val="000090"/>
                </a:solidFill>
                <a:latin typeface="Arial"/>
                <a:cs typeface="Arial"/>
              </a:rPr>
              <a:t>Esseintes</a:t>
            </a:r>
            <a:endParaRPr lang="it-IT" dirty="0">
              <a:solidFill>
                <a:srgbClr val="000090"/>
              </a:solidFill>
              <a:latin typeface="Arial"/>
              <a:cs typeface="Arial"/>
            </a:endParaRPr>
          </a:p>
        </p:txBody>
      </p:sp>
      <p:sp>
        <p:nvSpPr>
          <p:cNvPr id="48" name="CasellaDiTesto 47"/>
          <p:cNvSpPr txBox="1"/>
          <p:nvPr/>
        </p:nvSpPr>
        <p:spPr>
          <a:xfrm>
            <a:off x="7877919" y="5480328"/>
            <a:ext cx="864652" cy="646331"/>
          </a:xfrm>
          <a:prstGeom prst="rect">
            <a:avLst/>
          </a:prstGeom>
          <a:noFill/>
        </p:spPr>
        <p:txBody>
          <a:bodyPr wrap="none" rtlCol="0">
            <a:spAutoFit/>
          </a:bodyPr>
          <a:lstStyle/>
          <a:p>
            <a:pPr algn="ctr"/>
            <a:r>
              <a:rPr lang="it-IT" dirty="0">
                <a:solidFill>
                  <a:srgbClr val="000090"/>
                </a:solidFill>
                <a:latin typeface="Arial"/>
                <a:cs typeface="Arial"/>
              </a:rPr>
              <a:t>Dorian </a:t>
            </a:r>
          </a:p>
          <a:p>
            <a:pPr algn="ctr"/>
            <a:r>
              <a:rPr lang="it-IT" dirty="0" err="1">
                <a:solidFill>
                  <a:srgbClr val="000090"/>
                </a:solidFill>
                <a:latin typeface="Arial"/>
                <a:cs typeface="Arial"/>
              </a:rPr>
              <a:t>Gray</a:t>
            </a:r>
            <a:endParaRPr lang="it-IT" dirty="0">
              <a:solidFill>
                <a:srgbClr val="000090"/>
              </a:solidFill>
              <a:latin typeface="Arial"/>
              <a:cs typeface="Arial"/>
            </a:endParaRPr>
          </a:p>
        </p:txBody>
      </p:sp>
      <p:sp>
        <p:nvSpPr>
          <p:cNvPr id="49" name="CasellaDiTesto 48"/>
          <p:cNvSpPr txBox="1"/>
          <p:nvPr/>
        </p:nvSpPr>
        <p:spPr>
          <a:xfrm>
            <a:off x="4789071" y="4256328"/>
            <a:ext cx="967307" cy="646331"/>
          </a:xfrm>
          <a:prstGeom prst="rect">
            <a:avLst/>
          </a:prstGeom>
          <a:noFill/>
        </p:spPr>
        <p:txBody>
          <a:bodyPr wrap="none" rtlCol="0">
            <a:spAutoFit/>
          </a:bodyPr>
          <a:lstStyle/>
          <a:p>
            <a:pPr algn="ctr"/>
            <a:r>
              <a:rPr lang="it-IT" dirty="0">
                <a:solidFill>
                  <a:srgbClr val="000090"/>
                </a:solidFill>
                <a:latin typeface="Arial"/>
                <a:cs typeface="Arial"/>
              </a:rPr>
              <a:t>Andrea</a:t>
            </a:r>
          </a:p>
          <a:p>
            <a:pPr algn="ctr"/>
            <a:r>
              <a:rPr lang="it-IT" dirty="0" err="1">
                <a:solidFill>
                  <a:srgbClr val="000090"/>
                </a:solidFill>
                <a:latin typeface="Arial"/>
                <a:cs typeface="Arial"/>
              </a:rPr>
              <a:t>Sperelli</a:t>
            </a:r>
            <a:endParaRPr lang="it-IT" dirty="0">
              <a:solidFill>
                <a:srgbClr val="000090"/>
              </a:solidFill>
              <a:latin typeface="Arial"/>
              <a:cs typeface="Arial"/>
            </a:endParaRPr>
          </a:p>
        </p:txBody>
      </p:sp>
    </p:spTree>
    <p:extLst>
      <p:ext uri="{BB962C8B-B14F-4D97-AF65-F5344CB8AC3E}">
        <p14:creationId xmlns:p14="http://schemas.microsoft.com/office/powerpoint/2010/main" val="3030444700"/>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p:cTn id="19" dur="500" fill="hold"/>
                                        <p:tgtEl>
                                          <p:spTgt spid="38"/>
                                        </p:tgtEl>
                                        <p:attrNameLst>
                                          <p:attrName>ppt_w</p:attrName>
                                        </p:attrNameLst>
                                      </p:cBhvr>
                                      <p:tavLst>
                                        <p:tav tm="0">
                                          <p:val>
                                            <p:fltVal val="0"/>
                                          </p:val>
                                        </p:tav>
                                        <p:tav tm="100000">
                                          <p:val>
                                            <p:strVal val="#ppt_w"/>
                                          </p:val>
                                        </p:tav>
                                      </p:tavLst>
                                    </p:anim>
                                    <p:anim calcmode="lin" valueType="num">
                                      <p:cBhvr>
                                        <p:cTn id="20" dur="500" fill="hold"/>
                                        <p:tgtEl>
                                          <p:spTgt spid="38"/>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anim calcmode="lin" valueType="num">
                                      <p:cBhvr>
                                        <p:cTn id="29" dur="500" fill="hold"/>
                                        <p:tgtEl>
                                          <p:spTgt spid="40"/>
                                        </p:tgtEl>
                                        <p:attrNameLst>
                                          <p:attrName>ppt_w</p:attrName>
                                        </p:attrNameLst>
                                      </p:cBhvr>
                                      <p:tavLst>
                                        <p:tav tm="0">
                                          <p:val>
                                            <p:fltVal val="0"/>
                                          </p:val>
                                        </p:tav>
                                        <p:tav tm="100000">
                                          <p:val>
                                            <p:strVal val="#ppt_w"/>
                                          </p:val>
                                        </p:tav>
                                      </p:tavLst>
                                    </p:anim>
                                    <p:anim calcmode="lin" valueType="num">
                                      <p:cBhvr>
                                        <p:cTn id="30" dur="500" fill="hold"/>
                                        <p:tgtEl>
                                          <p:spTgt spid="40"/>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p:cTn id="33" dur="500" fill="hold"/>
                                        <p:tgtEl>
                                          <p:spTgt spid="41"/>
                                        </p:tgtEl>
                                        <p:attrNameLst>
                                          <p:attrName>ppt_w</p:attrName>
                                        </p:attrNameLst>
                                      </p:cBhvr>
                                      <p:tavLst>
                                        <p:tav tm="0">
                                          <p:val>
                                            <p:fltVal val="0"/>
                                          </p:val>
                                        </p:tav>
                                        <p:tav tm="100000">
                                          <p:val>
                                            <p:strVal val="#ppt_w"/>
                                          </p:val>
                                        </p:tav>
                                      </p:tavLst>
                                    </p:anim>
                                    <p:anim calcmode="lin" valueType="num">
                                      <p:cBhvr>
                                        <p:cTn id="34" dur="500" fill="hold"/>
                                        <p:tgtEl>
                                          <p:spTgt spid="41"/>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anim calcmode="lin" valueType="num">
                                      <p:cBhvr>
                                        <p:cTn id="37" dur="500" fill="hold"/>
                                        <p:tgtEl>
                                          <p:spTgt spid="49"/>
                                        </p:tgtEl>
                                        <p:attrNameLst>
                                          <p:attrName>ppt_w</p:attrName>
                                        </p:attrNameLst>
                                      </p:cBhvr>
                                      <p:tavLst>
                                        <p:tav tm="0">
                                          <p:val>
                                            <p:fltVal val="0"/>
                                          </p:val>
                                        </p:tav>
                                        <p:tav tm="100000">
                                          <p:val>
                                            <p:strVal val="#ppt_w"/>
                                          </p:val>
                                        </p:tav>
                                      </p:tavLst>
                                    </p:anim>
                                    <p:anim calcmode="lin" valueType="num">
                                      <p:cBhvr>
                                        <p:cTn id="38" dur="5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500" fill="hold"/>
                                        <p:tgtEl>
                                          <p:spTgt spid="43"/>
                                        </p:tgtEl>
                                        <p:attrNameLst>
                                          <p:attrName>ppt_w</p:attrName>
                                        </p:attrNameLst>
                                      </p:cBhvr>
                                      <p:tavLst>
                                        <p:tav tm="0">
                                          <p:val>
                                            <p:fltVal val="0"/>
                                          </p:val>
                                        </p:tav>
                                        <p:tav tm="100000">
                                          <p:val>
                                            <p:strVal val="#ppt_w"/>
                                          </p:val>
                                        </p:tav>
                                      </p:tavLst>
                                    </p:anim>
                                    <p:anim calcmode="lin" valueType="num">
                                      <p:cBhvr>
                                        <p:cTn id="44" dur="500" fill="hold"/>
                                        <p:tgtEl>
                                          <p:spTgt spid="43"/>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p:cTn id="47" dur="500" fill="hold"/>
                                        <p:tgtEl>
                                          <p:spTgt spid="45"/>
                                        </p:tgtEl>
                                        <p:attrNameLst>
                                          <p:attrName>ppt_w</p:attrName>
                                        </p:attrNameLst>
                                      </p:cBhvr>
                                      <p:tavLst>
                                        <p:tav tm="0">
                                          <p:val>
                                            <p:fltVal val="0"/>
                                          </p:val>
                                        </p:tav>
                                        <p:tav tm="100000">
                                          <p:val>
                                            <p:strVal val="#ppt_w"/>
                                          </p:val>
                                        </p:tav>
                                      </p:tavLst>
                                    </p:anim>
                                    <p:anim calcmode="lin" valueType="num">
                                      <p:cBhvr>
                                        <p:cTn id="48" dur="500" fill="hold"/>
                                        <p:tgtEl>
                                          <p:spTgt spid="45"/>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anim calcmode="lin" valueType="num">
                                      <p:cBhvr>
                                        <p:cTn id="51" dur="500" fill="hold"/>
                                        <p:tgtEl>
                                          <p:spTgt spid="44"/>
                                        </p:tgtEl>
                                        <p:attrNameLst>
                                          <p:attrName>ppt_w</p:attrName>
                                        </p:attrNameLst>
                                      </p:cBhvr>
                                      <p:tavLst>
                                        <p:tav tm="0">
                                          <p:val>
                                            <p:fltVal val="0"/>
                                          </p:val>
                                        </p:tav>
                                        <p:tav tm="100000">
                                          <p:val>
                                            <p:strVal val="#ppt_w"/>
                                          </p:val>
                                        </p:tav>
                                      </p:tavLst>
                                    </p:anim>
                                    <p:anim calcmode="lin" valueType="num">
                                      <p:cBhvr>
                                        <p:cTn id="52" dur="500" fill="hold"/>
                                        <p:tgtEl>
                                          <p:spTgt spid="44"/>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p:cTn id="55" dur="500" fill="hold"/>
                                        <p:tgtEl>
                                          <p:spTgt spid="48"/>
                                        </p:tgtEl>
                                        <p:attrNameLst>
                                          <p:attrName>ppt_w</p:attrName>
                                        </p:attrNameLst>
                                      </p:cBhvr>
                                      <p:tavLst>
                                        <p:tav tm="0">
                                          <p:val>
                                            <p:fltVal val="0"/>
                                          </p:val>
                                        </p:tav>
                                        <p:tav tm="100000">
                                          <p:val>
                                            <p:strVal val="#ppt_w"/>
                                          </p:val>
                                        </p:tav>
                                      </p:tavLst>
                                    </p:anim>
                                    <p:anim calcmode="lin" valueType="num">
                                      <p:cBhvr>
                                        <p:cTn id="56" dur="500" fill="hold"/>
                                        <p:tgtEl>
                                          <p:spTgt spid="4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9" grpId="0"/>
      <p:bldP spid="40" grpId="0" animBg="1"/>
      <p:bldP spid="41" grpId="0" animBg="1"/>
      <p:bldP spid="43" grpId="0" animBg="1"/>
      <p:bldP spid="44" grpId="0" animBg="1"/>
      <p:bldP spid="45" grpId="0"/>
      <p:bldP spid="46" grpId="0"/>
      <p:bldP spid="38"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3520822" y="64189"/>
            <a:ext cx="2102357" cy="627036"/>
          </a:xfrm>
          <a:prstGeom prst="rect">
            <a:avLst/>
          </a:prstGeom>
        </p:spPr>
        <p:txBody>
          <a:bodyPr>
            <a:normAutofit fontScale="85000" lnSpcReduction="20000"/>
          </a:bodyPr>
          <a:lstStyle/>
          <a:p>
            <a:pPr marL="44450" indent="0" algn="ctr">
              <a:buFont typeface="Georgia" charset="0"/>
              <a:buNone/>
            </a:pPr>
            <a:r>
              <a:rPr lang="it-IT" sz="4800" dirty="0">
                <a:solidFill>
                  <a:srgbClr val="F7D336"/>
                </a:solidFill>
                <a:latin typeface="Arial" charset="0"/>
                <a:cs typeface="Arial" charset="0"/>
              </a:rPr>
              <a:t>LIFE</a:t>
            </a:r>
          </a:p>
        </p:txBody>
      </p:sp>
      <p:grpSp>
        <p:nvGrpSpPr>
          <p:cNvPr id="2" name="Gruppo 1"/>
          <p:cNvGrpSpPr/>
          <p:nvPr/>
        </p:nvGrpSpPr>
        <p:grpSpPr>
          <a:xfrm>
            <a:off x="1145267" y="860138"/>
            <a:ext cx="7410600" cy="5887885"/>
            <a:chOff x="1145267" y="860138"/>
            <a:chExt cx="7410600" cy="5887885"/>
          </a:xfrm>
        </p:grpSpPr>
        <p:grpSp>
          <p:nvGrpSpPr>
            <p:cNvPr id="9" name="Gruppo 8"/>
            <p:cNvGrpSpPr/>
            <p:nvPr/>
          </p:nvGrpSpPr>
          <p:grpSpPr>
            <a:xfrm>
              <a:off x="1688324" y="860138"/>
              <a:ext cx="6867542" cy="307777"/>
              <a:chOff x="787704" y="719034"/>
              <a:chExt cx="6867542" cy="307777"/>
            </a:xfrm>
          </p:grpSpPr>
          <p:sp>
            <p:nvSpPr>
              <p:cNvPr id="9219" name="Rettangolo 1"/>
              <p:cNvSpPr>
                <a:spLocks noChangeArrowheads="1"/>
              </p:cNvSpPr>
              <p:nvPr/>
            </p:nvSpPr>
            <p:spPr bwMode="auto">
              <a:xfrm>
                <a:off x="787704" y="719034"/>
                <a:ext cx="6752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1854</a:t>
                </a:r>
                <a:r>
                  <a:rPr lang="it-IT" sz="1400" dirty="0">
                    <a:effectLst/>
                    <a:latin typeface="Arial"/>
                    <a:cs typeface="Arial"/>
                  </a:rPr>
                  <a:t> </a:t>
                </a:r>
                <a:endParaRPr lang="it-IT" sz="1400" dirty="0">
                  <a:latin typeface="Arial"/>
                  <a:cs typeface="Arial"/>
                </a:endParaRPr>
              </a:p>
            </p:txBody>
          </p:sp>
          <p:sp>
            <p:nvSpPr>
              <p:cNvPr id="9222" name="Rettangolo 8"/>
              <p:cNvSpPr>
                <a:spLocks noChangeArrowheads="1"/>
              </p:cNvSpPr>
              <p:nvPr/>
            </p:nvSpPr>
            <p:spPr bwMode="auto">
              <a:xfrm>
                <a:off x="2393018" y="719034"/>
                <a:ext cx="52622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dirty="0">
                    <a:latin typeface="Arial"/>
                    <a:cs typeface="Arial"/>
                  </a:rPr>
                  <a:t>Born in Dublin </a:t>
                </a:r>
                <a:endParaRPr lang="it-IT" sz="1400" dirty="0">
                  <a:latin typeface="Arial"/>
                  <a:cs typeface="Arial"/>
                </a:endParaRPr>
              </a:p>
            </p:txBody>
          </p:sp>
        </p:grpSp>
        <p:grpSp>
          <p:nvGrpSpPr>
            <p:cNvPr id="10" name="Gruppo 9"/>
            <p:cNvGrpSpPr/>
            <p:nvPr/>
          </p:nvGrpSpPr>
          <p:grpSpPr>
            <a:xfrm>
              <a:off x="1222132" y="1314803"/>
              <a:ext cx="6870822" cy="307777"/>
              <a:chOff x="321512" y="1104658"/>
              <a:chExt cx="6870822" cy="307777"/>
            </a:xfrm>
          </p:grpSpPr>
          <p:sp>
            <p:nvSpPr>
              <p:cNvPr id="9220" name="Rettangolo 4"/>
              <p:cNvSpPr>
                <a:spLocks noChangeArrowheads="1"/>
              </p:cNvSpPr>
              <p:nvPr/>
            </p:nvSpPr>
            <p:spPr bwMode="auto">
              <a:xfrm>
                <a:off x="321512" y="1104658"/>
                <a:ext cx="11414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1888</a:t>
                </a:r>
                <a:r>
                  <a:rPr lang="it-IT" sz="1400" dirty="0">
                    <a:effectLst/>
                    <a:latin typeface="Arial"/>
                    <a:cs typeface="Arial"/>
                  </a:rPr>
                  <a:t> </a:t>
                </a:r>
                <a:endParaRPr lang="it-IT" sz="1400" dirty="0">
                  <a:latin typeface="Arial"/>
                  <a:cs typeface="Arial"/>
                </a:endParaRPr>
              </a:p>
            </p:txBody>
          </p:sp>
          <p:sp>
            <p:nvSpPr>
              <p:cNvPr id="9223" name="Rettangolo 9"/>
              <p:cNvSpPr>
                <a:spLocks noChangeArrowheads="1"/>
              </p:cNvSpPr>
              <p:nvPr/>
            </p:nvSpPr>
            <p:spPr bwMode="auto">
              <a:xfrm>
                <a:off x="2393018" y="1104658"/>
                <a:ext cx="47993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i="1" dirty="0"/>
                  <a:t>The Happy Prince and other tales</a:t>
                </a:r>
                <a:r>
                  <a:rPr lang="it-IT" sz="1400" dirty="0"/>
                  <a:t> </a:t>
                </a:r>
                <a:endParaRPr lang="it-IT" sz="1400" dirty="0">
                  <a:latin typeface="Arial"/>
                  <a:cs typeface="Arial"/>
                </a:endParaRPr>
              </a:p>
            </p:txBody>
          </p:sp>
        </p:grpSp>
        <p:grpSp>
          <p:nvGrpSpPr>
            <p:cNvPr id="11" name="Gruppo 10"/>
            <p:cNvGrpSpPr/>
            <p:nvPr/>
          </p:nvGrpSpPr>
          <p:grpSpPr>
            <a:xfrm>
              <a:off x="1350737" y="1769468"/>
              <a:ext cx="6742218" cy="307777"/>
              <a:chOff x="450117" y="1536927"/>
              <a:chExt cx="6742218" cy="307777"/>
            </a:xfrm>
          </p:grpSpPr>
          <p:sp>
            <p:nvSpPr>
              <p:cNvPr id="9221" name="Rettangolo 5"/>
              <p:cNvSpPr>
                <a:spLocks noChangeArrowheads="1"/>
              </p:cNvSpPr>
              <p:nvPr/>
            </p:nvSpPr>
            <p:spPr bwMode="auto">
              <a:xfrm>
                <a:off x="450117" y="1536927"/>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1890</a:t>
                </a:r>
                <a:r>
                  <a:rPr lang="it-IT" sz="1400" dirty="0">
                    <a:effectLst/>
                    <a:latin typeface="Arial"/>
                    <a:cs typeface="Arial"/>
                  </a:rPr>
                  <a:t> </a:t>
                </a:r>
                <a:endParaRPr lang="it-IT" sz="1400" dirty="0">
                  <a:latin typeface="Arial"/>
                  <a:cs typeface="Arial"/>
                </a:endParaRPr>
              </a:p>
            </p:txBody>
          </p:sp>
          <p:sp>
            <p:nvSpPr>
              <p:cNvPr id="9224" name="Rettangolo 11"/>
              <p:cNvSpPr>
                <a:spLocks noChangeArrowheads="1"/>
              </p:cNvSpPr>
              <p:nvPr/>
            </p:nvSpPr>
            <p:spPr bwMode="auto">
              <a:xfrm>
                <a:off x="2393019" y="1536927"/>
                <a:ext cx="47993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i="1" dirty="0"/>
                  <a:t>The Picture of Dorian Gray</a:t>
                </a:r>
                <a:r>
                  <a:rPr lang="en-GB" sz="1400" dirty="0"/>
                  <a:t> on a magazine</a:t>
                </a:r>
                <a:r>
                  <a:rPr lang="it-IT" sz="1400" dirty="0"/>
                  <a:t> </a:t>
                </a:r>
                <a:endParaRPr lang="it-IT" sz="1400" dirty="0">
                  <a:latin typeface="Arial"/>
                  <a:cs typeface="Arial"/>
                </a:endParaRPr>
              </a:p>
            </p:txBody>
          </p:sp>
        </p:grpSp>
        <p:grpSp>
          <p:nvGrpSpPr>
            <p:cNvPr id="12" name="Gruppo 11"/>
            <p:cNvGrpSpPr/>
            <p:nvPr/>
          </p:nvGrpSpPr>
          <p:grpSpPr>
            <a:xfrm>
              <a:off x="1350737" y="2224133"/>
              <a:ext cx="7012213" cy="1169551"/>
              <a:chOff x="450117" y="1954703"/>
              <a:chExt cx="7012213" cy="1169551"/>
            </a:xfrm>
          </p:grpSpPr>
          <p:sp>
            <p:nvSpPr>
              <p:cNvPr id="9225" name="Rettangolo 13"/>
              <p:cNvSpPr>
                <a:spLocks noChangeArrowheads="1"/>
              </p:cNvSpPr>
              <p:nvPr/>
            </p:nvSpPr>
            <p:spPr bwMode="auto">
              <a:xfrm>
                <a:off x="450117" y="1954703"/>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1891-92</a:t>
                </a:r>
                <a:r>
                  <a:rPr lang="it-IT" sz="1400" dirty="0">
                    <a:effectLst/>
                    <a:latin typeface="Arial"/>
                    <a:cs typeface="Arial"/>
                  </a:rPr>
                  <a:t> </a:t>
                </a:r>
                <a:endParaRPr lang="it-IT" sz="1400" dirty="0">
                  <a:latin typeface="Arial"/>
                  <a:cs typeface="Arial"/>
                </a:endParaRPr>
              </a:p>
            </p:txBody>
          </p:sp>
          <p:sp>
            <p:nvSpPr>
              <p:cNvPr id="9226" name="Rettangolo 14"/>
              <p:cNvSpPr>
                <a:spLocks noChangeArrowheads="1"/>
              </p:cNvSpPr>
              <p:nvPr/>
            </p:nvSpPr>
            <p:spPr bwMode="auto">
              <a:xfrm>
                <a:off x="2393019" y="1954703"/>
                <a:ext cx="506931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i="1" dirty="0"/>
                  <a:t>The Picture of Dorian Gray</a:t>
                </a:r>
                <a:r>
                  <a:rPr lang="en-GB" sz="1400" dirty="0"/>
                  <a:t> republished.</a:t>
                </a:r>
                <a:endParaRPr lang="it-IT" sz="1400" dirty="0"/>
              </a:p>
              <a:p>
                <a:r>
                  <a:rPr lang="en-GB" sz="1400" dirty="0"/>
                  <a:t>Meets Lord Alfred </a:t>
                </a:r>
                <a:r>
                  <a:rPr lang="en-GB" sz="1400" dirty="0" err="1"/>
                  <a:t>Bosie</a:t>
                </a:r>
                <a:r>
                  <a:rPr lang="en-GB" sz="1400" dirty="0"/>
                  <a:t> Douglas.</a:t>
                </a:r>
                <a:endParaRPr lang="it-IT" sz="1400" dirty="0"/>
              </a:p>
              <a:p>
                <a:r>
                  <a:rPr lang="en-GB" sz="1400" i="1" dirty="0"/>
                  <a:t>Salome</a:t>
                </a:r>
                <a:endParaRPr lang="it-IT" sz="1400" dirty="0"/>
              </a:p>
              <a:p>
                <a:r>
                  <a:rPr lang="en-GB" sz="1400" i="1" dirty="0"/>
                  <a:t>The House of Pomegranates</a:t>
                </a:r>
                <a:r>
                  <a:rPr lang="en-GB" sz="1400" dirty="0"/>
                  <a:t> − </a:t>
                </a:r>
                <a:r>
                  <a:rPr lang="en-GB" sz="1400" i="1" dirty="0"/>
                  <a:t>Lord Arthur Savile’s crime.</a:t>
                </a:r>
                <a:r>
                  <a:rPr lang="en-GB" sz="1400" dirty="0"/>
                  <a:t> </a:t>
                </a:r>
                <a:endParaRPr lang="it-IT" sz="1400" dirty="0"/>
              </a:p>
              <a:p>
                <a:r>
                  <a:rPr lang="en-GB" sz="1400" i="1" dirty="0"/>
                  <a:t>Lady Windermere’s fan</a:t>
                </a:r>
                <a:r>
                  <a:rPr lang="en-GB" sz="1400" dirty="0"/>
                  <a:t> opens with great financial success</a:t>
                </a:r>
                <a:r>
                  <a:rPr lang="it-IT" sz="1400" dirty="0"/>
                  <a:t> </a:t>
                </a:r>
                <a:endParaRPr lang="it-IT" sz="1400" dirty="0">
                  <a:latin typeface="Arial"/>
                  <a:cs typeface="Arial"/>
                </a:endParaRPr>
              </a:p>
            </p:txBody>
          </p:sp>
        </p:grpSp>
        <p:grpSp>
          <p:nvGrpSpPr>
            <p:cNvPr id="14" name="Gruppo 13"/>
            <p:cNvGrpSpPr/>
            <p:nvPr/>
          </p:nvGrpSpPr>
          <p:grpSpPr>
            <a:xfrm>
              <a:off x="1350737" y="3540572"/>
              <a:ext cx="5761695" cy="307777"/>
              <a:chOff x="450117" y="3321408"/>
              <a:chExt cx="5761695" cy="307777"/>
            </a:xfrm>
          </p:grpSpPr>
          <p:sp>
            <p:nvSpPr>
              <p:cNvPr id="9227" name="Rettangolo 16"/>
              <p:cNvSpPr>
                <a:spLocks noChangeArrowheads="1"/>
              </p:cNvSpPr>
              <p:nvPr/>
            </p:nvSpPr>
            <p:spPr bwMode="auto">
              <a:xfrm>
                <a:off x="450117" y="3321408"/>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1893</a:t>
                </a:r>
                <a:r>
                  <a:rPr lang="it-IT" sz="1400" dirty="0">
                    <a:effectLst/>
                    <a:latin typeface="Arial"/>
                    <a:cs typeface="Arial"/>
                  </a:rPr>
                  <a:t> </a:t>
                </a:r>
                <a:endParaRPr lang="it-IT" sz="1400" dirty="0">
                  <a:latin typeface="Arial"/>
                  <a:cs typeface="Arial"/>
                </a:endParaRPr>
              </a:p>
            </p:txBody>
          </p:sp>
          <p:sp>
            <p:nvSpPr>
              <p:cNvPr id="9228" name="Rettangolo 17"/>
              <p:cNvSpPr>
                <a:spLocks noChangeArrowheads="1"/>
              </p:cNvSpPr>
              <p:nvPr/>
            </p:nvSpPr>
            <p:spPr bwMode="auto">
              <a:xfrm>
                <a:off x="2393018" y="3321408"/>
                <a:ext cx="38187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dirty="0">
                    <a:latin typeface="Arial"/>
                    <a:cs typeface="Arial"/>
                  </a:rPr>
                  <a:t>A Woman of No Importance </a:t>
                </a:r>
                <a:r>
                  <a:rPr lang="en-GB" sz="1400" dirty="0">
                    <a:latin typeface="Arial"/>
                    <a:cs typeface="Arial"/>
                  </a:rPr>
                  <a:t>is staged in 1893 </a:t>
                </a:r>
                <a:endParaRPr lang="it-IT" sz="1400" dirty="0">
                  <a:latin typeface="Arial"/>
                  <a:cs typeface="Arial"/>
                </a:endParaRPr>
              </a:p>
            </p:txBody>
          </p:sp>
        </p:grpSp>
        <p:grpSp>
          <p:nvGrpSpPr>
            <p:cNvPr id="15" name="Gruppo 14"/>
            <p:cNvGrpSpPr/>
            <p:nvPr/>
          </p:nvGrpSpPr>
          <p:grpSpPr>
            <a:xfrm>
              <a:off x="1350737" y="3995237"/>
              <a:ext cx="7205130" cy="954107"/>
              <a:chOff x="450117" y="3737233"/>
              <a:chExt cx="7205130" cy="954107"/>
            </a:xfrm>
          </p:grpSpPr>
          <p:sp>
            <p:nvSpPr>
              <p:cNvPr id="9229" name="Rettangolo 21"/>
              <p:cNvSpPr>
                <a:spLocks noChangeArrowheads="1"/>
              </p:cNvSpPr>
              <p:nvPr/>
            </p:nvSpPr>
            <p:spPr bwMode="auto">
              <a:xfrm>
                <a:off x="450117" y="3737234"/>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1895</a:t>
                </a:r>
                <a:r>
                  <a:rPr lang="it-IT" sz="1400" dirty="0">
                    <a:effectLst/>
                    <a:latin typeface="Arial"/>
                    <a:cs typeface="Arial"/>
                  </a:rPr>
                  <a:t> </a:t>
                </a:r>
                <a:endParaRPr lang="it-IT" sz="1400" dirty="0">
                  <a:latin typeface="Arial"/>
                  <a:cs typeface="Arial"/>
                </a:endParaRPr>
              </a:p>
            </p:txBody>
          </p:sp>
          <p:sp>
            <p:nvSpPr>
              <p:cNvPr id="9230" name="Rettangolo 22"/>
              <p:cNvSpPr>
                <a:spLocks noChangeArrowheads="1"/>
              </p:cNvSpPr>
              <p:nvPr/>
            </p:nvSpPr>
            <p:spPr bwMode="auto">
              <a:xfrm>
                <a:off x="2393019" y="3737233"/>
                <a:ext cx="526222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i="1" dirty="0"/>
                  <a:t>An Ideal Husband</a:t>
                </a:r>
                <a:r>
                  <a:rPr lang="en-GB" sz="1400" dirty="0"/>
                  <a:t> and </a:t>
                </a:r>
                <a:r>
                  <a:rPr lang="en-GB" sz="1400" i="1" dirty="0"/>
                  <a:t>The Importance of Being Earnest</a:t>
                </a:r>
                <a:r>
                  <a:rPr lang="en-GB" sz="1400" dirty="0"/>
                  <a:t> are performed</a:t>
                </a:r>
                <a:endParaRPr lang="it-IT" sz="1400" dirty="0"/>
              </a:p>
              <a:p>
                <a:r>
                  <a:rPr lang="en-GB" sz="1400" dirty="0"/>
                  <a:t>Sued by Lord Alfred’s father and sentenced to two years’ hard labour with the accusation of homosexual offences</a:t>
                </a:r>
                <a:endParaRPr lang="it-IT" sz="1400" dirty="0">
                  <a:latin typeface="Arial"/>
                  <a:cs typeface="Arial"/>
                </a:endParaRPr>
              </a:p>
            </p:txBody>
          </p:sp>
        </p:grpSp>
        <p:grpSp>
          <p:nvGrpSpPr>
            <p:cNvPr id="16" name="Gruppo 15"/>
            <p:cNvGrpSpPr/>
            <p:nvPr/>
          </p:nvGrpSpPr>
          <p:grpSpPr>
            <a:xfrm>
              <a:off x="1350737" y="5096232"/>
              <a:ext cx="7205129" cy="523220"/>
              <a:chOff x="450117" y="4757498"/>
              <a:chExt cx="7205129" cy="523220"/>
            </a:xfrm>
          </p:grpSpPr>
          <p:sp>
            <p:nvSpPr>
              <p:cNvPr id="9231" name="Rettangolo 23"/>
              <p:cNvSpPr>
                <a:spLocks noChangeArrowheads="1"/>
              </p:cNvSpPr>
              <p:nvPr/>
            </p:nvSpPr>
            <p:spPr bwMode="auto">
              <a:xfrm>
                <a:off x="450117" y="4757498"/>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GB" sz="1400" dirty="0">
                    <a:latin typeface="Arial"/>
                    <a:cs typeface="Arial"/>
                  </a:rPr>
                  <a:t>1897</a:t>
                </a:r>
                <a:r>
                  <a:rPr lang="it-IT" sz="1400" dirty="0">
                    <a:solidFill>
                      <a:srgbClr val="FF0000"/>
                    </a:solidFill>
                    <a:effectLst/>
                    <a:latin typeface="Arial"/>
                    <a:cs typeface="Arial"/>
                  </a:rPr>
                  <a:t> </a:t>
                </a:r>
                <a:endParaRPr lang="it-IT" sz="1400" dirty="0">
                  <a:solidFill>
                    <a:srgbClr val="FF0000"/>
                  </a:solidFill>
                  <a:latin typeface="Arial"/>
                  <a:cs typeface="Arial"/>
                </a:endParaRPr>
              </a:p>
            </p:txBody>
          </p:sp>
          <p:sp>
            <p:nvSpPr>
              <p:cNvPr id="9232" name="Rettangolo 24"/>
              <p:cNvSpPr>
                <a:spLocks noChangeArrowheads="1"/>
              </p:cNvSpPr>
              <p:nvPr/>
            </p:nvSpPr>
            <p:spPr bwMode="auto">
              <a:xfrm>
                <a:off x="2393018" y="4757498"/>
                <a:ext cx="52622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i="1" dirty="0">
                    <a:latin typeface="Arial"/>
                    <a:cs typeface="Arial"/>
                  </a:rPr>
                  <a:t>De Profundis</a:t>
                </a:r>
                <a:r>
                  <a:rPr lang="en-GB" sz="1400" dirty="0">
                    <a:latin typeface="Arial"/>
                    <a:cs typeface="Arial"/>
                  </a:rPr>
                  <a:t> (published posthumous). Released from prison, self-exile in France, Italy and Switzerland</a:t>
                </a:r>
                <a:endParaRPr lang="it-IT" sz="1400" dirty="0">
                  <a:latin typeface="Arial"/>
                  <a:cs typeface="Arial"/>
                </a:endParaRPr>
              </a:p>
            </p:txBody>
          </p:sp>
        </p:grpSp>
        <p:grpSp>
          <p:nvGrpSpPr>
            <p:cNvPr id="17" name="Gruppo 16"/>
            <p:cNvGrpSpPr/>
            <p:nvPr/>
          </p:nvGrpSpPr>
          <p:grpSpPr>
            <a:xfrm>
              <a:off x="1334133" y="5766340"/>
              <a:ext cx="5705450" cy="307777"/>
              <a:chOff x="433513" y="5516002"/>
              <a:chExt cx="5705450" cy="307777"/>
            </a:xfrm>
          </p:grpSpPr>
          <p:sp>
            <p:nvSpPr>
              <p:cNvPr id="9233" name="Rettangolo 25"/>
              <p:cNvSpPr>
                <a:spLocks noChangeArrowheads="1"/>
              </p:cNvSpPr>
              <p:nvPr/>
            </p:nvSpPr>
            <p:spPr bwMode="auto">
              <a:xfrm>
                <a:off x="433513" y="5516002"/>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it-IT" sz="1400" dirty="0">
                    <a:latin typeface="Arial"/>
                    <a:cs typeface="Arial"/>
                  </a:rPr>
                  <a:t>1898</a:t>
                </a:r>
              </a:p>
            </p:txBody>
          </p:sp>
          <p:sp>
            <p:nvSpPr>
              <p:cNvPr id="9234" name="Rettangolo 26"/>
              <p:cNvSpPr>
                <a:spLocks noChangeArrowheads="1"/>
              </p:cNvSpPr>
              <p:nvPr/>
            </p:nvSpPr>
            <p:spPr bwMode="auto">
              <a:xfrm>
                <a:off x="2393018" y="5516002"/>
                <a:ext cx="374594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dirty="0">
                    <a:latin typeface="Arial"/>
                    <a:cs typeface="Arial"/>
                  </a:rPr>
                  <a:t>The Ballad of the Reading Gaol</a:t>
                </a:r>
                <a:r>
                  <a:rPr lang="en-GB" sz="1400" dirty="0">
                    <a:latin typeface="Arial"/>
                    <a:cs typeface="Arial"/>
                  </a:rPr>
                  <a:t> is published</a:t>
                </a:r>
                <a:r>
                  <a:rPr lang="it-IT" sz="1400" dirty="0">
                    <a:latin typeface="Arial"/>
                    <a:cs typeface="Arial"/>
                  </a:rPr>
                  <a:t> </a:t>
                </a:r>
              </a:p>
            </p:txBody>
          </p:sp>
        </p:grpSp>
        <p:grpSp>
          <p:nvGrpSpPr>
            <p:cNvPr id="18" name="Gruppo 17"/>
            <p:cNvGrpSpPr/>
            <p:nvPr/>
          </p:nvGrpSpPr>
          <p:grpSpPr>
            <a:xfrm>
              <a:off x="1334133" y="6221005"/>
              <a:ext cx="6933130" cy="307777"/>
              <a:chOff x="433513" y="5917702"/>
              <a:chExt cx="6933130" cy="307777"/>
            </a:xfrm>
          </p:grpSpPr>
          <p:sp>
            <p:nvSpPr>
              <p:cNvPr id="9235" name="Rettangolo 27"/>
              <p:cNvSpPr>
                <a:spLocks noChangeArrowheads="1"/>
              </p:cNvSpPr>
              <p:nvPr/>
            </p:nvSpPr>
            <p:spPr bwMode="auto">
              <a:xfrm>
                <a:off x="433513" y="5917702"/>
                <a:ext cx="10128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it-IT" sz="1400" dirty="0">
                    <a:latin typeface="Arial"/>
                    <a:cs typeface="Arial"/>
                  </a:rPr>
                  <a:t>1900</a:t>
                </a:r>
              </a:p>
            </p:txBody>
          </p:sp>
          <p:sp>
            <p:nvSpPr>
              <p:cNvPr id="9236" name="Rettangolo 28"/>
              <p:cNvSpPr>
                <a:spLocks noChangeArrowheads="1"/>
              </p:cNvSpPr>
              <p:nvPr/>
            </p:nvSpPr>
            <p:spPr bwMode="auto">
              <a:xfrm>
                <a:off x="2393018" y="5917702"/>
                <a:ext cx="4973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400" dirty="0">
                    <a:latin typeface="Arial"/>
                    <a:cs typeface="Arial"/>
                  </a:rPr>
                  <a:t> Dies in Paris</a:t>
                </a:r>
                <a:endParaRPr lang="it-IT" sz="1400" dirty="0">
                  <a:latin typeface="Arial"/>
                  <a:cs typeface="Arial"/>
                </a:endParaRPr>
              </a:p>
            </p:txBody>
          </p:sp>
        </p:grpSp>
        <p:cxnSp>
          <p:nvCxnSpPr>
            <p:cNvPr id="8" name="Connettore 1 7"/>
            <p:cNvCxnSpPr/>
            <p:nvPr/>
          </p:nvCxnSpPr>
          <p:spPr>
            <a:xfrm>
              <a:off x="2871608" y="878957"/>
              <a:ext cx="0" cy="586906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a:off x="1161871" y="1241359"/>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1161871" y="1696024"/>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1161871" y="2150689"/>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1161871" y="3467128"/>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1161871" y="3921793"/>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Connettore 1 39"/>
            <p:cNvCxnSpPr/>
            <p:nvPr/>
          </p:nvCxnSpPr>
          <p:spPr>
            <a:xfrm>
              <a:off x="1161871" y="5022788"/>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Connettore 1 40"/>
            <p:cNvCxnSpPr/>
            <p:nvPr/>
          </p:nvCxnSpPr>
          <p:spPr>
            <a:xfrm>
              <a:off x="1161871" y="5692896"/>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nettore 1 41"/>
            <p:cNvCxnSpPr/>
            <p:nvPr/>
          </p:nvCxnSpPr>
          <p:spPr>
            <a:xfrm>
              <a:off x="1145267" y="6147561"/>
              <a:ext cx="6480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nettore 1 42"/>
            <p:cNvCxnSpPr/>
            <p:nvPr/>
          </p:nvCxnSpPr>
          <p:spPr>
            <a:xfrm>
              <a:off x="1161871" y="6602218"/>
              <a:ext cx="6480000"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6756251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en-GB" sz="6600" b="1" dirty="0">
                <a:solidFill>
                  <a:srgbClr val="0D79CA"/>
                </a:solidFill>
                <a:latin typeface="Arial"/>
                <a:cs typeface="Arial"/>
              </a:rPr>
              <a:t>KEYWORDS </a:t>
            </a:r>
            <a:endParaRPr lang="it-IT" sz="6600" b="1" dirty="0">
              <a:solidFill>
                <a:srgbClr val="0D79CA"/>
              </a:solidFill>
              <a:latin typeface="Arial"/>
              <a:cs typeface="Arial"/>
            </a:endParaRPr>
          </a:p>
        </p:txBody>
      </p:sp>
    </p:spTree>
    <p:extLst>
      <p:ext uri="{BB962C8B-B14F-4D97-AF65-F5344CB8AC3E}">
        <p14:creationId xmlns:p14="http://schemas.microsoft.com/office/powerpoint/2010/main" val="691086599"/>
      </p:ext>
    </p:extLst>
  </p:cSld>
  <p:clrMapOvr>
    <a:masterClrMapping/>
  </p:clrMapOvr>
  <p:transition xmlns:p14="http://schemas.microsoft.com/office/powerpoint/2010/main" spd="slow" advClick="0" advTm="4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136525"/>
            <a:ext cx="8524875" cy="747713"/>
          </a:xfrm>
        </p:spPr>
        <p:txBody>
          <a:bodyPr>
            <a:normAutofit fontScale="92500" lnSpcReduction="10000"/>
          </a:bodyPr>
          <a:lstStyle/>
          <a:p>
            <a:pPr marL="44450" indent="0" algn="ctr">
              <a:buFont typeface="Georgia" charset="0"/>
              <a:buNone/>
            </a:pPr>
            <a:r>
              <a:rPr lang="en-GB" sz="4800" dirty="0">
                <a:solidFill>
                  <a:srgbClr val="F7D336"/>
                </a:solidFill>
                <a:latin typeface="Arial"/>
                <a:cs typeface="Arial"/>
              </a:rPr>
              <a:t>KEYWORDS </a:t>
            </a:r>
            <a:endParaRPr lang="it-IT" sz="4800" dirty="0">
              <a:solidFill>
                <a:srgbClr val="F7D336"/>
              </a:solidFill>
              <a:latin typeface="Arial"/>
              <a:cs typeface="Arial"/>
            </a:endParaRPr>
          </a:p>
        </p:txBody>
      </p:sp>
      <p:sp>
        <p:nvSpPr>
          <p:cNvPr id="2" name="CasellaDiTesto 1"/>
          <p:cNvSpPr txBox="1"/>
          <p:nvPr/>
        </p:nvSpPr>
        <p:spPr>
          <a:xfrm>
            <a:off x="713248" y="1975989"/>
            <a:ext cx="7717504" cy="4093428"/>
          </a:xfrm>
          <a:prstGeom prst="rect">
            <a:avLst/>
          </a:prstGeom>
          <a:noFill/>
        </p:spPr>
        <p:txBody>
          <a:bodyPr wrap="square" rtlCol="0">
            <a:spAutoFit/>
          </a:bodyPr>
          <a:lstStyle/>
          <a:p>
            <a:pPr lvl="0"/>
            <a:r>
              <a:rPr lang="en-GB" sz="2000" dirty="0">
                <a:solidFill>
                  <a:srgbClr val="FF0000"/>
                </a:solidFill>
                <a:latin typeface="Arial"/>
                <a:cs typeface="Arial"/>
              </a:rPr>
              <a:t>• </a:t>
            </a:r>
            <a:r>
              <a:rPr lang="en-GB" sz="2000" dirty="0">
                <a:latin typeface="Arial"/>
                <a:cs typeface="Arial"/>
              </a:rPr>
              <a:t>Movement of the late 19</a:t>
            </a:r>
            <a:r>
              <a:rPr lang="en-GB" sz="2000" baseline="30000" dirty="0">
                <a:latin typeface="Arial"/>
                <a:cs typeface="Arial"/>
              </a:rPr>
              <a:t>th</a:t>
            </a:r>
            <a:r>
              <a:rPr lang="en-GB" sz="2000" dirty="0">
                <a:latin typeface="Arial"/>
                <a:cs typeface="Arial"/>
              </a:rPr>
              <a:t>-century stressing devotion to beauty as</a:t>
            </a:r>
            <a:br>
              <a:rPr lang="en-GB" sz="2000" dirty="0">
                <a:latin typeface="Arial"/>
                <a:cs typeface="Arial"/>
              </a:rPr>
            </a:br>
            <a:r>
              <a:rPr lang="en-GB" sz="2000" dirty="0">
                <a:latin typeface="Arial"/>
                <a:cs typeface="Arial"/>
              </a:rPr>
              <a:t>  independent from morality</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Form is more important than content</a:t>
            </a:r>
            <a:endParaRPr lang="it-IT" sz="2000" dirty="0">
              <a:latin typeface="Arial"/>
              <a:cs typeface="Arial"/>
            </a:endParaRPr>
          </a:p>
          <a:p>
            <a:pPr lvl="0"/>
            <a:r>
              <a:rPr lang="en-GB" sz="2000" dirty="0">
                <a:solidFill>
                  <a:srgbClr val="FF0000"/>
                </a:solidFill>
                <a:latin typeface="Arial"/>
                <a:cs typeface="Arial"/>
              </a:rPr>
              <a:t>• </a:t>
            </a:r>
            <a:r>
              <a:rPr lang="it-IT" sz="2000" dirty="0">
                <a:latin typeface="Arial"/>
                <a:cs typeface="Arial"/>
              </a:rPr>
              <a:t>Keats, </a:t>
            </a:r>
            <a:r>
              <a:rPr lang="it-IT" sz="2000" dirty="0" err="1">
                <a:latin typeface="Arial"/>
                <a:cs typeface="Arial"/>
              </a:rPr>
              <a:t>Gautier</a:t>
            </a:r>
            <a:r>
              <a:rPr lang="it-IT" sz="2000" dirty="0">
                <a:latin typeface="Arial"/>
                <a:cs typeface="Arial"/>
              </a:rPr>
              <a:t>, Poe, Baudelaire, Wilde</a:t>
            </a:r>
          </a:p>
          <a:p>
            <a:pPr lvl="0"/>
            <a:r>
              <a:rPr lang="en-GB" sz="2000" dirty="0">
                <a:solidFill>
                  <a:srgbClr val="FF0000"/>
                </a:solidFill>
                <a:latin typeface="Arial"/>
                <a:cs typeface="Arial"/>
              </a:rPr>
              <a:t>• </a:t>
            </a:r>
            <a:r>
              <a:rPr lang="en-GB" sz="2000" dirty="0">
                <a:latin typeface="Arial"/>
                <a:cs typeface="Arial"/>
              </a:rPr>
              <a:t>Pursuit of beauty is their only goal – ‘art for art’s sake’</a:t>
            </a:r>
            <a:endParaRPr lang="it-IT" sz="2000" dirty="0">
              <a:latin typeface="Arial"/>
              <a:cs typeface="Arial"/>
            </a:endParaRPr>
          </a:p>
          <a:p>
            <a:pPr lvl="0"/>
            <a:r>
              <a:rPr lang="en-GB" sz="2000" dirty="0">
                <a:solidFill>
                  <a:srgbClr val="FF0000"/>
                </a:solidFill>
                <a:latin typeface="Arial"/>
                <a:cs typeface="Arial"/>
              </a:rPr>
              <a:t>• </a:t>
            </a:r>
            <a:r>
              <a:rPr lang="en-GB" sz="2000" b="1" dirty="0">
                <a:latin typeface="Arial"/>
                <a:cs typeface="Arial"/>
              </a:rPr>
              <a:t>Awareness that science can be limited</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Impossibility to portray reality as it is </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Disillusionment in rational power to know reality; essence is</a:t>
            </a:r>
            <a:br>
              <a:rPr lang="en-GB" sz="2000" dirty="0">
                <a:latin typeface="Arial"/>
                <a:cs typeface="Arial"/>
              </a:rPr>
            </a:br>
            <a:r>
              <a:rPr lang="en-GB" sz="2000" dirty="0">
                <a:latin typeface="Arial"/>
                <a:cs typeface="Arial"/>
              </a:rPr>
              <a:t>  beyond it</a:t>
            </a:r>
            <a:endParaRPr lang="it-IT" sz="2000" dirty="0">
              <a:latin typeface="Arial"/>
              <a:cs typeface="Arial"/>
            </a:endParaRPr>
          </a:p>
          <a:p>
            <a:pPr lvl="0"/>
            <a:r>
              <a:rPr lang="en-GB" sz="2000" dirty="0">
                <a:solidFill>
                  <a:srgbClr val="FF0000"/>
                </a:solidFill>
                <a:latin typeface="Arial"/>
                <a:cs typeface="Arial"/>
              </a:rPr>
              <a:t>• </a:t>
            </a:r>
            <a:r>
              <a:rPr lang="en-GB" sz="2000" b="1" dirty="0">
                <a:latin typeface="Arial"/>
                <a:cs typeface="Arial"/>
              </a:rPr>
              <a:t>Spiritual quest, </a:t>
            </a:r>
            <a:r>
              <a:rPr lang="en-GB" sz="2000" dirty="0">
                <a:latin typeface="Arial"/>
                <a:cs typeface="Arial"/>
              </a:rPr>
              <a:t>focus on </a:t>
            </a:r>
            <a:r>
              <a:rPr lang="en-GB" sz="2000" b="1" dirty="0">
                <a:latin typeface="Arial"/>
                <a:cs typeface="Arial"/>
              </a:rPr>
              <a:t>the self </a:t>
            </a:r>
            <a:endParaRPr lang="it-IT" sz="2000" dirty="0">
              <a:latin typeface="Arial"/>
              <a:cs typeface="Arial"/>
            </a:endParaRPr>
          </a:p>
          <a:p>
            <a:pPr lvl="0"/>
            <a:r>
              <a:rPr lang="en-GB" sz="2000" dirty="0">
                <a:solidFill>
                  <a:srgbClr val="FF0000"/>
                </a:solidFill>
                <a:latin typeface="Arial"/>
                <a:cs typeface="Arial"/>
              </a:rPr>
              <a:t>• </a:t>
            </a:r>
            <a:r>
              <a:rPr lang="en-GB" sz="2000" b="1" dirty="0">
                <a:latin typeface="Arial"/>
                <a:cs typeface="Arial"/>
              </a:rPr>
              <a:t>Decadent heroes listen to inner voices and epiphanies </a:t>
            </a:r>
            <a:r>
              <a:rPr lang="en-GB" sz="2000" dirty="0">
                <a:latin typeface="Arial"/>
                <a:cs typeface="Arial"/>
              </a:rPr>
              <a:t>which</a:t>
            </a:r>
            <a:br>
              <a:rPr lang="en-GB" sz="2000" dirty="0">
                <a:latin typeface="Arial"/>
                <a:cs typeface="Arial"/>
              </a:rPr>
            </a:br>
            <a:r>
              <a:rPr lang="en-GB" sz="2000" dirty="0">
                <a:latin typeface="Arial"/>
                <a:cs typeface="Arial"/>
              </a:rPr>
              <a:t>  lead them to trace</a:t>
            </a:r>
            <a:r>
              <a:rPr lang="en-GB" sz="2000" b="1" dirty="0">
                <a:latin typeface="Arial"/>
                <a:cs typeface="Arial"/>
              </a:rPr>
              <a:t> ‘</a:t>
            </a:r>
            <a:r>
              <a:rPr lang="en-GB" sz="2000" b="1" i="1" dirty="0" err="1">
                <a:latin typeface="Arial"/>
                <a:cs typeface="Arial"/>
              </a:rPr>
              <a:t>correspondances</a:t>
            </a:r>
            <a:r>
              <a:rPr lang="en-GB" sz="2000" b="1" dirty="0">
                <a:latin typeface="Arial"/>
                <a:cs typeface="Arial"/>
              </a:rPr>
              <a:t>’ </a:t>
            </a:r>
            <a:r>
              <a:rPr lang="en-GB" sz="2000" dirty="0">
                <a:latin typeface="Arial"/>
                <a:cs typeface="Arial"/>
              </a:rPr>
              <a:t>(Baudelaire), the</a:t>
            </a:r>
            <a:r>
              <a:rPr lang="en-GB" sz="2000" b="1" dirty="0">
                <a:latin typeface="Arial"/>
                <a:cs typeface="Arial"/>
              </a:rPr>
              <a:t/>
            </a:r>
            <a:br>
              <a:rPr lang="en-GB" sz="2000" b="1" dirty="0">
                <a:latin typeface="Arial"/>
                <a:cs typeface="Arial"/>
              </a:rPr>
            </a:br>
            <a:r>
              <a:rPr lang="en-GB" sz="2000" b="1" dirty="0">
                <a:latin typeface="Arial"/>
                <a:cs typeface="Arial"/>
              </a:rPr>
              <a:t>  mysterious links among things </a:t>
            </a:r>
            <a:endParaRPr lang="it-IT" sz="2000" dirty="0">
              <a:latin typeface="Arial"/>
              <a:cs typeface="Arial"/>
            </a:endParaRPr>
          </a:p>
        </p:txBody>
      </p:sp>
      <p:sp>
        <p:nvSpPr>
          <p:cNvPr id="3" name="CasellaDiTesto 2"/>
          <p:cNvSpPr txBox="1"/>
          <p:nvPr/>
        </p:nvSpPr>
        <p:spPr>
          <a:xfrm>
            <a:off x="713248" y="1294824"/>
            <a:ext cx="2611473" cy="584776"/>
          </a:xfrm>
          <a:prstGeom prst="rect">
            <a:avLst/>
          </a:prstGeom>
          <a:noFill/>
        </p:spPr>
        <p:txBody>
          <a:bodyPr wrap="none" rtlCol="0">
            <a:spAutoFit/>
          </a:bodyPr>
          <a:lstStyle/>
          <a:p>
            <a:r>
              <a:rPr lang="en-GB" sz="3200" i="1" dirty="0">
                <a:solidFill>
                  <a:srgbClr val="FF0000"/>
                </a:solidFill>
                <a:latin typeface="Arial"/>
                <a:cs typeface="Arial"/>
              </a:rPr>
              <a:t>Aestheticism</a:t>
            </a:r>
            <a:endParaRPr lang="it-IT" sz="3200" i="1" dirty="0">
              <a:solidFill>
                <a:srgbClr val="FF0000"/>
              </a:solidFill>
              <a:latin typeface="Arial"/>
              <a:cs typeface="Arial"/>
            </a:endParaRPr>
          </a:p>
        </p:txBody>
      </p:sp>
    </p:spTree>
    <p:extLst>
      <p:ext uri="{BB962C8B-B14F-4D97-AF65-F5344CB8AC3E}">
        <p14:creationId xmlns:p14="http://schemas.microsoft.com/office/powerpoint/2010/main" val="221576878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136525"/>
            <a:ext cx="8524875" cy="747713"/>
          </a:xfrm>
        </p:spPr>
        <p:txBody>
          <a:bodyPr>
            <a:normAutofit fontScale="92500" lnSpcReduction="10000"/>
          </a:bodyPr>
          <a:lstStyle/>
          <a:p>
            <a:pPr marL="44450" indent="0" algn="ctr">
              <a:buFont typeface="Georgia" charset="0"/>
              <a:buNone/>
            </a:pPr>
            <a:r>
              <a:rPr lang="en-GB" sz="4800" dirty="0">
                <a:solidFill>
                  <a:srgbClr val="F7D336"/>
                </a:solidFill>
                <a:latin typeface="Arial"/>
                <a:cs typeface="Arial"/>
              </a:rPr>
              <a:t>KEYWORDS </a:t>
            </a:r>
            <a:endParaRPr lang="it-IT" sz="4800" dirty="0">
              <a:solidFill>
                <a:srgbClr val="F7D336"/>
              </a:solidFill>
              <a:latin typeface="Arial"/>
              <a:cs typeface="Arial"/>
            </a:endParaRPr>
          </a:p>
        </p:txBody>
      </p:sp>
      <p:sp>
        <p:nvSpPr>
          <p:cNvPr id="3" name="CasellaDiTesto 2"/>
          <p:cNvSpPr txBox="1"/>
          <p:nvPr/>
        </p:nvSpPr>
        <p:spPr>
          <a:xfrm>
            <a:off x="479569" y="1616258"/>
            <a:ext cx="7779671" cy="3662541"/>
          </a:xfrm>
          <a:prstGeom prst="rect">
            <a:avLst/>
          </a:prstGeom>
          <a:noFill/>
        </p:spPr>
        <p:txBody>
          <a:bodyPr wrap="square" rtlCol="0">
            <a:spAutoFit/>
          </a:bodyPr>
          <a:lstStyle/>
          <a:p>
            <a:r>
              <a:rPr lang="en-GB" sz="3200" i="1" dirty="0">
                <a:solidFill>
                  <a:srgbClr val="FF0000"/>
                </a:solidFill>
                <a:latin typeface="Arial"/>
                <a:cs typeface="Arial"/>
              </a:rPr>
              <a:t>Decadence</a:t>
            </a:r>
            <a:r>
              <a:rPr lang="it-IT" sz="3200" i="1" dirty="0">
                <a:solidFill>
                  <a:srgbClr val="FF0000"/>
                </a:solidFill>
                <a:latin typeface="Arial"/>
                <a:cs typeface="Arial"/>
              </a:rPr>
              <a:t> </a:t>
            </a:r>
            <a:r>
              <a:rPr lang="it-IT" sz="2400" dirty="0">
                <a:solidFill>
                  <a:srgbClr val="FF0000"/>
                </a:solidFill>
                <a:latin typeface="Wingdings 3" charset="2"/>
                <a:cs typeface="Wingdings 3" charset="2"/>
              </a:rPr>
              <a:t>u</a:t>
            </a:r>
            <a:r>
              <a:rPr lang="it-IT" sz="3200" i="1" dirty="0">
                <a:solidFill>
                  <a:srgbClr val="FF0000"/>
                </a:solidFill>
                <a:latin typeface="Arial"/>
                <a:cs typeface="Arial"/>
              </a:rPr>
              <a:t> </a:t>
            </a:r>
            <a:r>
              <a:rPr lang="en-GB" sz="2000" i="1" dirty="0">
                <a:latin typeface="Arial"/>
                <a:cs typeface="Arial"/>
              </a:rPr>
              <a:t>cultural atmosphere at the end of the century </a:t>
            </a:r>
            <a:endParaRPr lang="it-IT" sz="2000" i="1" dirty="0">
              <a:latin typeface="Arial"/>
              <a:cs typeface="Arial"/>
            </a:endParaRPr>
          </a:p>
          <a:p>
            <a:pPr lvl="0"/>
            <a:r>
              <a:rPr lang="en-GB" sz="2000" dirty="0">
                <a:solidFill>
                  <a:srgbClr val="FF0000"/>
                </a:solidFill>
                <a:latin typeface="Arial"/>
                <a:cs typeface="Arial"/>
              </a:rPr>
              <a:t>• </a:t>
            </a:r>
            <a:r>
              <a:rPr lang="en-GB" sz="2000" dirty="0">
                <a:latin typeface="Arial"/>
                <a:cs typeface="Arial"/>
              </a:rPr>
              <a:t>focus on form</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lack of open commitment</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attempt to escape </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love for perverse effects</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sense of loss and aspiration to change</a:t>
            </a:r>
            <a:endParaRPr lang="it-IT" sz="2000" dirty="0">
              <a:latin typeface="Arial"/>
              <a:cs typeface="Arial"/>
            </a:endParaRPr>
          </a:p>
          <a:p>
            <a:r>
              <a:rPr lang="en-GB" sz="2000" dirty="0">
                <a:solidFill>
                  <a:srgbClr val="FF0000"/>
                </a:solidFill>
                <a:latin typeface="Arial"/>
                <a:cs typeface="Arial"/>
              </a:rPr>
              <a:t>• </a:t>
            </a:r>
            <a:r>
              <a:rPr lang="it-IT" sz="2000" dirty="0" err="1">
                <a:latin typeface="Arial"/>
                <a:cs typeface="Arial"/>
              </a:rPr>
              <a:t>rejection</a:t>
            </a:r>
            <a:r>
              <a:rPr lang="it-IT" sz="2000" dirty="0">
                <a:latin typeface="Arial"/>
                <a:cs typeface="Arial"/>
              </a:rPr>
              <a:t> of Victorian </a:t>
            </a:r>
            <a:r>
              <a:rPr lang="it-IT" sz="2000" dirty="0" err="1">
                <a:latin typeface="Arial"/>
                <a:cs typeface="Arial"/>
              </a:rPr>
              <a:t>values</a:t>
            </a:r>
            <a:r>
              <a:rPr lang="it-IT" sz="2000" dirty="0">
                <a:latin typeface="Arial"/>
                <a:cs typeface="Arial"/>
              </a:rPr>
              <a:t> </a:t>
            </a:r>
          </a:p>
          <a:p>
            <a:pPr lvl="0"/>
            <a:r>
              <a:rPr lang="en-GB" sz="2000" dirty="0">
                <a:solidFill>
                  <a:srgbClr val="FF0000"/>
                </a:solidFill>
                <a:latin typeface="Arial"/>
                <a:cs typeface="Arial"/>
              </a:rPr>
              <a:t>• </a:t>
            </a:r>
            <a:r>
              <a:rPr lang="it-IT" sz="2000" dirty="0" err="1">
                <a:latin typeface="Arial"/>
                <a:cs typeface="Arial"/>
              </a:rPr>
              <a:t>against</a:t>
            </a:r>
            <a:r>
              <a:rPr lang="it-IT" sz="2000" dirty="0">
                <a:latin typeface="Arial"/>
                <a:cs typeface="Arial"/>
              </a:rPr>
              <a:t> </a:t>
            </a:r>
            <a:r>
              <a:rPr lang="it-IT" sz="2000" dirty="0" err="1">
                <a:latin typeface="Arial"/>
                <a:cs typeface="Arial"/>
              </a:rPr>
              <a:t>Realism</a:t>
            </a:r>
            <a:r>
              <a:rPr lang="it-IT" sz="2000" dirty="0">
                <a:latin typeface="Arial"/>
                <a:cs typeface="Arial"/>
              </a:rPr>
              <a:t> and </a:t>
            </a:r>
            <a:r>
              <a:rPr lang="it-IT" sz="2000" dirty="0" err="1">
                <a:latin typeface="Arial"/>
                <a:cs typeface="Arial"/>
              </a:rPr>
              <a:t>Naturalism</a:t>
            </a:r>
            <a:endParaRPr lang="it-IT" sz="2000" dirty="0">
              <a:latin typeface="Arial"/>
              <a:cs typeface="Arial"/>
            </a:endParaRPr>
          </a:p>
          <a:p>
            <a:pPr lvl="0"/>
            <a:r>
              <a:rPr lang="en-GB" sz="2000" dirty="0">
                <a:solidFill>
                  <a:srgbClr val="FF0000"/>
                </a:solidFill>
                <a:latin typeface="Arial"/>
                <a:cs typeface="Arial"/>
              </a:rPr>
              <a:t>• </a:t>
            </a:r>
            <a:r>
              <a:rPr lang="it-IT" sz="2000" dirty="0" err="1">
                <a:latin typeface="Arial"/>
                <a:cs typeface="Arial"/>
              </a:rPr>
              <a:t>sense</a:t>
            </a:r>
            <a:r>
              <a:rPr lang="it-IT" sz="2000" dirty="0">
                <a:latin typeface="Arial"/>
                <a:cs typeface="Arial"/>
              </a:rPr>
              <a:t> of social </a:t>
            </a:r>
            <a:r>
              <a:rPr lang="it-IT" sz="2000" dirty="0" err="1">
                <a:latin typeface="Arial"/>
                <a:cs typeface="Arial"/>
              </a:rPr>
              <a:t>decline</a:t>
            </a:r>
            <a:r>
              <a:rPr lang="it-IT" sz="2000" dirty="0">
                <a:latin typeface="Arial"/>
                <a:cs typeface="Arial"/>
              </a:rPr>
              <a:t> </a:t>
            </a:r>
          </a:p>
          <a:p>
            <a:pPr lvl="0"/>
            <a:r>
              <a:rPr lang="en-GB" sz="2000" dirty="0">
                <a:solidFill>
                  <a:srgbClr val="FF0000"/>
                </a:solidFill>
                <a:latin typeface="Arial"/>
                <a:cs typeface="Arial"/>
              </a:rPr>
              <a:t>• </a:t>
            </a:r>
            <a:r>
              <a:rPr lang="en-GB" sz="2000" dirty="0">
                <a:latin typeface="Arial"/>
                <a:cs typeface="Arial"/>
              </a:rPr>
              <a:t>feeling of exile and isolation of the artist giving voice to the</a:t>
            </a:r>
            <a:br>
              <a:rPr lang="en-GB" sz="2000" dirty="0">
                <a:latin typeface="Arial"/>
                <a:cs typeface="Arial"/>
              </a:rPr>
            </a:br>
            <a:r>
              <a:rPr lang="en-GB" sz="2000" dirty="0">
                <a:latin typeface="Arial"/>
                <a:cs typeface="Arial"/>
              </a:rPr>
              <a:t>  perception of transience and the feeling of ennui</a:t>
            </a:r>
            <a:endParaRPr lang="it-IT" sz="2000" dirty="0">
              <a:latin typeface="Arial"/>
              <a:cs typeface="Arial"/>
            </a:endParaRPr>
          </a:p>
        </p:txBody>
      </p:sp>
    </p:spTree>
    <p:extLst>
      <p:ext uri="{BB962C8B-B14F-4D97-AF65-F5344CB8AC3E}">
        <p14:creationId xmlns:p14="http://schemas.microsoft.com/office/powerpoint/2010/main" val="313568782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136525"/>
            <a:ext cx="8524875" cy="747713"/>
          </a:xfrm>
        </p:spPr>
        <p:txBody>
          <a:bodyPr>
            <a:normAutofit fontScale="92500" lnSpcReduction="10000"/>
          </a:bodyPr>
          <a:lstStyle/>
          <a:p>
            <a:pPr marL="44450" indent="0" algn="ctr">
              <a:buFont typeface="Georgia" charset="0"/>
              <a:buNone/>
            </a:pPr>
            <a:r>
              <a:rPr lang="en-GB" sz="4800" dirty="0">
                <a:solidFill>
                  <a:srgbClr val="F7D336"/>
                </a:solidFill>
                <a:latin typeface="Arial"/>
                <a:cs typeface="Arial"/>
              </a:rPr>
              <a:t>KEYWORDS </a:t>
            </a:r>
            <a:endParaRPr lang="it-IT" sz="4800" dirty="0">
              <a:solidFill>
                <a:srgbClr val="F7D336"/>
              </a:solidFill>
              <a:latin typeface="Arial"/>
              <a:cs typeface="Arial"/>
            </a:endParaRPr>
          </a:p>
        </p:txBody>
      </p:sp>
      <p:sp>
        <p:nvSpPr>
          <p:cNvPr id="2" name="Rettangolo 1"/>
          <p:cNvSpPr/>
          <p:nvPr/>
        </p:nvSpPr>
        <p:spPr>
          <a:xfrm>
            <a:off x="714080" y="911266"/>
            <a:ext cx="7648870" cy="2062103"/>
          </a:xfrm>
          <a:prstGeom prst="rect">
            <a:avLst/>
          </a:prstGeom>
        </p:spPr>
        <p:txBody>
          <a:bodyPr wrap="square">
            <a:spAutoFit/>
          </a:bodyPr>
          <a:lstStyle/>
          <a:p>
            <a:r>
              <a:rPr lang="en-GB" sz="2800" i="1" dirty="0">
                <a:solidFill>
                  <a:srgbClr val="FF0000"/>
                </a:solidFill>
                <a:latin typeface="Arial"/>
                <a:cs typeface="Arial"/>
              </a:rPr>
              <a:t>The Dandy</a:t>
            </a:r>
            <a:endParaRPr lang="it-IT" sz="2800" i="1" dirty="0">
              <a:solidFill>
                <a:srgbClr val="FF0000"/>
              </a:solidFill>
              <a:latin typeface="Arial"/>
              <a:cs typeface="Arial"/>
            </a:endParaRPr>
          </a:p>
          <a:p>
            <a:pPr lvl="0"/>
            <a:r>
              <a:rPr lang="it-IT" sz="2000" dirty="0">
                <a:solidFill>
                  <a:srgbClr val="FF0000"/>
                </a:solidFill>
                <a:latin typeface="Arial"/>
                <a:cs typeface="Arial"/>
              </a:rPr>
              <a:t>• </a:t>
            </a:r>
            <a:r>
              <a:rPr lang="it-IT" sz="2000" dirty="0">
                <a:latin typeface="Arial"/>
                <a:cs typeface="Arial"/>
              </a:rPr>
              <a:t>an </a:t>
            </a:r>
            <a:r>
              <a:rPr lang="it-IT" sz="2000" dirty="0" err="1">
                <a:latin typeface="Arial"/>
                <a:cs typeface="Arial"/>
              </a:rPr>
              <a:t>anti-conformist</a:t>
            </a:r>
            <a:r>
              <a:rPr lang="it-IT" sz="2000" dirty="0">
                <a:latin typeface="Arial"/>
                <a:cs typeface="Arial"/>
              </a:rPr>
              <a:t> </a:t>
            </a:r>
            <a:r>
              <a:rPr lang="it-IT" sz="2000" dirty="0" err="1">
                <a:latin typeface="Arial"/>
                <a:cs typeface="Arial"/>
              </a:rPr>
              <a:t>hero</a:t>
            </a:r>
            <a:r>
              <a:rPr lang="it-IT" sz="2000" dirty="0">
                <a:latin typeface="Arial"/>
                <a:cs typeface="Arial"/>
              </a:rPr>
              <a:t> </a:t>
            </a:r>
          </a:p>
          <a:p>
            <a:pPr lvl="0"/>
            <a:r>
              <a:rPr lang="it-IT" sz="2000" dirty="0">
                <a:solidFill>
                  <a:srgbClr val="FF0000"/>
                </a:solidFill>
                <a:latin typeface="Arial"/>
                <a:cs typeface="Arial"/>
              </a:rPr>
              <a:t>• </a:t>
            </a:r>
            <a:r>
              <a:rPr lang="it-IT" sz="2000" dirty="0" err="1">
                <a:latin typeface="Arial"/>
                <a:cs typeface="Arial"/>
              </a:rPr>
              <a:t>follows</a:t>
            </a:r>
            <a:r>
              <a:rPr lang="it-IT" sz="2000" dirty="0">
                <a:latin typeface="Arial"/>
                <a:cs typeface="Arial"/>
              </a:rPr>
              <a:t> the cult of beauty </a:t>
            </a:r>
          </a:p>
          <a:p>
            <a:pPr lvl="0"/>
            <a:r>
              <a:rPr lang="it-IT" sz="2000" dirty="0">
                <a:solidFill>
                  <a:srgbClr val="FF0000"/>
                </a:solidFill>
                <a:latin typeface="Arial"/>
                <a:cs typeface="Arial"/>
              </a:rPr>
              <a:t>• </a:t>
            </a:r>
            <a:r>
              <a:rPr lang="it-IT" sz="2000" dirty="0" err="1">
                <a:latin typeface="Arial"/>
                <a:cs typeface="Arial"/>
              </a:rPr>
              <a:t>narcissist</a:t>
            </a:r>
            <a:endParaRPr lang="it-IT" sz="2000" dirty="0">
              <a:latin typeface="Arial"/>
              <a:cs typeface="Arial"/>
            </a:endParaRPr>
          </a:p>
          <a:p>
            <a:r>
              <a:rPr lang="it-IT" sz="2000" dirty="0">
                <a:solidFill>
                  <a:srgbClr val="FF0000"/>
                </a:solidFill>
                <a:latin typeface="Arial"/>
                <a:cs typeface="Arial"/>
              </a:rPr>
              <a:t>• </a:t>
            </a:r>
            <a:r>
              <a:rPr lang="en-GB" sz="2000" dirty="0">
                <a:latin typeface="Arial"/>
                <a:cs typeface="Arial"/>
              </a:rPr>
              <a:t>pursues his own pleasure rebelling against Victorian morality and utilitarianism</a:t>
            </a:r>
            <a:endParaRPr lang="it-IT" sz="2000" dirty="0">
              <a:latin typeface="Arial"/>
              <a:cs typeface="Arial"/>
            </a:endParaRPr>
          </a:p>
        </p:txBody>
      </p:sp>
      <p:sp>
        <p:nvSpPr>
          <p:cNvPr id="3" name="CasellaDiTesto 2"/>
          <p:cNvSpPr txBox="1"/>
          <p:nvPr/>
        </p:nvSpPr>
        <p:spPr>
          <a:xfrm>
            <a:off x="698265" y="3119796"/>
            <a:ext cx="7747469" cy="1446550"/>
          </a:xfrm>
          <a:prstGeom prst="rect">
            <a:avLst/>
          </a:prstGeom>
          <a:noFill/>
        </p:spPr>
        <p:txBody>
          <a:bodyPr wrap="square" rtlCol="0">
            <a:spAutoFit/>
          </a:bodyPr>
          <a:lstStyle/>
          <a:p>
            <a:pPr algn="r"/>
            <a:r>
              <a:rPr lang="en-GB" sz="2800" i="1" dirty="0">
                <a:solidFill>
                  <a:srgbClr val="FF0000"/>
                </a:solidFill>
                <a:latin typeface="Arial"/>
                <a:cs typeface="Arial"/>
              </a:rPr>
              <a:t>The Double</a:t>
            </a:r>
            <a:endParaRPr lang="it-IT" sz="2800" i="1" dirty="0">
              <a:solidFill>
                <a:srgbClr val="FF0000"/>
              </a:solidFill>
              <a:latin typeface="Arial"/>
              <a:cs typeface="Arial"/>
            </a:endParaRPr>
          </a:p>
          <a:p>
            <a:pPr algn="r"/>
            <a:r>
              <a:rPr lang="en-GB" sz="2000" dirty="0">
                <a:solidFill>
                  <a:srgbClr val="FF0000"/>
                </a:solidFill>
                <a:latin typeface="Arial"/>
                <a:cs typeface="Arial"/>
              </a:rPr>
              <a:t> • </a:t>
            </a:r>
            <a:r>
              <a:rPr lang="en-GB" sz="2000" dirty="0">
                <a:latin typeface="Arial"/>
                <a:cs typeface="Arial"/>
              </a:rPr>
              <a:t>split in his personality, because he mirrors himself in his portrait that represents his dark side</a:t>
            </a:r>
            <a:endParaRPr lang="it-IT" sz="2000" dirty="0">
              <a:latin typeface="Arial"/>
              <a:cs typeface="Arial"/>
            </a:endParaRPr>
          </a:p>
          <a:p>
            <a:pPr algn="r"/>
            <a:r>
              <a:rPr lang="en-GB" sz="2000" dirty="0">
                <a:latin typeface="Arial"/>
                <a:cs typeface="Arial"/>
              </a:rPr>
              <a:t>(also in </a:t>
            </a:r>
            <a:r>
              <a:rPr lang="en-GB" sz="2000" i="1" dirty="0">
                <a:latin typeface="Arial"/>
                <a:cs typeface="Arial"/>
              </a:rPr>
              <a:t>Dr Jekyll and Mr Hyde</a:t>
            </a:r>
            <a:r>
              <a:rPr lang="en-GB" sz="2000" dirty="0">
                <a:latin typeface="Arial"/>
                <a:cs typeface="Arial"/>
              </a:rPr>
              <a:t> by Stevenson)</a:t>
            </a:r>
            <a:r>
              <a:rPr lang="it-IT" sz="2000" dirty="0">
                <a:latin typeface="Arial"/>
                <a:cs typeface="Arial"/>
              </a:rPr>
              <a:t> </a:t>
            </a:r>
          </a:p>
        </p:txBody>
      </p:sp>
      <p:sp>
        <p:nvSpPr>
          <p:cNvPr id="7" name="CasellaDiTesto 6"/>
          <p:cNvSpPr txBox="1"/>
          <p:nvPr/>
        </p:nvSpPr>
        <p:spPr>
          <a:xfrm>
            <a:off x="714080" y="4712774"/>
            <a:ext cx="7854683" cy="1754327"/>
          </a:xfrm>
          <a:prstGeom prst="rect">
            <a:avLst/>
          </a:prstGeom>
          <a:noFill/>
        </p:spPr>
        <p:txBody>
          <a:bodyPr wrap="square" rtlCol="0">
            <a:spAutoFit/>
          </a:bodyPr>
          <a:lstStyle/>
          <a:p>
            <a:r>
              <a:rPr lang="en-GB" sz="2800" i="1" dirty="0">
                <a:solidFill>
                  <a:srgbClr val="FF0000"/>
                </a:solidFill>
                <a:latin typeface="Arial"/>
                <a:cs typeface="Arial"/>
              </a:rPr>
              <a:t>The Woman</a:t>
            </a:r>
            <a:endParaRPr lang="it-IT" sz="2800" i="1" dirty="0">
              <a:solidFill>
                <a:srgbClr val="FF0000"/>
              </a:solidFill>
              <a:latin typeface="Arial"/>
              <a:cs typeface="Arial"/>
            </a:endParaRPr>
          </a:p>
          <a:p>
            <a:pPr lvl="0"/>
            <a:r>
              <a:rPr lang="en-GB" sz="2000" dirty="0">
                <a:solidFill>
                  <a:srgbClr val="FF0000"/>
                </a:solidFill>
                <a:latin typeface="Arial"/>
                <a:cs typeface="Arial"/>
              </a:rPr>
              <a:t>• </a:t>
            </a:r>
            <a:r>
              <a:rPr lang="en-GB" sz="2000" dirty="0">
                <a:latin typeface="Arial"/>
                <a:cs typeface="Arial"/>
              </a:rPr>
              <a:t>as a whole, women are ill-treated in Wilde’s works, </a:t>
            </a:r>
            <a:br>
              <a:rPr lang="en-GB" sz="2000" dirty="0">
                <a:latin typeface="Arial"/>
                <a:cs typeface="Arial"/>
              </a:rPr>
            </a:br>
            <a:r>
              <a:rPr lang="en-GB" sz="2000" dirty="0">
                <a:latin typeface="Arial"/>
                <a:cs typeface="Arial"/>
              </a:rPr>
              <a:t>  </a:t>
            </a:r>
            <a:r>
              <a:rPr lang="en-GB" sz="2000" i="1" dirty="0">
                <a:latin typeface="Arial"/>
                <a:cs typeface="Arial"/>
              </a:rPr>
              <a:t>‘They have nothing to say but they say it beautifully’(Chapter IV?)</a:t>
            </a:r>
            <a:endParaRPr lang="it-IT" sz="2000" dirty="0">
              <a:latin typeface="Arial"/>
              <a:cs typeface="Arial"/>
            </a:endParaRPr>
          </a:p>
          <a:p>
            <a:r>
              <a:rPr lang="en-GB" sz="2000" dirty="0">
                <a:solidFill>
                  <a:srgbClr val="FF0000"/>
                </a:solidFill>
                <a:latin typeface="Arial"/>
                <a:cs typeface="Arial"/>
              </a:rPr>
              <a:t>• </a:t>
            </a:r>
            <a:r>
              <a:rPr lang="en-GB" sz="2000" dirty="0">
                <a:latin typeface="Arial"/>
                <a:cs typeface="Arial"/>
              </a:rPr>
              <a:t>SALOME a ‘femme fatale’, a dark lady who pursues her own</a:t>
            </a:r>
            <a:br>
              <a:rPr lang="en-GB" sz="2000" dirty="0">
                <a:latin typeface="Arial"/>
                <a:cs typeface="Arial"/>
              </a:rPr>
            </a:br>
            <a:r>
              <a:rPr lang="en-GB" sz="2000" dirty="0">
                <a:latin typeface="Arial"/>
                <a:cs typeface="Arial"/>
              </a:rPr>
              <a:t>   pleasures at all costs = FEMALE DANDY</a:t>
            </a:r>
            <a:r>
              <a:rPr lang="it-IT" sz="2000" dirty="0">
                <a:latin typeface="Arial"/>
                <a:cs typeface="Arial"/>
              </a:rPr>
              <a:t> </a:t>
            </a:r>
          </a:p>
        </p:txBody>
      </p:sp>
    </p:spTree>
    <p:extLst>
      <p:ext uri="{BB962C8B-B14F-4D97-AF65-F5344CB8AC3E}">
        <p14:creationId xmlns:p14="http://schemas.microsoft.com/office/powerpoint/2010/main" val="379490901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2737015" y="136525"/>
            <a:ext cx="3669970" cy="747713"/>
          </a:xfrm>
        </p:spPr>
        <p:txBody>
          <a:bodyPr>
            <a:normAutofit fontScale="92500" lnSpcReduction="10000"/>
          </a:bodyPr>
          <a:lstStyle/>
          <a:p>
            <a:pPr marL="44450" indent="0" algn="ctr">
              <a:buFont typeface="Georgia" charset="0"/>
              <a:buNone/>
            </a:pPr>
            <a:r>
              <a:rPr lang="en-GB" sz="4800" dirty="0">
                <a:solidFill>
                  <a:srgbClr val="F7D336"/>
                </a:solidFill>
                <a:latin typeface="Arial"/>
                <a:cs typeface="Arial"/>
              </a:rPr>
              <a:t>KEYWORDS </a:t>
            </a:r>
            <a:endParaRPr lang="it-IT" sz="4800" dirty="0">
              <a:solidFill>
                <a:srgbClr val="F7D336"/>
              </a:solidFill>
              <a:latin typeface="Arial"/>
              <a:cs typeface="Arial"/>
            </a:endParaRPr>
          </a:p>
        </p:txBody>
      </p:sp>
      <p:sp>
        <p:nvSpPr>
          <p:cNvPr id="5" name="CasellaDiTesto 4"/>
          <p:cNvSpPr txBox="1"/>
          <p:nvPr/>
        </p:nvSpPr>
        <p:spPr>
          <a:xfrm>
            <a:off x="1451494" y="1829300"/>
            <a:ext cx="3447299" cy="1446550"/>
          </a:xfrm>
          <a:prstGeom prst="rect">
            <a:avLst/>
          </a:prstGeom>
          <a:noFill/>
        </p:spPr>
        <p:txBody>
          <a:bodyPr wrap="square" rtlCol="0">
            <a:spAutoFit/>
          </a:bodyPr>
          <a:lstStyle/>
          <a:p>
            <a:r>
              <a:rPr lang="en-GB" sz="2800" i="1" dirty="0">
                <a:solidFill>
                  <a:srgbClr val="FF0000"/>
                </a:solidFill>
                <a:latin typeface="Arial"/>
                <a:cs typeface="Arial"/>
              </a:rPr>
              <a:t>Style</a:t>
            </a:r>
            <a:endParaRPr lang="it-IT" sz="2800" i="1" dirty="0">
              <a:solidFill>
                <a:srgbClr val="FF0000"/>
              </a:solidFill>
              <a:latin typeface="Arial"/>
              <a:cs typeface="Arial"/>
            </a:endParaRPr>
          </a:p>
          <a:p>
            <a:r>
              <a:rPr lang="en-GB" sz="2000" dirty="0">
                <a:solidFill>
                  <a:srgbClr val="FF0000"/>
                </a:solidFill>
                <a:latin typeface="Arial"/>
                <a:cs typeface="Arial"/>
              </a:rPr>
              <a:t>• </a:t>
            </a:r>
            <a:r>
              <a:rPr lang="en-GB" sz="2000" dirty="0">
                <a:latin typeface="Arial"/>
                <a:cs typeface="Arial"/>
              </a:rPr>
              <a:t>jewelled </a:t>
            </a:r>
            <a:endParaRPr lang="it-IT" sz="2000" dirty="0">
              <a:latin typeface="Arial"/>
              <a:cs typeface="Arial"/>
            </a:endParaRPr>
          </a:p>
          <a:p>
            <a:pPr lvl="0"/>
            <a:r>
              <a:rPr lang="en-GB" sz="2000" dirty="0">
                <a:solidFill>
                  <a:srgbClr val="FF0000"/>
                </a:solidFill>
                <a:latin typeface="Arial"/>
                <a:cs typeface="Arial"/>
              </a:rPr>
              <a:t>• </a:t>
            </a:r>
            <a:r>
              <a:rPr lang="en-GB" sz="2000" dirty="0">
                <a:latin typeface="Arial"/>
                <a:cs typeface="Arial"/>
              </a:rPr>
              <a:t>epigrammatic</a:t>
            </a:r>
            <a:endParaRPr lang="it-IT" sz="2000" dirty="0">
              <a:latin typeface="Arial"/>
              <a:cs typeface="Arial"/>
            </a:endParaRPr>
          </a:p>
          <a:p>
            <a:r>
              <a:rPr lang="en-GB" sz="2000" dirty="0">
                <a:solidFill>
                  <a:srgbClr val="FF0000"/>
                </a:solidFill>
                <a:latin typeface="Arial"/>
                <a:cs typeface="Arial"/>
              </a:rPr>
              <a:t>• </a:t>
            </a:r>
            <a:r>
              <a:rPr lang="en-GB" sz="2000" dirty="0">
                <a:latin typeface="Arial"/>
                <a:cs typeface="Arial"/>
              </a:rPr>
              <a:t>witty </a:t>
            </a:r>
            <a:endParaRPr lang="it-IT" sz="2000" dirty="0">
              <a:latin typeface="Arial"/>
              <a:cs typeface="Arial"/>
            </a:endParaRPr>
          </a:p>
        </p:txBody>
      </p:sp>
      <p:sp>
        <p:nvSpPr>
          <p:cNvPr id="6" name="CasellaDiTesto 5"/>
          <p:cNvSpPr txBox="1"/>
          <p:nvPr/>
        </p:nvSpPr>
        <p:spPr>
          <a:xfrm>
            <a:off x="3628735" y="2746631"/>
            <a:ext cx="3999856" cy="2369880"/>
          </a:xfrm>
          <a:prstGeom prst="rect">
            <a:avLst/>
          </a:prstGeom>
          <a:noFill/>
        </p:spPr>
        <p:txBody>
          <a:bodyPr wrap="square" rtlCol="0">
            <a:spAutoFit/>
          </a:bodyPr>
          <a:lstStyle/>
          <a:p>
            <a:pPr algn="r"/>
            <a:r>
              <a:rPr lang="en-GB" sz="2800" i="1" dirty="0">
                <a:solidFill>
                  <a:srgbClr val="FF0000"/>
                </a:solidFill>
                <a:latin typeface="Arial"/>
                <a:cs typeface="Arial"/>
              </a:rPr>
              <a:t>Comedy</a:t>
            </a:r>
            <a:endParaRPr lang="it-IT" sz="2800" i="1" dirty="0">
              <a:solidFill>
                <a:srgbClr val="FF0000"/>
              </a:solidFill>
              <a:latin typeface="Arial"/>
              <a:cs typeface="Arial"/>
            </a:endParaRPr>
          </a:p>
          <a:p>
            <a:pPr lvl="0" algn="r"/>
            <a:r>
              <a:rPr lang="en-GB" sz="2000" dirty="0">
                <a:solidFill>
                  <a:srgbClr val="FF0000"/>
                </a:solidFill>
                <a:latin typeface="Arial"/>
                <a:cs typeface="Arial"/>
              </a:rPr>
              <a:t>• </a:t>
            </a:r>
            <a:r>
              <a:rPr lang="en-GB" sz="2000" dirty="0">
                <a:latin typeface="Arial"/>
                <a:cs typeface="Arial"/>
              </a:rPr>
              <a:t>makes a parody the worn-out features of the genre </a:t>
            </a:r>
            <a:endParaRPr lang="it-IT" sz="2000" dirty="0">
              <a:latin typeface="Arial"/>
              <a:cs typeface="Arial"/>
            </a:endParaRPr>
          </a:p>
          <a:p>
            <a:pPr lvl="0" algn="r"/>
            <a:r>
              <a:rPr lang="en-GB" sz="2000" dirty="0">
                <a:solidFill>
                  <a:srgbClr val="FF0000"/>
                </a:solidFill>
                <a:latin typeface="Arial"/>
                <a:cs typeface="Arial"/>
              </a:rPr>
              <a:t>• </a:t>
            </a:r>
            <a:r>
              <a:rPr lang="en-GB" sz="2000" dirty="0">
                <a:latin typeface="Arial"/>
                <a:cs typeface="Arial"/>
              </a:rPr>
              <a:t>comedies of manners, about hypocrisy and compromises </a:t>
            </a:r>
            <a:endParaRPr lang="it-IT" sz="2000" dirty="0">
              <a:latin typeface="Arial"/>
              <a:cs typeface="Arial"/>
            </a:endParaRPr>
          </a:p>
          <a:p>
            <a:pPr lvl="0" algn="r"/>
            <a:r>
              <a:rPr lang="en-GB" sz="2000" dirty="0">
                <a:solidFill>
                  <a:srgbClr val="FF0000"/>
                </a:solidFill>
                <a:latin typeface="Arial"/>
                <a:cs typeface="Arial"/>
              </a:rPr>
              <a:t>• </a:t>
            </a:r>
            <a:r>
              <a:rPr lang="en-GB" sz="2000" dirty="0">
                <a:latin typeface="Arial"/>
                <a:cs typeface="Arial"/>
              </a:rPr>
              <a:t>target is the upper class</a:t>
            </a:r>
            <a:endParaRPr lang="it-IT" sz="2000" dirty="0">
              <a:latin typeface="Arial"/>
              <a:cs typeface="Arial"/>
            </a:endParaRPr>
          </a:p>
          <a:p>
            <a:pPr lvl="0" algn="r"/>
            <a:r>
              <a:rPr lang="en-GB" sz="2000" dirty="0">
                <a:solidFill>
                  <a:srgbClr val="FF0000"/>
                </a:solidFill>
                <a:latin typeface="Arial"/>
                <a:cs typeface="Arial"/>
              </a:rPr>
              <a:t>• </a:t>
            </a:r>
            <a:r>
              <a:rPr lang="it-IT" sz="2000" dirty="0" err="1">
                <a:latin typeface="Arial"/>
                <a:cs typeface="Arial"/>
              </a:rPr>
              <a:t>witty</a:t>
            </a:r>
            <a:r>
              <a:rPr lang="it-IT" sz="2000" dirty="0">
                <a:latin typeface="Arial"/>
                <a:cs typeface="Arial"/>
              </a:rPr>
              <a:t> </a:t>
            </a:r>
            <a:r>
              <a:rPr lang="it-IT" sz="2000" dirty="0" err="1">
                <a:latin typeface="Arial"/>
                <a:cs typeface="Arial"/>
              </a:rPr>
              <a:t>tone</a:t>
            </a:r>
            <a:endParaRPr lang="it-IT" sz="2000" dirty="0">
              <a:latin typeface="Arial"/>
              <a:cs typeface="Arial"/>
            </a:endParaRPr>
          </a:p>
        </p:txBody>
      </p:sp>
    </p:spTree>
    <p:extLst>
      <p:ext uri="{BB962C8B-B14F-4D97-AF65-F5344CB8AC3E}">
        <p14:creationId xmlns:p14="http://schemas.microsoft.com/office/powerpoint/2010/main" val="1208656280"/>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p:tgtEl>
                                          <p:spTgt spid="6"/>
                                        </p:tgtEl>
                                        <p:attrNameLst>
                                          <p:attrName>ppt_x</p:attrName>
                                        </p:attrNameLst>
                                      </p:cBhvr>
                                      <p:tavLst>
                                        <p:tav tm="0">
                                          <p:val>
                                            <p:strVal val="#ppt_x+#ppt_w*1.125000"/>
                                          </p:val>
                                        </p:tav>
                                        <p:tav tm="100000">
                                          <p:val>
                                            <p:strVal val="#ppt_x"/>
                                          </p:val>
                                        </p:tav>
                                      </p:tavLst>
                                    </p:anim>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140201" y="2740025"/>
            <a:ext cx="8840917"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defTabSz="914400">
              <a:buClr>
                <a:srgbClr val="C3260C"/>
              </a:buClr>
              <a:buSzPct val="128000"/>
              <a:buFont typeface="Georgia" charset="0"/>
              <a:buNone/>
            </a:pPr>
            <a:r>
              <a:rPr lang="en-GB" sz="6600" b="1" dirty="0">
                <a:solidFill>
                  <a:srgbClr val="0D79CA"/>
                </a:solidFill>
                <a:latin typeface="Arial"/>
                <a:cs typeface="Arial"/>
              </a:rPr>
              <a:t>MAIN COMEDIES</a:t>
            </a:r>
            <a:endParaRPr lang="it-IT" sz="6600" b="1" dirty="0">
              <a:solidFill>
                <a:srgbClr val="0D79CA"/>
              </a:solidFill>
              <a:latin typeface="Arial"/>
              <a:cs typeface="Arial"/>
            </a:endParaRPr>
          </a:p>
        </p:txBody>
      </p:sp>
    </p:spTree>
    <p:extLst>
      <p:ext uri="{BB962C8B-B14F-4D97-AF65-F5344CB8AC3E}">
        <p14:creationId xmlns:p14="http://schemas.microsoft.com/office/powerpoint/2010/main" val="2631998361"/>
      </p:ext>
    </p:extLst>
  </p:cSld>
  <p:clrMapOvr>
    <a:masterClrMapping/>
  </p:clrMapOvr>
  <p:transition xmlns:p14="http://schemas.microsoft.com/office/powerpoint/2010/main" spd="slow" advClick="0" advTm="4000">
    <p:fade/>
  </p:transition>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1084</Words>
  <Application>Microsoft Macintosh PowerPoint</Application>
  <PresentationFormat>Presentazione su schermo (4:3)</PresentationFormat>
  <Paragraphs>205</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129</cp:revision>
  <dcterms:created xsi:type="dcterms:W3CDTF">2017-01-11T15:24:18Z</dcterms:created>
  <dcterms:modified xsi:type="dcterms:W3CDTF">2023-04-06T07:49:32Z</dcterms:modified>
</cp:coreProperties>
</file>