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336"/>
    <a:srgbClr val="FED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/>
    <p:restoredTop sz="94689"/>
  </p:normalViewPr>
  <p:slideViewPr>
    <p:cSldViewPr snapToGrid="0" snapToObjects="1">
      <p:cViewPr varScale="1">
        <p:scale>
          <a:sx n="132" d="100"/>
          <a:sy n="132" d="100"/>
        </p:scale>
        <p:origin x="-27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grpSp>
        <p:nvGrpSpPr>
          <p:cNvPr id="15" name="Gruppo 14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6" name="Rettangolo 15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2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4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 advClick="0" advTm="4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56C558-BE80-3D40-BC3F-3F46DBCA4B10}" type="datetimeFigureOut">
              <a:rPr lang="it-IT" smtClean="0"/>
              <a:t>06/04/23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71E1AF-C62F-6C4C-9F34-020BF827EC14}" type="slidenum">
              <a:rPr lang="it-IT" smtClean="0"/>
              <a:t>‹n.›</a:t>
            </a:fld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6652686" y="285030"/>
            <a:ext cx="2254008" cy="383489"/>
            <a:chOff x="6652686" y="285030"/>
            <a:chExt cx="2254008" cy="383489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6652686" y="285030"/>
              <a:ext cx="2245252" cy="191940"/>
            </a:xfrm>
            <a:prstGeom prst="rect">
              <a:avLst/>
            </a:prstGeom>
            <a:blipFill rotWithShape="1">
              <a:blip r:embed="rId13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 w="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8181156" y="584200"/>
              <a:ext cx="725538" cy="84319"/>
            </a:xfrm>
            <a:prstGeom prst="rect">
              <a:avLst/>
            </a:prstGeom>
            <a:blipFill rotWithShape="1">
              <a:blip r:embed="rId15">
                <a:duotone>
                  <a:prstClr val="black"/>
                  <a:srgbClr val="000000">
                    <a:tint val="45000"/>
                    <a:satMod val="400000"/>
                  </a:srgb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16">
                        <a14:imgEffect>
                          <a14:artisticGlowEdges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 spd="slow" advClick="0" advTm="4000">
    <p:fade/>
  </p:transition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25735" y="1350514"/>
            <a:ext cx="8692531" cy="4156973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>
              <a:buNone/>
            </a:pP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CHARLES DICKENS </a:t>
            </a:r>
            <a:br>
              <a:rPr lang="en-GB" sz="80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(1812-1870)</a:t>
            </a:r>
            <a:endParaRPr lang="it-IT" sz="8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48980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algn="ctr">
              <a:buClr>
                <a:srgbClr val="C3260C"/>
              </a:buClr>
              <a:buSzPct val="128000"/>
              <a:buNone/>
            </a:pPr>
            <a:r>
              <a:rPr lang="en-GB" sz="4800" dirty="0">
                <a:solidFill>
                  <a:srgbClr val="F7D336"/>
                </a:solidFill>
                <a:latin typeface="Arial"/>
                <a:cs typeface="Arial"/>
              </a:rPr>
              <a:t>MAIN WORKS</a:t>
            </a:r>
            <a:r>
              <a:rPr lang="it-IT" sz="4800" dirty="0">
                <a:solidFill>
                  <a:srgbClr val="F7D336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" name="Rettangolo 1"/>
          <p:cNvSpPr/>
          <p:nvPr/>
        </p:nvSpPr>
        <p:spPr>
          <a:xfrm>
            <a:off x="1460582" y="1326190"/>
            <a:ext cx="62228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i="1" dirty="0">
                <a:solidFill>
                  <a:srgbClr val="81D31A"/>
                </a:solidFill>
                <a:latin typeface="Arial"/>
                <a:cs typeface="Arial"/>
              </a:rPr>
              <a:t>The Pickwick Papers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1836-1837 </a:t>
            </a:r>
            <a:endParaRPr lang="it-IT" sz="2000" dirty="0">
              <a:solidFill>
                <a:schemeClr val="accent3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GB" sz="2000" dirty="0">
                <a:solidFill>
                  <a:srgbClr val="81D31A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It is a parody of the novels of the previous century, 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blending the humorous and the grotesque.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dirty="0">
                <a:latin typeface="Arial"/>
                <a:cs typeface="Arial"/>
              </a:rPr>
              <a:t> 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800" i="1" dirty="0">
                <a:solidFill>
                  <a:srgbClr val="81D31A"/>
                </a:solidFill>
                <a:latin typeface="Arial"/>
                <a:cs typeface="Arial"/>
              </a:rPr>
              <a:t>Oliver Twist</a:t>
            </a:r>
            <a:r>
              <a:rPr lang="en-GB" sz="2800" dirty="0">
                <a:solidFill>
                  <a:srgbClr val="81D31A"/>
                </a:solidFill>
                <a:latin typeface="Arial"/>
                <a:cs typeface="Arial"/>
              </a:rPr>
              <a:t> </a:t>
            </a:r>
            <a:r>
              <a:rPr lang="en-GB" sz="2000" dirty="0">
                <a:solidFill>
                  <a:srgbClr val="81D31A"/>
                </a:solidFill>
                <a:latin typeface="Arial"/>
                <a:cs typeface="Arial"/>
              </a:rPr>
              <a:t>1837-1839</a:t>
            </a:r>
            <a:endParaRPr lang="it-IT" sz="2000" dirty="0">
              <a:solidFill>
                <a:srgbClr val="81D31A"/>
              </a:solidFill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A Christmas Carol </a:t>
            </a:r>
            <a:r>
              <a:rPr lang="en-GB" sz="2000" dirty="0">
                <a:latin typeface="Arial"/>
                <a:cs typeface="Arial"/>
              </a:rPr>
              <a:t>1843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Dombey and Son </a:t>
            </a:r>
            <a:r>
              <a:rPr lang="en-GB" sz="2000" dirty="0">
                <a:latin typeface="Arial"/>
                <a:cs typeface="Arial"/>
              </a:rPr>
              <a:t>1847-1848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David Copperfield </a:t>
            </a:r>
            <a:r>
              <a:rPr lang="en-GB" sz="2000" dirty="0">
                <a:latin typeface="Arial"/>
                <a:cs typeface="Arial"/>
              </a:rPr>
              <a:t>1849-1850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Bleak House </a:t>
            </a:r>
            <a:r>
              <a:rPr lang="en-GB" sz="2000" dirty="0">
                <a:latin typeface="Arial"/>
                <a:cs typeface="Arial"/>
              </a:rPr>
              <a:t>1852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Hard Times </a:t>
            </a:r>
            <a:r>
              <a:rPr lang="en-GB" sz="2000" dirty="0">
                <a:latin typeface="Arial"/>
                <a:cs typeface="Arial"/>
              </a:rPr>
              <a:t>1854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Little </a:t>
            </a:r>
            <a:r>
              <a:rPr lang="en-GB" sz="2000" i="1" dirty="0" err="1">
                <a:latin typeface="Arial"/>
                <a:cs typeface="Arial"/>
              </a:rPr>
              <a:t>Dorrit</a:t>
            </a:r>
            <a:r>
              <a:rPr lang="en-GB" sz="2000" i="1" dirty="0">
                <a:latin typeface="Arial"/>
                <a:cs typeface="Arial"/>
              </a:rPr>
              <a:t> </a:t>
            </a:r>
            <a:r>
              <a:rPr lang="en-GB" sz="2000" dirty="0">
                <a:latin typeface="Arial"/>
                <a:cs typeface="Arial"/>
              </a:rPr>
              <a:t>1855-1857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i="1" dirty="0">
                <a:latin typeface="Arial"/>
                <a:cs typeface="Arial"/>
              </a:rPr>
              <a:t>Great Expectations </a:t>
            </a:r>
            <a:r>
              <a:rPr lang="en-GB" sz="2000" dirty="0">
                <a:latin typeface="Arial"/>
                <a:cs typeface="Arial"/>
              </a:rPr>
              <a:t>1860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510691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 dirty="0">
                <a:solidFill>
                  <a:srgbClr val="0D79CA"/>
                </a:solidFill>
                <a:latin typeface="Arial" charset="0"/>
                <a:cs typeface="Arial" charset="0"/>
              </a:rPr>
              <a:t>LIFE</a:t>
            </a:r>
            <a:endParaRPr lang="it-IT" sz="3600" b="1" dirty="0">
              <a:solidFill>
                <a:srgbClr val="0D79CA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15396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244647" y="64189"/>
            <a:ext cx="8524875" cy="62703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F7D336"/>
                </a:solidFill>
                <a:latin typeface="Arial" charset="0"/>
                <a:cs typeface="Arial" charset="0"/>
              </a:rPr>
              <a:t>LIFE</a:t>
            </a:r>
          </a:p>
        </p:txBody>
      </p:sp>
      <p:grpSp>
        <p:nvGrpSpPr>
          <p:cNvPr id="9" name="Gruppo 8"/>
          <p:cNvGrpSpPr/>
          <p:nvPr/>
        </p:nvGrpSpPr>
        <p:grpSpPr>
          <a:xfrm>
            <a:off x="251520" y="719034"/>
            <a:ext cx="8756466" cy="6138966"/>
            <a:chOff x="251520" y="719034"/>
            <a:chExt cx="8756466" cy="6138966"/>
          </a:xfrm>
        </p:grpSpPr>
        <p:sp>
          <p:nvSpPr>
            <p:cNvPr id="9219" name="Rettangolo 1"/>
            <p:cNvSpPr>
              <a:spLocks noChangeArrowheads="1"/>
            </p:cNvSpPr>
            <p:nvPr/>
          </p:nvSpPr>
          <p:spPr bwMode="auto">
            <a:xfrm>
              <a:off x="787704" y="719034"/>
              <a:ext cx="6752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1812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0" name="Rettangolo 4"/>
            <p:cNvSpPr>
              <a:spLocks noChangeArrowheads="1"/>
            </p:cNvSpPr>
            <p:nvPr/>
          </p:nvSpPr>
          <p:spPr bwMode="auto">
            <a:xfrm>
              <a:off x="321512" y="1104658"/>
              <a:ext cx="11414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1824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1" name="Rettangolo 5"/>
            <p:cNvSpPr>
              <a:spLocks noChangeArrowheads="1"/>
            </p:cNvSpPr>
            <p:nvPr/>
          </p:nvSpPr>
          <p:spPr bwMode="auto">
            <a:xfrm>
              <a:off x="450117" y="1536927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1836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2" name="Rettangolo 8"/>
            <p:cNvSpPr>
              <a:spLocks noChangeArrowheads="1"/>
            </p:cNvSpPr>
            <p:nvPr/>
          </p:nvSpPr>
          <p:spPr bwMode="auto">
            <a:xfrm>
              <a:off x="2409622" y="719034"/>
              <a:ext cx="52622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Born on 7</a:t>
              </a:r>
              <a:r>
                <a:rPr lang="en-GB" sz="1400" baseline="30000" dirty="0">
                  <a:latin typeface="Arial"/>
                  <a:cs typeface="Arial"/>
                </a:rPr>
                <a:t>th</a:t>
              </a:r>
              <a:r>
                <a:rPr lang="en-GB" sz="1400" dirty="0">
                  <a:latin typeface="Arial"/>
                  <a:cs typeface="Arial"/>
                </a:rPr>
                <a:t> February, the son of John and Elizabeth Dickens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23" name="Rettangolo 9"/>
            <p:cNvSpPr>
              <a:spLocks noChangeArrowheads="1"/>
            </p:cNvSpPr>
            <p:nvPr/>
          </p:nvSpPr>
          <p:spPr bwMode="auto">
            <a:xfrm>
              <a:off x="2409622" y="1104658"/>
              <a:ext cx="55397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Father imprisoned for debt, Charles works at a Blacking Factory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24" name="Rettangolo 11"/>
            <p:cNvSpPr>
              <a:spLocks noChangeArrowheads="1"/>
            </p:cNvSpPr>
            <p:nvPr/>
          </p:nvSpPr>
          <p:spPr bwMode="auto">
            <a:xfrm>
              <a:off x="2409622" y="1536927"/>
              <a:ext cx="572462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First series of </a:t>
              </a:r>
              <a:r>
                <a:rPr lang="en-GB" sz="1400" i="1" dirty="0">
                  <a:latin typeface="Arial"/>
                  <a:cs typeface="Arial"/>
                </a:rPr>
                <a:t>Sketches by Boz; The Pickwick Papers </a:t>
              </a:r>
              <a:r>
                <a:rPr lang="en-GB" sz="1400" dirty="0">
                  <a:latin typeface="Arial"/>
                  <a:cs typeface="Arial"/>
                </a:rPr>
                <a:t>is begun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25" name="Rettangolo 13"/>
            <p:cNvSpPr>
              <a:spLocks noChangeArrowheads="1"/>
            </p:cNvSpPr>
            <p:nvPr/>
          </p:nvSpPr>
          <p:spPr bwMode="auto">
            <a:xfrm>
              <a:off x="450117" y="1954703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1837</a:t>
              </a:r>
              <a:r>
                <a:rPr lang="en-GB" sz="1400" i="1" dirty="0"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6" name="Rettangolo 14"/>
            <p:cNvSpPr>
              <a:spLocks noChangeArrowheads="1"/>
            </p:cNvSpPr>
            <p:nvPr/>
          </p:nvSpPr>
          <p:spPr bwMode="auto">
            <a:xfrm>
              <a:off x="2409622" y="1954703"/>
              <a:ext cx="58210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Oliver Twist </a:t>
              </a:r>
              <a:r>
                <a:rPr lang="en-GB" sz="1400" dirty="0">
                  <a:latin typeface="Arial"/>
                  <a:cs typeface="Arial"/>
                </a:rPr>
                <a:t>is begun and continues in monthly issues until April 1837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27" name="Rettangolo 16"/>
            <p:cNvSpPr>
              <a:spLocks noChangeArrowheads="1"/>
            </p:cNvSpPr>
            <p:nvPr/>
          </p:nvSpPr>
          <p:spPr bwMode="auto">
            <a:xfrm>
              <a:off x="388974" y="2369819"/>
              <a:ext cx="1277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1838-1839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8" name="Rettangolo 17"/>
            <p:cNvSpPr>
              <a:spLocks noChangeArrowheads="1"/>
            </p:cNvSpPr>
            <p:nvPr/>
          </p:nvSpPr>
          <p:spPr bwMode="auto">
            <a:xfrm>
              <a:off x="2409622" y="2372479"/>
              <a:ext cx="16450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Nicholas </a:t>
              </a:r>
              <a:r>
                <a:rPr lang="en-GB" sz="1400" i="1" dirty="0" err="1">
                  <a:latin typeface="Arial"/>
                  <a:cs typeface="Arial"/>
                </a:rPr>
                <a:t>Nickleby</a:t>
              </a:r>
              <a:r>
                <a:rPr lang="en-GB" sz="1400" i="1" dirty="0"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29" name="Rettangolo 21"/>
            <p:cNvSpPr>
              <a:spLocks noChangeArrowheads="1"/>
            </p:cNvSpPr>
            <p:nvPr/>
          </p:nvSpPr>
          <p:spPr bwMode="auto">
            <a:xfrm>
              <a:off x="450117" y="2774179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1841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0" name="Rettangolo 22"/>
            <p:cNvSpPr>
              <a:spLocks noChangeArrowheads="1"/>
            </p:cNvSpPr>
            <p:nvPr/>
          </p:nvSpPr>
          <p:spPr bwMode="auto">
            <a:xfrm>
              <a:off x="2409622" y="2774179"/>
              <a:ext cx="20842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The Old Curiosity Shop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1" name="Rettangolo 23"/>
            <p:cNvSpPr>
              <a:spLocks noChangeArrowheads="1"/>
            </p:cNvSpPr>
            <p:nvPr/>
          </p:nvSpPr>
          <p:spPr bwMode="auto">
            <a:xfrm>
              <a:off x="450117" y="3155952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1843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2" name="Rettangolo 24"/>
            <p:cNvSpPr>
              <a:spLocks noChangeArrowheads="1"/>
            </p:cNvSpPr>
            <p:nvPr/>
          </p:nvSpPr>
          <p:spPr bwMode="auto">
            <a:xfrm>
              <a:off x="2409622" y="3155952"/>
              <a:ext cx="65983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A Christmas Carol, </a:t>
              </a:r>
              <a:r>
                <a:rPr lang="en-GB" sz="1400" dirty="0">
                  <a:latin typeface="Arial"/>
                  <a:cs typeface="Arial"/>
                </a:rPr>
                <a:t>the first of Dickens’s enormously successful Christmas books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33" name="Rettangolo 25"/>
            <p:cNvSpPr>
              <a:spLocks noChangeArrowheads="1"/>
            </p:cNvSpPr>
            <p:nvPr/>
          </p:nvSpPr>
          <p:spPr bwMode="auto">
            <a:xfrm>
              <a:off x="450117" y="3585617"/>
              <a:ext cx="132443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1849-1850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4" name="Rettangolo 26"/>
            <p:cNvSpPr>
              <a:spLocks noChangeArrowheads="1"/>
            </p:cNvSpPr>
            <p:nvPr/>
          </p:nvSpPr>
          <p:spPr bwMode="auto">
            <a:xfrm>
              <a:off x="2409622" y="3585617"/>
              <a:ext cx="15488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400" i="1" dirty="0">
                  <a:latin typeface="Arial"/>
                  <a:cs typeface="Arial"/>
                </a:rPr>
                <a:t>David </a:t>
              </a:r>
              <a:r>
                <a:rPr lang="it-IT" sz="1400" i="1" dirty="0" err="1">
                  <a:latin typeface="Arial"/>
                  <a:cs typeface="Arial"/>
                </a:rPr>
                <a:t>Coppefield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5" name="Rettangolo 27"/>
            <p:cNvSpPr>
              <a:spLocks noChangeArrowheads="1"/>
            </p:cNvSpPr>
            <p:nvPr/>
          </p:nvSpPr>
          <p:spPr bwMode="auto">
            <a:xfrm>
              <a:off x="450117" y="3987317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1852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6" name="Rettangolo 28"/>
            <p:cNvSpPr>
              <a:spLocks noChangeArrowheads="1"/>
            </p:cNvSpPr>
            <p:nvPr/>
          </p:nvSpPr>
          <p:spPr bwMode="auto">
            <a:xfrm>
              <a:off x="2409622" y="3987317"/>
              <a:ext cx="537368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Bleak House </a:t>
              </a:r>
              <a:r>
                <a:rPr lang="en-GB" sz="1400" dirty="0">
                  <a:latin typeface="Arial"/>
                  <a:cs typeface="Arial"/>
                </a:rPr>
                <a:t>appears monthly until September 1853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37" name="Rettangolo 29"/>
            <p:cNvSpPr>
              <a:spLocks noChangeArrowheads="1"/>
            </p:cNvSpPr>
            <p:nvPr/>
          </p:nvSpPr>
          <p:spPr bwMode="auto">
            <a:xfrm>
              <a:off x="450117" y="4405093"/>
              <a:ext cx="10128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1854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8" name="Rettangolo 30"/>
            <p:cNvSpPr>
              <a:spLocks noChangeArrowheads="1"/>
            </p:cNvSpPr>
            <p:nvPr/>
          </p:nvSpPr>
          <p:spPr bwMode="auto">
            <a:xfrm>
              <a:off x="2409622" y="4405093"/>
              <a:ext cx="11543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Hard Times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39" name="Rettangolo 31"/>
            <p:cNvSpPr>
              <a:spLocks noChangeArrowheads="1"/>
            </p:cNvSpPr>
            <p:nvPr/>
          </p:nvSpPr>
          <p:spPr bwMode="auto">
            <a:xfrm>
              <a:off x="321512" y="4783247"/>
              <a:ext cx="1324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1855-1857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40" name="Rettangolo 32"/>
            <p:cNvSpPr>
              <a:spLocks noChangeArrowheads="1"/>
            </p:cNvSpPr>
            <p:nvPr/>
          </p:nvSpPr>
          <p:spPr bwMode="auto">
            <a:xfrm>
              <a:off x="2409622" y="4790717"/>
              <a:ext cx="517366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Little </a:t>
              </a:r>
              <a:r>
                <a:rPr lang="en-GB" sz="1400" i="1" dirty="0" err="1">
                  <a:latin typeface="Arial"/>
                  <a:cs typeface="Arial"/>
                </a:rPr>
                <a:t>Dorrit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9241" name="Rettangolo 33"/>
            <p:cNvSpPr>
              <a:spLocks noChangeArrowheads="1"/>
            </p:cNvSpPr>
            <p:nvPr/>
          </p:nvSpPr>
          <p:spPr bwMode="auto">
            <a:xfrm>
              <a:off x="450117" y="5176341"/>
              <a:ext cx="12158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r"/>
              <a:r>
                <a:rPr lang="en-GB" sz="1400" dirty="0">
                  <a:latin typeface="Arial"/>
                  <a:cs typeface="Arial"/>
                </a:rPr>
                <a:t>1858-1859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9242" name="Rettangolo 34"/>
            <p:cNvSpPr>
              <a:spLocks noChangeArrowheads="1"/>
            </p:cNvSpPr>
            <p:nvPr/>
          </p:nvSpPr>
          <p:spPr bwMode="auto">
            <a:xfrm>
              <a:off x="2409622" y="5176341"/>
              <a:ext cx="384170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Separated from his wife; </a:t>
              </a:r>
              <a:r>
                <a:rPr lang="en-GB" sz="1400" i="1" dirty="0">
                  <a:latin typeface="Arial"/>
                  <a:cs typeface="Arial"/>
                </a:rPr>
                <a:t>A Tale of Two Cities</a:t>
              </a:r>
              <a:endParaRPr lang="it-IT" sz="1400" i="1" dirty="0">
                <a:latin typeface="Arial"/>
                <a:cs typeface="Arial"/>
              </a:endParaRPr>
            </a:p>
          </p:txBody>
        </p:sp>
        <p:cxnSp>
          <p:nvCxnSpPr>
            <p:cNvPr id="8" name="Connettore 1 7"/>
            <p:cNvCxnSpPr/>
            <p:nvPr/>
          </p:nvCxnSpPr>
          <p:spPr>
            <a:xfrm>
              <a:off x="1970988" y="737853"/>
              <a:ext cx="0" cy="61201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261251" y="1045828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>
              <a:off x="261251" y="1452652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>
              <a:off x="261251" y="1859476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>
              <a:off x="261251" y="2266300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261251" y="2673124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/>
          </p:nvCxnSpPr>
          <p:spPr>
            <a:xfrm>
              <a:off x="261251" y="3079948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/>
          </p:nvCxnSpPr>
          <p:spPr>
            <a:xfrm>
              <a:off x="261251" y="3486772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/>
          </p:nvCxnSpPr>
          <p:spPr>
            <a:xfrm>
              <a:off x="261251" y="3893596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/>
          </p:nvCxnSpPr>
          <p:spPr>
            <a:xfrm>
              <a:off x="261251" y="4300420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/>
          </p:nvCxnSpPr>
          <p:spPr>
            <a:xfrm>
              <a:off x="261251" y="4707244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/>
          </p:nvCxnSpPr>
          <p:spPr>
            <a:xfrm>
              <a:off x="261251" y="5114068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/>
          </p:nvCxnSpPr>
          <p:spPr>
            <a:xfrm>
              <a:off x="261251" y="5520892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CasellaDiTesto 1"/>
            <p:cNvSpPr txBox="1"/>
            <p:nvPr/>
          </p:nvSpPr>
          <p:spPr>
            <a:xfrm>
              <a:off x="878924" y="5561965"/>
              <a:ext cx="627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1860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878924" y="5947589"/>
              <a:ext cx="627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1864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dirty="0">
                <a:latin typeface="Arial"/>
                <a:cs typeface="Arial"/>
              </a:endParaRPr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878924" y="6333220"/>
              <a:ext cx="627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1870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5" name="CasellaDiTesto 4"/>
            <p:cNvSpPr txBox="1"/>
            <p:nvPr/>
          </p:nvSpPr>
          <p:spPr>
            <a:xfrm>
              <a:off x="2409622" y="5561965"/>
              <a:ext cx="1755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Great Expectations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2409622" y="5947589"/>
              <a:ext cx="16152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i="1" dirty="0">
                  <a:latin typeface="Arial"/>
                  <a:cs typeface="Arial"/>
                </a:rPr>
                <a:t>Our Mutual friend</a:t>
              </a:r>
              <a:r>
                <a:rPr lang="it-IT" sz="1400" i="1" dirty="0">
                  <a:effectLst/>
                  <a:latin typeface="Arial"/>
                  <a:cs typeface="Arial"/>
                </a:rPr>
                <a:t> </a:t>
              </a:r>
              <a:endParaRPr lang="it-IT" sz="1400" i="1" dirty="0">
                <a:latin typeface="Arial"/>
                <a:cs typeface="Arial"/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2409622" y="6333220"/>
              <a:ext cx="6276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latin typeface="Arial"/>
                  <a:cs typeface="Arial"/>
                </a:rPr>
                <a:t>Dickens dies at Gads Hill Place. Buried in Poet’s Corner, Westminster Abbey</a:t>
              </a:r>
              <a:r>
                <a:rPr lang="it-IT" sz="1400" dirty="0">
                  <a:effectLst/>
                  <a:latin typeface="Arial"/>
                  <a:cs typeface="Arial"/>
                </a:rPr>
                <a:t> </a:t>
              </a:r>
              <a:endParaRPr lang="it-IT" sz="1400" b="1" dirty="0">
                <a:latin typeface="Arial"/>
                <a:cs typeface="Arial"/>
              </a:endParaRPr>
            </a:p>
          </p:txBody>
        </p:sp>
        <p:cxnSp>
          <p:nvCxnSpPr>
            <p:cNvPr id="47" name="Connettore 1 46"/>
            <p:cNvCxnSpPr/>
            <p:nvPr/>
          </p:nvCxnSpPr>
          <p:spPr>
            <a:xfrm>
              <a:off x="251520" y="5927716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/>
          </p:nvCxnSpPr>
          <p:spPr>
            <a:xfrm>
              <a:off x="251520" y="6334540"/>
              <a:ext cx="721677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644365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en-GB" sz="7200" b="1" dirty="0">
                <a:solidFill>
                  <a:srgbClr val="0D79CA"/>
                </a:solidFill>
                <a:latin typeface="Arial"/>
                <a:cs typeface="Arial"/>
              </a:rPr>
              <a:t>KEYWORDS </a:t>
            </a:r>
            <a:endParaRPr lang="it-IT" sz="7200" b="1" dirty="0">
              <a:solidFill>
                <a:srgbClr val="0D79C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5841352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7D336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7D336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84803" y="1671824"/>
            <a:ext cx="817639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accent6"/>
                </a:solidFill>
                <a:latin typeface="Arial"/>
                <a:cs typeface="Arial"/>
              </a:rPr>
              <a:t>London</a:t>
            </a:r>
            <a:endParaRPr lang="it-IT" sz="2800" i="1" dirty="0">
              <a:solidFill>
                <a:schemeClr val="accent6"/>
              </a:solidFill>
              <a:latin typeface="Arial"/>
              <a:cs typeface="Arial"/>
            </a:endParaRPr>
          </a:p>
          <a:p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Dickens’s London is a busy, chaotic city, divided into suburbs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corresponding to different social classes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239137"/>
            <a:ext cx="79743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Social issues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Radical philanthropist in favour of gradual reforms and individual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efforts. Therefore, he wanted to awaken the bourgeoisie and the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upper classes to the needs of the destitute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Optimistic faith in prospective improvement </a:t>
            </a:r>
            <a:endParaRPr lang="it-IT" sz="2000" dirty="0"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Industry and duty as essential qualities for personal advancement</a:t>
            </a:r>
            <a:r>
              <a:rPr lang="it-IT" sz="2000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156682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7D336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7D336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1671824"/>
            <a:ext cx="8176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Good and bad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r>
              <a:rPr lang="it-IT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T</a:t>
            </a:r>
            <a:r>
              <a:rPr lang="en-GB" sz="2000" dirty="0">
                <a:latin typeface="Arial"/>
                <a:cs typeface="Arial"/>
              </a:rPr>
              <a:t>he good is always rewarded, while the bad is punished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239137"/>
            <a:ext cx="7974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Childhood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lvl="0" algn="r"/>
            <a:r>
              <a:rPr lang="it-IT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Children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as</a:t>
            </a:r>
            <a:r>
              <a:rPr lang="it-IT" sz="2000" dirty="0">
                <a:latin typeface="Arial"/>
                <a:cs typeface="Arial"/>
              </a:rPr>
              <a:t> SYMBOLS OF INNOCENCE</a:t>
            </a:r>
          </a:p>
          <a:p>
            <a:pPr lvl="0" algn="r"/>
            <a:r>
              <a:rPr lang="it-IT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P</a:t>
            </a:r>
            <a:r>
              <a:rPr lang="en-GB" sz="2000" dirty="0" err="1">
                <a:latin typeface="Arial"/>
                <a:cs typeface="Arial"/>
              </a:rPr>
              <a:t>roblems</a:t>
            </a:r>
            <a:r>
              <a:rPr lang="en-GB" sz="2000" dirty="0">
                <a:latin typeface="Arial"/>
                <a:cs typeface="Arial"/>
              </a:rPr>
              <a:t> of child abuse or exploitation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it-IT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Notional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lang="it-IT" sz="2000" dirty="0" err="1">
                <a:latin typeface="Arial"/>
                <a:cs typeface="Arial"/>
              </a:rPr>
              <a:t>education</a:t>
            </a:r>
            <a:r>
              <a:rPr lang="it-IT" sz="20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6871849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7D336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7D336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1671824"/>
            <a:ext cx="817639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Characterisation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Vivid images of characters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Grotesque or humorous exaggeration of certain meaningful details 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84803" y="3239137"/>
            <a:ext cx="79743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Serialisation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Stylistic techniques to maintain the readers’ interest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Similar structure 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Melodramatic elements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Involving story lines</a:t>
            </a:r>
            <a:endParaRPr lang="it-IT" sz="2000" dirty="0">
              <a:latin typeface="Arial"/>
              <a:cs typeface="Arial"/>
            </a:endParaRPr>
          </a:p>
          <a:p>
            <a:pPr lvl="0"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Picaresque/episodic structure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471165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747713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4800" dirty="0">
                <a:solidFill>
                  <a:srgbClr val="F7D336"/>
                </a:solidFill>
                <a:latin typeface="Arial"/>
                <a:cs typeface="Arial"/>
              </a:rPr>
              <a:t>KEYWORDS </a:t>
            </a:r>
            <a:endParaRPr lang="it-IT" sz="4800" dirty="0">
              <a:solidFill>
                <a:srgbClr val="F7D336"/>
              </a:solidFill>
              <a:latin typeface="Arial"/>
              <a:cs typeface="Arial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83802" y="884238"/>
            <a:ext cx="817639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Style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Anaphors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Repetitions of nouns, adjectives or sentence structures, thus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creating redundancies;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Piling up of details (list of objects, qualities, …)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Juxtaposition of images (comic/serious)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Hyperboles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Typifying of characters through recurrent catch phrases</a:t>
            </a:r>
            <a:endParaRPr lang="it-IT" sz="2000" dirty="0">
              <a:latin typeface="Arial"/>
              <a:cs typeface="Arial"/>
            </a:endParaRPr>
          </a:p>
          <a:p>
            <a:pPr lvl="0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Use of humorous and grotesque registers where he magnifies the</a:t>
            </a:r>
            <a:br>
              <a:rPr lang="en-GB" sz="2000" dirty="0">
                <a:latin typeface="Arial"/>
                <a:cs typeface="Arial"/>
              </a:rPr>
            </a:br>
            <a:r>
              <a:rPr lang="en-GB" sz="2000" dirty="0">
                <a:latin typeface="Arial"/>
                <a:cs typeface="Arial"/>
              </a:rPr>
              <a:t>    faults and the bad aspects of a character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Register</a:t>
            </a:r>
            <a:endParaRPr lang="it-IT" sz="2000" dirty="0">
              <a:latin typeface="Arial"/>
              <a:cs typeface="Arial"/>
            </a:endParaRPr>
          </a:p>
          <a:p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Light-hearted and melodramatic</a:t>
            </a:r>
            <a:endParaRPr lang="it-IT" sz="2000" dirty="0">
              <a:latin typeface="Arial"/>
              <a:cs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83802" y="5063648"/>
            <a:ext cx="79743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i="1" dirty="0">
                <a:solidFill>
                  <a:srgbClr val="F14124"/>
                </a:solidFill>
                <a:latin typeface="Arial"/>
                <a:cs typeface="Arial"/>
              </a:rPr>
              <a:t>Writer’ s role</a:t>
            </a:r>
            <a:endParaRPr lang="it-IT" sz="2800" i="1" dirty="0">
              <a:solidFill>
                <a:srgbClr val="F14124"/>
              </a:solidFill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He wanted to persuade the readers of the need for social reforms </a:t>
            </a:r>
            <a:endParaRPr lang="it-IT" sz="2000" dirty="0">
              <a:latin typeface="Arial"/>
              <a:cs typeface="Arial"/>
            </a:endParaRPr>
          </a:p>
          <a:p>
            <a:pPr algn="r"/>
            <a:r>
              <a:rPr lang="en-GB" sz="2000" dirty="0">
                <a:solidFill>
                  <a:srgbClr val="F14124"/>
                </a:solidFill>
                <a:latin typeface="Wingdings 3" charset="2"/>
                <a:cs typeface="Wingdings 3" charset="2"/>
              </a:rPr>
              <a:t>u</a:t>
            </a:r>
            <a:r>
              <a:rPr lang="en-GB" sz="2000" dirty="0">
                <a:latin typeface="Arial"/>
                <a:cs typeface="Arial"/>
              </a:rPr>
              <a:t> His function as a writer = </a:t>
            </a:r>
            <a:r>
              <a:rPr lang="en-GB" sz="2000" b="1" dirty="0">
                <a:solidFill>
                  <a:srgbClr val="F14124"/>
                </a:solidFill>
                <a:latin typeface="Arial"/>
                <a:cs typeface="Arial"/>
              </a:rPr>
              <a:t>to teach and to</a:t>
            </a:r>
            <a:r>
              <a:rPr lang="en-GB" sz="2000" dirty="0">
                <a:solidFill>
                  <a:srgbClr val="F14124"/>
                </a:solidFill>
                <a:latin typeface="Arial"/>
                <a:cs typeface="Arial"/>
              </a:rPr>
              <a:t> </a:t>
            </a:r>
            <a:r>
              <a:rPr lang="en-GB" sz="2000" b="1" dirty="0">
                <a:solidFill>
                  <a:srgbClr val="F14124"/>
                </a:solidFill>
                <a:latin typeface="Arial"/>
                <a:cs typeface="Arial"/>
              </a:rPr>
              <a:t>entertain</a:t>
            </a:r>
            <a:endParaRPr lang="it-IT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4569737"/>
      </p:ext>
    </p:extLst>
  </p:cSld>
  <p:clrMapOvr>
    <a:masterClrMapping/>
  </p:clrMapOvr>
  <p:transition xmlns:p14="http://schemas.microsoft.com/office/powerpoint/2010/main" spd="slow" advClick="0" advTm="4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 defTabSz="914400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en-GB" sz="7200" b="1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MAIN WORKS</a:t>
            </a:r>
            <a:r>
              <a:rPr lang="it-IT" sz="72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lang="it-IT" sz="7200" b="1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7928240"/>
      </p:ext>
    </p:extLst>
  </p:cSld>
  <p:clrMapOvr>
    <a:masterClrMapping/>
  </p:clrMapOvr>
  <p:transition xmlns:p14="http://schemas.microsoft.com/office/powerpoint/2010/main" spd="slow" advClick="0" advTm="4000">
    <p:fade/>
  </p:transition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80</TotalTime>
  <Words>303</Words>
  <Application>Microsoft Macintosh PowerPoint</Application>
  <PresentationFormat>Presentazione su schermo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39</cp:revision>
  <dcterms:created xsi:type="dcterms:W3CDTF">2017-01-11T10:51:48Z</dcterms:created>
  <dcterms:modified xsi:type="dcterms:W3CDTF">2023-04-06T07:47:05Z</dcterms:modified>
</cp:coreProperties>
</file>