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7" r:id="rId2"/>
    <p:sldId id="259" r:id="rId3"/>
    <p:sldId id="261" r:id="rId4"/>
    <p:sldId id="260" r:id="rId5"/>
    <p:sldId id="263" r:id="rId6"/>
    <p:sldId id="262" r:id="rId7"/>
    <p:sldId id="264" r:id="rId8"/>
    <p:sldId id="258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0048"/>
    <a:srgbClr val="F1C4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11" d="100"/>
          <a:sy n="111" d="100"/>
        </p:scale>
        <p:origin x="-26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microsoft.com/office/2007/relationships/hdphoto" Target="../media/hdphoto2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microsoft.com/office/2007/relationships/hdphoto" Target="../media/hdphoto2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BC4FF-8CEC-FF4E-B4C8-1C79979F1BC7}" type="datetimeFigureOut">
              <a:rPr lang="en-US"/>
              <a:pPr>
                <a:defRPr/>
              </a:pPr>
              <a:t>06/04/23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03B58-010D-CB46-A67E-9A5015B0DE33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  <p:grpSp>
        <p:nvGrpSpPr>
          <p:cNvPr id="11" name="Gruppo 10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2" name="Rettangolo 11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2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4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1718728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CEE2D-D3D6-5C4B-B373-53C7F9D1718A}" type="datetimeFigureOut">
              <a:rPr lang="en-US"/>
              <a:pPr>
                <a:defRPr/>
              </a:pPr>
              <a:t>06/04/23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F2524-59D3-B540-A314-249CE84DDAD3}" type="slidenum">
              <a:rPr lang="en-US"/>
              <a:pPr>
                <a:defRPr/>
              </a:pPr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233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BAF82-FAC5-BA41-B9E5-AFB6710DB523}" type="datetimeFigureOut">
              <a:rPr lang="en-US"/>
              <a:pPr>
                <a:defRPr/>
              </a:pPr>
              <a:t>06/04/23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BFE09-53BF-944C-80FD-4C4584509306}" type="slidenum">
              <a:rPr lang="en-US"/>
              <a:pPr>
                <a:defRPr/>
              </a:pPr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826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2FC21-BB44-E744-A585-5A23C30B49F0}" type="datetimeFigureOut">
              <a:rPr lang="en-US"/>
              <a:pPr>
                <a:defRPr/>
              </a:pPr>
              <a:t>06/04/23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DDD2F-3060-F442-9D4B-D100E7A569E1}" type="slidenum">
              <a:rPr lang="en-US"/>
              <a:pPr>
                <a:defRPr/>
              </a:pPr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718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0D32B-E4CE-9E4F-A48F-828509FE8B7E}" type="datetimeFigureOut">
              <a:rPr lang="en-US"/>
              <a:pPr>
                <a:defRPr/>
              </a:pPr>
              <a:t>06/04/23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A74B2-9FC1-FB43-9527-D71E4BA88D34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  <p:grpSp>
        <p:nvGrpSpPr>
          <p:cNvPr id="11" name="Gruppo 10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2" name="Rettangolo 11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2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4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196450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3190D-9785-5041-BF3B-DF70BADF6A5E}" type="datetimeFigureOut">
              <a:rPr lang="en-US"/>
              <a:pPr>
                <a:defRPr/>
              </a:pPr>
              <a:t>06/04/23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985E8-8420-7A46-B9F4-E65949AF1241}" type="slidenum">
              <a:rPr lang="en-US"/>
              <a:pPr>
                <a:defRPr/>
              </a:pPr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34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B1D3B-1D4F-5F44-9F2B-48B0BBEE99A2}" type="datetimeFigureOut">
              <a:rPr lang="en-US"/>
              <a:pPr>
                <a:defRPr/>
              </a:pPr>
              <a:t>06/04/23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8EB48-8F86-DA41-82EF-E4227B0E37B5}" type="slidenum">
              <a:rPr lang="en-US"/>
              <a:pPr>
                <a:defRPr/>
              </a:pPr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818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63D72-C265-D842-A7C2-9C659C4A1055}" type="datetimeFigureOut">
              <a:rPr lang="en-US"/>
              <a:pPr>
                <a:defRPr/>
              </a:pPr>
              <a:t>06/04/23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6E56A-CC71-0E47-9745-F1271756264F}" type="slidenum">
              <a:rPr lang="en-US"/>
              <a:pPr>
                <a:defRPr/>
              </a:pPr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084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30B8E-F538-1345-A3EA-4E0118F64ED1}" type="datetimeFigureOut">
              <a:rPr lang="en-US"/>
              <a:pPr>
                <a:defRPr/>
              </a:pPr>
              <a:t>06/04/23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AA706-677C-FB49-A181-541325DF6A92}" type="slidenum">
              <a:rPr lang="en-US"/>
              <a:pPr>
                <a:defRPr/>
              </a:pPr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846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5A164-6F98-8D41-9A6C-B3BA1E8C885C}" type="datetimeFigureOut">
              <a:rPr lang="en-US"/>
              <a:pPr>
                <a:defRPr/>
              </a:pPr>
              <a:t>06/04/23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58901-E7ED-0A4D-8C0F-1B3C1E7BD125}" type="slidenum">
              <a:rPr lang="en-US"/>
              <a:pPr>
                <a:defRPr/>
              </a:pPr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776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Trascinare l'immagine su un segnaposto o fare clic sull'icona per aggiungerla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47818-B64F-A440-A252-77584EF8F575}" type="datetimeFigureOut">
              <a:rPr lang="en-US"/>
              <a:pPr>
                <a:defRPr/>
              </a:pPr>
              <a:t>06/04/23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86EBF-D4AF-B64A-9303-1CF308AFD012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45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microsoft.com/office/2007/relationships/hdphoto" Target="../media/hdphoto1.wdp"/><Relationship Id="rId15" Type="http://schemas.openxmlformats.org/officeDocument/2006/relationships/image" Target="../media/image2.png"/><Relationship Id="rId16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410CFB0-29E6-704A-B068-86B2694175FF}" type="datetimeFigureOut">
              <a:rPr lang="en-US"/>
              <a:pPr>
                <a:defRPr/>
              </a:pPr>
              <a:t>06/04/23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6F9A230-6509-B34C-93A4-B29A5E11086D}" type="slidenum">
              <a:rPr lang="en-US"/>
              <a:pPr>
                <a:defRPr/>
              </a:pPr>
              <a:t>‹n.›</a:t>
            </a:fld>
            <a:endParaRPr lang="en-US" dirty="0"/>
          </a:p>
        </p:txBody>
      </p:sp>
      <p:grpSp>
        <p:nvGrpSpPr>
          <p:cNvPr id="11" name="Gruppo 10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2" name="Rettangolo 11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13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15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16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75" r:id="rId2"/>
    <p:sldLayoutId id="2147483984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5" r:id="rId9"/>
    <p:sldLayoutId id="2147483981" r:id="rId10"/>
    <p:sldLayoutId id="2147483982" r:id="rId11"/>
  </p:sldLayoutIdLst>
  <mc:AlternateContent xmlns:mc="http://schemas.openxmlformats.org/markup-compatibility/2006" xmlns:p14="http://schemas.microsoft.com/office/powerpoint/2010/main">
    <mc:Choice Requires="p14">
      <p:transition spd="slow" p14:dur="8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Geneva" charset="0"/>
          <a:cs typeface="Geneva" charset="0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charset="0"/>
        <a:buChar char="*"/>
        <a:defRPr sz="4600" b="1">
          <a:solidFill>
            <a:schemeClr val="tx1"/>
          </a:solidFill>
          <a:latin typeface="Trebuchet MS" charset="0"/>
          <a:ea typeface="Geneva" charset="0"/>
          <a:cs typeface="Geneva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charset="0"/>
        <a:buChar char="*"/>
        <a:defRPr sz="4600" b="1">
          <a:solidFill>
            <a:schemeClr val="tx1"/>
          </a:solidFill>
          <a:latin typeface="Trebuchet MS" charset="0"/>
          <a:ea typeface="Geneva" charset="0"/>
          <a:cs typeface="Geneva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charset="0"/>
        <a:buChar char="*"/>
        <a:defRPr sz="4600" b="1">
          <a:solidFill>
            <a:schemeClr val="tx1"/>
          </a:solidFill>
          <a:latin typeface="Trebuchet MS" charset="0"/>
          <a:ea typeface="Geneva" charset="0"/>
          <a:cs typeface="Geneva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charset="0"/>
        <a:buChar char="*"/>
        <a:defRPr sz="4600" b="1">
          <a:solidFill>
            <a:schemeClr val="tx1"/>
          </a:solidFill>
          <a:latin typeface="Trebuchet MS" charset="0"/>
          <a:ea typeface="Geneva" charset="0"/>
          <a:cs typeface="Geneva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charset="0"/>
        <a:buChar char="*"/>
        <a:defRPr sz="2200" kern="1200">
          <a:solidFill>
            <a:srgbClr val="404040"/>
          </a:solidFill>
          <a:latin typeface="+mn-lt"/>
          <a:ea typeface="Geneva" charset="0"/>
          <a:cs typeface="Geneva" charset="0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charset="0"/>
        <a:buChar char="*"/>
        <a:defRPr sz="2000" kern="1200">
          <a:solidFill>
            <a:srgbClr val="404040"/>
          </a:solidFill>
          <a:latin typeface="+mn-lt"/>
          <a:ea typeface="Geneva" charset="0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charset="0"/>
        <a:buChar char="*"/>
        <a:defRPr kern="1200">
          <a:solidFill>
            <a:srgbClr val="404040"/>
          </a:solidFill>
          <a:latin typeface="+mn-lt"/>
          <a:ea typeface="Geneva" charset="0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charset="0"/>
        <a:buChar char="*"/>
        <a:defRPr sz="1600" kern="1200">
          <a:solidFill>
            <a:srgbClr val="404040"/>
          </a:solidFill>
          <a:latin typeface="+mn-lt"/>
          <a:ea typeface="Geneva" charset="0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charset="0"/>
        <a:buChar char="*"/>
        <a:defRPr sz="1400" kern="1200">
          <a:solidFill>
            <a:srgbClr val="404040"/>
          </a:solidFill>
          <a:latin typeface="+mn-lt"/>
          <a:ea typeface="Geneva" charset="0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01650" y="2000472"/>
            <a:ext cx="8140700" cy="2857056"/>
          </a:xfrm>
          <a:prstGeom prst="rect">
            <a:avLst/>
          </a:prstGeom>
          <a:effectLst/>
        </p:spPr>
        <p:txBody>
          <a:bodyPr/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it-IT" sz="7000" dirty="0">
                <a:solidFill>
                  <a:srgbClr val="F9C31B"/>
                </a:solidFill>
                <a:latin typeface="Arial" charset="0"/>
                <a:cs typeface="Arial" charset="0"/>
              </a:rPr>
              <a:t>WILLIAM BLAKE</a:t>
            </a:r>
          </a:p>
          <a:p>
            <a:pPr marL="18288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it-IT" sz="8000" i="1" dirty="0">
                <a:solidFill>
                  <a:srgbClr val="F9C31B"/>
                </a:solidFill>
                <a:latin typeface="Arial" charset="0"/>
                <a:cs typeface="Arial" charset="0"/>
              </a:rPr>
              <a:t>LONDON</a:t>
            </a:r>
            <a:r>
              <a:rPr lang="it-IT" sz="8000" dirty="0">
                <a:solidFill>
                  <a:srgbClr val="F9C31B"/>
                </a:solidFill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egnaposto contenuto 2"/>
          <p:cNvSpPr>
            <a:spLocks noGrp="1"/>
          </p:cNvSpPr>
          <p:nvPr>
            <p:ph sz="quarter" idx="13"/>
          </p:nvPr>
        </p:nvSpPr>
        <p:spPr>
          <a:xfrm>
            <a:off x="620713" y="136525"/>
            <a:ext cx="7902575" cy="1019175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>
                <a:solidFill>
                  <a:srgbClr val="000090"/>
                </a:solidFill>
                <a:latin typeface="Arial" charset="0"/>
                <a:cs typeface="Arial" charset="0"/>
              </a:rPr>
              <a:t>MESSAGE</a:t>
            </a:r>
          </a:p>
        </p:txBody>
      </p:sp>
      <p:sp>
        <p:nvSpPr>
          <p:cNvPr id="2" name="Freccia circolare a destra 1"/>
          <p:cNvSpPr/>
          <p:nvPr/>
        </p:nvSpPr>
        <p:spPr>
          <a:xfrm rot="19627137">
            <a:off x="1966870" y="2431631"/>
            <a:ext cx="474485" cy="717830"/>
          </a:xfrm>
          <a:prstGeom prst="curvedRightArrow">
            <a:avLst/>
          </a:prstGeom>
          <a:solidFill>
            <a:srgbClr val="FFFFFF"/>
          </a:solidFill>
          <a:ln w="38100" cmpd="sng"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14342" name="Rettangolo 2"/>
          <p:cNvSpPr>
            <a:spLocks noChangeArrowheads="1"/>
          </p:cNvSpPr>
          <p:nvPr/>
        </p:nvSpPr>
        <p:spPr bwMode="auto">
          <a:xfrm>
            <a:off x="2554288" y="2286000"/>
            <a:ext cx="58086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600" dirty="0">
                <a:latin typeface="Arial" charset="0"/>
                <a:cs typeface="Arial" charset="0"/>
              </a:rPr>
              <a:t>Brutal and harsh in its message, the poem attacks the church, the law, the political establishment and industrial capitalism that destroy individuals and civil society</a:t>
            </a:r>
            <a:endParaRPr lang="it-IT" sz="1600" dirty="0">
              <a:latin typeface="Arial" charset="0"/>
              <a:cs typeface="Arial" charset="0"/>
            </a:endParaRPr>
          </a:p>
        </p:txBody>
      </p:sp>
      <p:sp>
        <p:nvSpPr>
          <p:cNvPr id="17" name="Freccia circolare a destra 16"/>
          <p:cNvSpPr/>
          <p:nvPr/>
        </p:nvSpPr>
        <p:spPr>
          <a:xfrm rot="19627137">
            <a:off x="1966870" y="4147291"/>
            <a:ext cx="474485" cy="717830"/>
          </a:xfrm>
          <a:prstGeom prst="curvedRightArrow">
            <a:avLst/>
          </a:prstGeom>
          <a:solidFill>
            <a:srgbClr val="FFFFFF"/>
          </a:solidFill>
          <a:ln w="38100" cmpd="sng"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2554288" y="3963988"/>
            <a:ext cx="58086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600" dirty="0">
                <a:latin typeface="Arial" charset="0"/>
                <a:cs typeface="Arial" charset="0"/>
              </a:rPr>
              <a:t>It may apply to modern times, in societies where poverty exists due to large differences in incomes between the rich and the poor</a:t>
            </a:r>
            <a:r>
              <a:rPr lang="it-IT" sz="1600" dirty="0"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01650" y="2739990"/>
            <a:ext cx="8140700" cy="1846627"/>
          </a:xfrm>
          <a:prstGeom prst="rect">
            <a:avLst/>
          </a:prstGeom>
          <a:effectLst/>
        </p:spPr>
        <p:txBody>
          <a:bodyPr/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it-IT" sz="7200" i="1" dirty="0">
                <a:solidFill>
                  <a:srgbClr val="F1C430"/>
                </a:solidFill>
                <a:latin typeface="Arial" charset="0"/>
                <a:cs typeface="Arial" charset="0"/>
              </a:rPr>
              <a:t>LONDON</a:t>
            </a:r>
          </a:p>
          <a:p>
            <a:pPr marL="18288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en-GB" sz="2400" dirty="0">
                <a:solidFill>
                  <a:schemeClr val="tx1"/>
                </a:solidFill>
                <a:effectLst/>
                <a:latin typeface="Arial"/>
                <a:cs typeface="Arial"/>
              </a:rPr>
              <a:t>Published in </a:t>
            </a:r>
            <a:r>
              <a:rPr lang="en-GB" sz="2400" i="1" dirty="0">
                <a:solidFill>
                  <a:schemeClr val="tx1"/>
                </a:solidFill>
                <a:effectLst/>
                <a:latin typeface="Arial"/>
                <a:cs typeface="Arial"/>
              </a:rPr>
              <a:t>Songs of Experience</a:t>
            </a:r>
            <a:r>
              <a:rPr lang="en-GB" sz="2400" dirty="0">
                <a:solidFill>
                  <a:schemeClr val="tx1"/>
                </a:solidFill>
                <a:effectLst/>
                <a:latin typeface="Arial"/>
                <a:cs typeface="Arial"/>
              </a:rPr>
              <a:t> in 1794</a:t>
            </a:r>
            <a:endParaRPr lang="it-IT" sz="7200" dirty="0"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olo 1"/>
          <p:cNvSpPr txBox="1">
            <a:spLocks/>
          </p:cNvSpPr>
          <p:nvPr/>
        </p:nvSpPr>
        <p:spPr bwMode="auto">
          <a:xfrm>
            <a:off x="501650" y="2740025"/>
            <a:ext cx="81407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it-IT" sz="7200" b="1">
                <a:solidFill>
                  <a:srgbClr val="F9C31B"/>
                </a:solidFill>
                <a:latin typeface="Arial" charset="0"/>
                <a:cs typeface="Arial" charset="0"/>
              </a:rPr>
              <a:t>FORM</a:t>
            </a:r>
            <a:endParaRPr lang="it-IT" sz="3600" b="1">
              <a:solidFill>
                <a:srgbClr val="F9C31B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egnaposto contenuto 2"/>
          <p:cNvSpPr>
            <a:spLocks noGrp="1"/>
          </p:cNvSpPr>
          <p:nvPr>
            <p:ph sz="quarter" idx="13"/>
          </p:nvPr>
        </p:nvSpPr>
        <p:spPr>
          <a:xfrm>
            <a:off x="620713" y="136525"/>
            <a:ext cx="7902575" cy="1019175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 dirty="0">
                <a:solidFill>
                  <a:srgbClr val="000090"/>
                </a:solidFill>
                <a:latin typeface="Arial" charset="0"/>
                <a:cs typeface="Arial" charset="0"/>
              </a:rPr>
              <a:t>FORM</a:t>
            </a:r>
          </a:p>
        </p:txBody>
      </p:sp>
      <p:sp>
        <p:nvSpPr>
          <p:cNvPr id="8195" name="CasellaDiTesto 10"/>
          <p:cNvSpPr txBox="1">
            <a:spLocks noChangeArrowheads="1"/>
          </p:cNvSpPr>
          <p:nvPr/>
        </p:nvSpPr>
        <p:spPr bwMode="auto">
          <a:xfrm>
            <a:off x="1204913" y="2355850"/>
            <a:ext cx="6680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 dirty="0">
                <a:latin typeface="Arial" charset="0"/>
                <a:cs typeface="Arial" charset="0"/>
              </a:rPr>
              <a:t>16 lines which are split into 4 stanzas with a rhyming </a:t>
            </a:r>
            <a:r>
              <a:rPr lang="en-GB" sz="1600" dirty="0" err="1">
                <a:latin typeface="Arial" charset="0"/>
                <a:cs typeface="Arial" charset="0"/>
              </a:rPr>
              <a:t>AbAb</a:t>
            </a:r>
            <a:r>
              <a:rPr lang="en-GB" sz="1600" dirty="0">
                <a:latin typeface="Arial" charset="0"/>
                <a:cs typeface="Arial" charset="0"/>
              </a:rPr>
              <a:t> pattern</a:t>
            </a:r>
            <a:endParaRPr lang="it-IT" sz="1600" dirty="0">
              <a:latin typeface="Arial" charset="0"/>
              <a:cs typeface="Arial" charset="0"/>
            </a:endParaRPr>
          </a:p>
        </p:txBody>
      </p:sp>
      <p:sp>
        <p:nvSpPr>
          <p:cNvPr id="25" name="Freccia angolare in su 24"/>
          <p:cNvSpPr/>
          <p:nvPr/>
        </p:nvSpPr>
        <p:spPr>
          <a:xfrm rot="3897366">
            <a:off x="543856" y="2330007"/>
            <a:ext cx="593269" cy="438587"/>
          </a:xfrm>
          <a:prstGeom prst="bentUpArrow">
            <a:avLst>
              <a:gd name="adj1" fmla="val 15000"/>
              <a:gd name="adj2" fmla="val 25000"/>
              <a:gd name="adj3" fmla="val 25000"/>
            </a:avLst>
          </a:prstGeom>
          <a:solidFill>
            <a:schemeClr val="accent3">
              <a:lumMod val="75000"/>
            </a:schemeClr>
          </a:solidFill>
          <a:ln>
            <a:solidFill>
              <a:srgbClr val="F1412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2586038" y="4405313"/>
            <a:ext cx="59991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 dirty="0">
                <a:latin typeface="Arial" charset="0"/>
                <a:cs typeface="Arial" charset="0"/>
              </a:rPr>
              <a:t>Repetition is the formal feature of the poem, to emphasise the prevalence of the horrors the speaker describes</a:t>
            </a:r>
            <a:r>
              <a:rPr lang="it-IT" sz="1600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4" name="Freccia angolare in su 13"/>
          <p:cNvSpPr/>
          <p:nvPr/>
        </p:nvSpPr>
        <p:spPr>
          <a:xfrm rot="3897366">
            <a:off x="1928642" y="4569898"/>
            <a:ext cx="593269" cy="438587"/>
          </a:xfrm>
          <a:prstGeom prst="bentUpArrow">
            <a:avLst>
              <a:gd name="adj1" fmla="val 15000"/>
              <a:gd name="adj2" fmla="val 25000"/>
              <a:gd name="adj3" fmla="val 25000"/>
            </a:avLst>
          </a:prstGeom>
          <a:solidFill>
            <a:schemeClr val="accent3">
              <a:lumMod val="75000"/>
            </a:schemeClr>
          </a:solidFill>
          <a:ln>
            <a:solidFill>
              <a:srgbClr val="F1412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olo 1"/>
          <p:cNvSpPr txBox="1">
            <a:spLocks/>
          </p:cNvSpPr>
          <p:nvPr/>
        </p:nvSpPr>
        <p:spPr bwMode="auto">
          <a:xfrm>
            <a:off x="501650" y="2740025"/>
            <a:ext cx="81407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it-IT" sz="7200" b="1">
                <a:solidFill>
                  <a:srgbClr val="F9C31B"/>
                </a:solidFill>
                <a:latin typeface="Arial" charset="0"/>
                <a:cs typeface="Arial" charset="0"/>
              </a:rPr>
              <a:t>CONTENT</a:t>
            </a:r>
            <a:endParaRPr lang="it-IT" sz="3600" b="1">
              <a:solidFill>
                <a:srgbClr val="F9C31B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egnaposto contenuto 2"/>
          <p:cNvSpPr>
            <a:spLocks noGrp="1"/>
          </p:cNvSpPr>
          <p:nvPr>
            <p:ph sz="quarter" idx="13"/>
          </p:nvPr>
        </p:nvSpPr>
        <p:spPr>
          <a:xfrm>
            <a:off x="620713" y="136525"/>
            <a:ext cx="7902575" cy="1019175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>
                <a:solidFill>
                  <a:srgbClr val="000090"/>
                </a:solidFill>
                <a:latin typeface="Arial" charset="0"/>
                <a:cs typeface="Arial" charset="0"/>
              </a:rPr>
              <a:t>CONTENT</a:t>
            </a: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1990725" y="2049463"/>
            <a:ext cx="66786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 dirty="0">
                <a:latin typeface="Arial" charset="0"/>
                <a:cs typeface="Arial" charset="0"/>
              </a:rPr>
              <a:t>overpopulation</a:t>
            </a:r>
            <a:r>
              <a:rPr lang="it-IT" sz="1600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0244" name="CasellaDiTesto 8"/>
          <p:cNvSpPr txBox="1">
            <a:spLocks noChangeArrowheads="1"/>
          </p:cNvSpPr>
          <p:nvPr/>
        </p:nvSpPr>
        <p:spPr bwMode="auto">
          <a:xfrm>
            <a:off x="487363" y="1193800"/>
            <a:ext cx="80359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2000" dirty="0">
                <a:latin typeface="Arial" charset="0"/>
                <a:cs typeface="Arial" charset="0"/>
              </a:rPr>
              <a:t>A sorrowful poem about the appalling condition of his hometown, London, following the French Revolution and post-industrialisation </a:t>
            </a:r>
            <a:endParaRPr lang="it-IT" sz="2000" i="1" dirty="0">
              <a:latin typeface="Arial" charset="0"/>
              <a:cs typeface="Arial" charset="0"/>
            </a:endParaRPr>
          </a:p>
        </p:txBody>
      </p:sp>
      <p:sp>
        <p:nvSpPr>
          <p:cNvPr id="2" name="Freccia su 1"/>
          <p:cNvSpPr/>
          <p:nvPr/>
        </p:nvSpPr>
        <p:spPr>
          <a:xfrm rot="7411210">
            <a:off x="1547434" y="1988310"/>
            <a:ext cx="295363" cy="381310"/>
          </a:xfrm>
          <a:prstGeom prst="upArrow">
            <a:avLst>
              <a:gd name="adj1" fmla="val 18473"/>
              <a:gd name="adj2" fmla="val 55221"/>
            </a:avLst>
          </a:prstGeom>
          <a:solidFill>
            <a:srgbClr val="FFFFFF"/>
          </a:solidFill>
          <a:ln w="38100" cmpd="sng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1990725" y="2497138"/>
            <a:ext cx="66786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>
                <a:latin typeface="Arial" charset="0"/>
                <a:cs typeface="Arial" charset="0"/>
              </a:rPr>
              <a:t>unhealthy working conditions</a:t>
            </a:r>
            <a:endParaRPr lang="it-IT" sz="1600">
              <a:latin typeface="Arial" charset="0"/>
              <a:cs typeface="Arial" charset="0"/>
            </a:endParaRPr>
          </a:p>
        </p:txBody>
      </p:sp>
      <p:sp>
        <p:nvSpPr>
          <p:cNvPr id="17" name="Freccia su 16"/>
          <p:cNvSpPr/>
          <p:nvPr/>
        </p:nvSpPr>
        <p:spPr>
          <a:xfrm rot="7411210">
            <a:off x="1547434" y="2436657"/>
            <a:ext cx="295363" cy="381310"/>
          </a:xfrm>
          <a:prstGeom prst="upArrow">
            <a:avLst>
              <a:gd name="adj1" fmla="val 18473"/>
              <a:gd name="adj2" fmla="val 55221"/>
            </a:avLst>
          </a:prstGeom>
          <a:solidFill>
            <a:srgbClr val="FFFFFF"/>
          </a:solidFill>
          <a:ln w="38100" cmpd="sng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1990725" y="2913063"/>
            <a:ext cx="66786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>
                <a:latin typeface="Arial" charset="0"/>
                <a:cs typeface="Arial" charset="0"/>
              </a:rPr>
              <a:t>a generally squalid environment</a:t>
            </a:r>
            <a:r>
              <a:rPr lang="it-IT" sz="16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3" name="Freccia su 22"/>
          <p:cNvSpPr/>
          <p:nvPr/>
        </p:nvSpPr>
        <p:spPr>
          <a:xfrm rot="7411210">
            <a:off x="1547434" y="2852575"/>
            <a:ext cx="295363" cy="381310"/>
          </a:xfrm>
          <a:prstGeom prst="upArrow">
            <a:avLst>
              <a:gd name="adj1" fmla="val 18473"/>
              <a:gd name="adj2" fmla="val 55221"/>
            </a:avLst>
          </a:prstGeom>
          <a:solidFill>
            <a:srgbClr val="FFFFFF"/>
          </a:solidFill>
          <a:ln w="38100" cmpd="sng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2" name="CasellaDiTesto 31"/>
          <p:cNvSpPr txBox="1">
            <a:spLocks noChangeArrowheads="1"/>
          </p:cNvSpPr>
          <p:nvPr/>
        </p:nvSpPr>
        <p:spPr bwMode="auto">
          <a:xfrm>
            <a:off x="5254625" y="4132263"/>
            <a:ext cx="3268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>
                <a:latin typeface="Arial" charset="0"/>
                <a:cs typeface="Arial" charset="0"/>
              </a:rPr>
              <a:t>poverty</a:t>
            </a:r>
            <a:r>
              <a:rPr lang="it-IT" sz="16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33" name="CasellaDiTesto 32"/>
          <p:cNvSpPr txBox="1">
            <a:spLocks noChangeArrowheads="1"/>
          </p:cNvSpPr>
          <p:nvPr/>
        </p:nvSpPr>
        <p:spPr bwMode="auto">
          <a:xfrm>
            <a:off x="3752850" y="3681413"/>
            <a:ext cx="3932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2000" dirty="0">
                <a:latin typeface="Arial" charset="0"/>
                <a:cs typeface="Arial" charset="0"/>
              </a:rPr>
              <a:t>As a consequence</a:t>
            </a:r>
            <a:endParaRPr lang="it-IT" sz="2000" dirty="0">
              <a:latin typeface="Arial" charset="0"/>
              <a:cs typeface="Arial" charset="0"/>
            </a:endParaRPr>
          </a:p>
        </p:txBody>
      </p:sp>
      <p:sp>
        <p:nvSpPr>
          <p:cNvPr id="34" name="Freccia su 33"/>
          <p:cNvSpPr/>
          <p:nvPr/>
        </p:nvSpPr>
        <p:spPr>
          <a:xfrm rot="7411210">
            <a:off x="4731340" y="4207467"/>
            <a:ext cx="295363" cy="186572"/>
          </a:xfrm>
          <a:prstGeom prst="upArrow">
            <a:avLst>
              <a:gd name="adj1" fmla="val 18473"/>
              <a:gd name="adj2" fmla="val 55221"/>
            </a:avLst>
          </a:prstGeom>
          <a:solidFill>
            <a:srgbClr val="FFFFFF"/>
          </a:solidFill>
          <a:ln w="38100" cmpd="sng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5" name="CasellaDiTesto 34"/>
          <p:cNvSpPr txBox="1">
            <a:spLocks noChangeArrowheads="1"/>
          </p:cNvSpPr>
          <p:nvPr/>
        </p:nvSpPr>
        <p:spPr bwMode="auto">
          <a:xfrm>
            <a:off x="5254625" y="4572000"/>
            <a:ext cx="3268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>
                <a:latin typeface="Arial" charset="0"/>
                <a:cs typeface="Arial" charset="0"/>
              </a:rPr>
              <a:t>exploitation</a:t>
            </a:r>
            <a:endParaRPr lang="it-IT" sz="1600">
              <a:latin typeface="Arial" charset="0"/>
              <a:cs typeface="Arial" charset="0"/>
            </a:endParaRPr>
          </a:p>
        </p:txBody>
      </p:sp>
      <p:sp>
        <p:nvSpPr>
          <p:cNvPr id="36" name="Freccia su 35"/>
          <p:cNvSpPr/>
          <p:nvPr/>
        </p:nvSpPr>
        <p:spPr>
          <a:xfrm rot="7411210">
            <a:off x="4731340" y="4647545"/>
            <a:ext cx="295363" cy="186572"/>
          </a:xfrm>
          <a:prstGeom prst="upArrow">
            <a:avLst>
              <a:gd name="adj1" fmla="val 18473"/>
              <a:gd name="adj2" fmla="val 55221"/>
            </a:avLst>
          </a:prstGeom>
          <a:solidFill>
            <a:srgbClr val="FFFFFF"/>
          </a:solidFill>
          <a:ln w="38100" cmpd="sng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7" name="CasellaDiTesto 36"/>
          <p:cNvSpPr txBox="1">
            <a:spLocks noChangeArrowheads="1"/>
          </p:cNvSpPr>
          <p:nvPr/>
        </p:nvSpPr>
        <p:spPr bwMode="auto">
          <a:xfrm>
            <a:off x="5254625" y="4995863"/>
            <a:ext cx="3268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>
                <a:latin typeface="Arial" charset="0"/>
                <a:cs typeface="Arial" charset="0"/>
              </a:rPr>
              <a:t>disease</a:t>
            </a:r>
            <a:r>
              <a:rPr lang="it-IT" sz="16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38" name="Freccia su 37"/>
          <p:cNvSpPr/>
          <p:nvPr/>
        </p:nvSpPr>
        <p:spPr>
          <a:xfrm rot="7411210">
            <a:off x="4731340" y="5071409"/>
            <a:ext cx="295363" cy="186572"/>
          </a:xfrm>
          <a:prstGeom prst="upArrow">
            <a:avLst>
              <a:gd name="adj1" fmla="val 18473"/>
              <a:gd name="adj2" fmla="val 55221"/>
            </a:avLst>
          </a:prstGeom>
          <a:solidFill>
            <a:srgbClr val="FFFFFF"/>
          </a:solidFill>
          <a:ln w="38100" cmpd="sng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9" name="CasellaDiTesto 38"/>
          <p:cNvSpPr txBox="1">
            <a:spLocks noChangeArrowheads="1"/>
          </p:cNvSpPr>
          <p:nvPr/>
        </p:nvSpPr>
        <p:spPr bwMode="auto">
          <a:xfrm>
            <a:off x="5254625" y="5432425"/>
            <a:ext cx="32686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>
                <a:latin typeface="Arial" charset="0"/>
                <a:cs typeface="Arial" charset="0"/>
              </a:rPr>
              <a:t>harlots </a:t>
            </a:r>
            <a:endParaRPr lang="it-IT" sz="1600">
              <a:latin typeface="Arial" charset="0"/>
              <a:cs typeface="Arial" charset="0"/>
            </a:endParaRPr>
          </a:p>
        </p:txBody>
      </p:sp>
      <p:sp>
        <p:nvSpPr>
          <p:cNvPr id="40" name="Freccia su 39"/>
          <p:cNvSpPr/>
          <p:nvPr/>
        </p:nvSpPr>
        <p:spPr>
          <a:xfrm rot="7411210">
            <a:off x="4731340" y="5509134"/>
            <a:ext cx="295363" cy="186572"/>
          </a:xfrm>
          <a:prstGeom prst="upArrow">
            <a:avLst>
              <a:gd name="adj1" fmla="val 18473"/>
              <a:gd name="adj2" fmla="val 55221"/>
            </a:avLst>
          </a:prstGeom>
          <a:solidFill>
            <a:srgbClr val="FFFFFF"/>
          </a:solidFill>
          <a:ln w="38100" cmpd="sng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41" name="CasellaDiTesto 40"/>
          <p:cNvSpPr txBox="1">
            <a:spLocks noChangeArrowheads="1"/>
          </p:cNvSpPr>
          <p:nvPr/>
        </p:nvSpPr>
        <p:spPr bwMode="auto">
          <a:xfrm>
            <a:off x="5254625" y="5851525"/>
            <a:ext cx="3268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>
                <a:latin typeface="Arial" charset="0"/>
                <a:cs typeface="Arial" charset="0"/>
              </a:rPr>
              <a:t>an exhausted working class</a:t>
            </a:r>
            <a:r>
              <a:rPr lang="it-IT" sz="16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42" name="Freccia su 41"/>
          <p:cNvSpPr/>
          <p:nvPr/>
        </p:nvSpPr>
        <p:spPr>
          <a:xfrm rot="7411210">
            <a:off x="4731340" y="5927774"/>
            <a:ext cx="295363" cy="186572"/>
          </a:xfrm>
          <a:prstGeom prst="upArrow">
            <a:avLst>
              <a:gd name="adj1" fmla="val 18473"/>
              <a:gd name="adj2" fmla="val 55221"/>
            </a:avLst>
          </a:prstGeom>
          <a:solidFill>
            <a:srgbClr val="FFFFFF"/>
          </a:solidFill>
          <a:ln w="38100" cmpd="sng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22" grpId="0"/>
      <p:bldP spid="32" grpId="0"/>
      <p:bldP spid="33" grpId="0"/>
      <p:bldP spid="35" grpId="0"/>
      <p:bldP spid="37" grpId="0"/>
      <p:bldP spid="39" grpId="0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olo 1"/>
          <p:cNvSpPr txBox="1">
            <a:spLocks/>
          </p:cNvSpPr>
          <p:nvPr/>
        </p:nvSpPr>
        <p:spPr bwMode="auto">
          <a:xfrm>
            <a:off x="501650" y="2740025"/>
            <a:ext cx="81407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it-IT" sz="7200" b="1">
                <a:solidFill>
                  <a:srgbClr val="F9C31B"/>
                </a:solidFill>
                <a:latin typeface="Arial" charset="0"/>
                <a:cs typeface="Arial" charset="0"/>
              </a:rPr>
              <a:t>MEANING</a:t>
            </a:r>
            <a:endParaRPr lang="it-IT" sz="3600" b="1">
              <a:solidFill>
                <a:srgbClr val="F9C31B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egnaposto contenuto 2"/>
          <p:cNvSpPr>
            <a:spLocks noGrp="1"/>
          </p:cNvSpPr>
          <p:nvPr>
            <p:ph sz="quarter" idx="13"/>
          </p:nvPr>
        </p:nvSpPr>
        <p:spPr>
          <a:xfrm>
            <a:off x="620713" y="136525"/>
            <a:ext cx="7902575" cy="1019175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>
                <a:solidFill>
                  <a:srgbClr val="000090"/>
                </a:solidFill>
                <a:latin typeface="Arial" charset="0"/>
                <a:cs typeface="Arial" charset="0"/>
              </a:rPr>
              <a:t>MEANING</a:t>
            </a: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1935163" y="3736975"/>
            <a:ext cx="70072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 dirty="0">
                <a:latin typeface="Arial" charset="0"/>
                <a:cs typeface="Arial" charset="0"/>
              </a:rPr>
              <a:t>‘mind-</a:t>
            </a:r>
            <a:r>
              <a:rPr lang="en-GB" sz="1600" dirty="0" err="1">
                <a:latin typeface="Arial" charset="0"/>
                <a:cs typeface="Arial" charset="0"/>
              </a:rPr>
              <a:t>forg’d</a:t>
            </a:r>
            <a:r>
              <a:rPr lang="en-GB" sz="1600" dirty="0">
                <a:latin typeface="Arial" charset="0"/>
                <a:cs typeface="Arial" charset="0"/>
              </a:rPr>
              <a:t> manacles’ = a city that suffers from physical and psychological</a:t>
            </a:r>
            <a:br>
              <a:rPr lang="en-GB" sz="1600" dirty="0">
                <a:latin typeface="Arial" charset="0"/>
                <a:cs typeface="Arial" charset="0"/>
              </a:rPr>
            </a:br>
            <a:r>
              <a:rPr lang="en-GB" sz="1600" dirty="0">
                <a:latin typeface="Arial" charset="0"/>
                <a:cs typeface="Arial" charset="0"/>
              </a:rPr>
              <a:t> imprisonment</a:t>
            </a:r>
            <a:endParaRPr lang="it-IT" sz="1600" dirty="0">
              <a:latin typeface="Arial" charset="0"/>
              <a:cs typeface="Arial" charset="0"/>
            </a:endParaRPr>
          </a:p>
        </p:txBody>
      </p:sp>
      <p:sp>
        <p:nvSpPr>
          <p:cNvPr id="12292" name="CasellaDiTesto 11"/>
          <p:cNvSpPr txBox="1">
            <a:spLocks noChangeArrowheads="1"/>
          </p:cNvSpPr>
          <p:nvPr/>
        </p:nvSpPr>
        <p:spPr bwMode="auto">
          <a:xfrm>
            <a:off x="487363" y="1193800"/>
            <a:ext cx="81280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2000" dirty="0">
                <a:latin typeface="Arial" charset="0"/>
                <a:cs typeface="Arial" charset="0"/>
              </a:rPr>
              <a:t>Blake expresses sympathy for the working class of London, stating how they are ‘marked’ with signs of sadness, ‘weakness,’ ‘woe,’ and grief. </a:t>
            </a:r>
          </a:p>
          <a:p>
            <a:r>
              <a:rPr lang="en-GB" sz="2000" dirty="0">
                <a:latin typeface="Arial" charset="0"/>
                <a:cs typeface="Arial" charset="0"/>
              </a:rPr>
              <a:t>The chimney-sweepers, soldiers, and harlots were the victims of a modern urban ‘world dominated by coal production, machinery and division of labour’.</a:t>
            </a:r>
            <a:endParaRPr lang="it-IT" sz="2000" dirty="0">
              <a:latin typeface="Arial" charset="0"/>
              <a:cs typeface="Arial" charset="0"/>
            </a:endParaRPr>
          </a:p>
        </p:txBody>
      </p:sp>
      <p:sp>
        <p:nvSpPr>
          <p:cNvPr id="13" name="Freccia su 12"/>
          <p:cNvSpPr/>
          <p:nvPr/>
        </p:nvSpPr>
        <p:spPr>
          <a:xfrm rot="5400000">
            <a:off x="1492977" y="3676835"/>
            <a:ext cx="295363" cy="381310"/>
          </a:xfrm>
          <a:prstGeom prst="upArrow">
            <a:avLst>
              <a:gd name="adj1" fmla="val 18473"/>
              <a:gd name="adj2" fmla="val 55221"/>
            </a:avLst>
          </a:prstGeom>
          <a:solidFill>
            <a:srgbClr val="FFFF00"/>
          </a:solidFill>
          <a:ln w="38100" cmpd="sng">
            <a:solidFill>
              <a:srgbClr val="CB004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1935163" y="4562475"/>
            <a:ext cx="6680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 dirty="0">
                <a:latin typeface="Arial" charset="0"/>
                <a:cs typeface="Arial" charset="0"/>
              </a:rPr>
              <a:t>‘</a:t>
            </a:r>
            <a:r>
              <a:rPr lang="en-GB" sz="1600" dirty="0" err="1">
                <a:latin typeface="Arial" charset="0"/>
                <a:cs typeface="Arial" charset="0"/>
              </a:rPr>
              <a:t>blackning</a:t>
            </a:r>
            <a:r>
              <a:rPr lang="en-GB" sz="1600" dirty="0">
                <a:latin typeface="Arial" charset="0"/>
                <a:cs typeface="Arial" charset="0"/>
              </a:rPr>
              <a:t> Church’ = social oppression</a:t>
            </a:r>
            <a:endParaRPr lang="it-IT" sz="1600" dirty="0">
              <a:latin typeface="Arial" charset="0"/>
              <a:cs typeface="Arial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1935163" y="5178425"/>
            <a:ext cx="6680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 dirty="0"/>
              <a:t>‘Marriage hearse’ = morally corrupt society</a:t>
            </a:r>
            <a:endParaRPr lang="it-IT" sz="1600" dirty="0"/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550190" y="3171825"/>
            <a:ext cx="732222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2000" dirty="0">
                <a:latin typeface="Arial" charset="0"/>
                <a:cs typeface="Arial" charset="0"/>
              </a:rPr>
              <a:t>Three distinct metaphors:</a:t>
            </a:r>
            <a:endParaRPr lang="it-IT" sz="2000" dirty="0">
              <a:latin typeface="Arial" charset="0"/>
              <a:cs typeface="Arial" charset="0"/>
            </a:endParaRPr>
          </a:p>
        </p:txBody>
      </p:sp>
      <p:sp>
        <p:nvSpPr>
          <p:cNvPr id="18" name="Freccia su 17"/>
          <p:cNvSpPr/>
          <p:nvPr/>
        </p:nvSpPr>
        <p:spPr>
          <a:xfrm rot="5400000">
            <a:off x="1492977" y="4534197"/>
            <a:ext cx="295363" cy="381310"/>
          </a:xfrm>
          <a:prstGeom prst="upArrow">
            <a:avLst>
              <a:gd name="adj1" fmla="val 18473"/>
              <a:gd name="adj2" fmla="val 55221"/>
            </a:avLst>
          </a:prstGeom>
          <a:solidFill>
            <a:srgbClr val="FFFF00"/>
          </a:solidFill>
          <a:ln w="38100" cmpd="sng">
            <a:solidFill>
              <a:srgbClr val="CB004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9" name="Freccia su 18"/>
          <p:cNvSpPr/>
          <p:nvPr/>
        </p:nvSpPr>
        <p:spPr>
          <a:xfrm rot="5400000">
            <a:off x="1492977" y="5178122"/>
            <a:ext cx="295363" cy="381310"/>
          </a:xfrm>
          <a:prstGeom prst="upArrow">
            <a:avLst>
              <a:gd name="adj1" fmla="val 18473"/>
              <a:gd name="adj2" fmla="val 55221"/>
            </a:avLst>
          </a:prstGeom>
          <a:solidFill>
            <a:srgbClr val="FFFF00"/>
          </a:solidFill>
          <a:ln w="38100" cmpd="sng">
            <a:solidFill>
              <a:srgbClr val="CB004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6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olo 1"/>
          <p:cNvSpPr txBox="1">
            <a:spLocks/>
          </p:cNvSpPr>
          <p:nvPr/>
        </p:nvSpPr>
        <p:spPr bwMode="auto">
          <a:xfrm>
            <a:off x="501650" y="2740025"/>
            <a:ext cx="81407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it-IT" sz="7200" b="1">
                <a:solidFill>
                  <a:srgbClr val="F9C31B"/>
                </a:solidFill>
                <a:latin typeface="Arial" charset="0"/>
                <a:cs typeface="Arial" charset="0"/>
              </a:rPr>
              <a:t>MESSAGE</a:t>
            </a:r>
            <a:endParaRPr lang="it-IT" sz="3600" b="1">
              <a:solidFill>
                <a:srgbClr val="F9C31B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theme/theme1.xml><?xml version="1.0" encoding="utf-8"?>
<a:theme xmlns:a="http://schemas.openxmlformats.org/drawingml/2006/main" name="Elica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Elica.thmx</Template>
  <TotalTime>41</TotalTime>
  <Words>235</Words>
  <Application>Microsoft Macintosh PowerPoint</Application>
  <PresentationFormat>Presentazione su schermo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Elica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Mariachiara</dc:creator>
  <cp:lastModifiedBy>Spiraglio3</cp:lastModifiedBy>
  <cp:revision>19</cp:revision>
  <dcterms:created xsi:type="dcterms:W3CDTF">2016-09-15T13:10:38Z</dcterms:created>
  <dcterms:modified xsi:type="dcterms:W3CDTF">2023-04-06T07:43:11Z</dcterms:modified>
</cp:coreProperties>
</file>