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C430"/>
    <a:srgbClr val="B40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-29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43AC1-5E7F-9F4E-820A-3F7B14B00403}" type="datetimeFigureOut">
              <a:rPr lang="en-US"/>
              <a:pPr>
                <a:defRPr/>
              </a:pPr>
              <a:t>06/04/23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F5B49-81F2-694A-9F37-8BB872063E41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00892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1388-730E-A842-BE66-BF815EC6B173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23F39-4093-7544-A3B9-2E319C24C368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3630-1CB6-7A43-8925-4AA362B3973B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4FED-DD2B-9241-9AE8-E16346F8A576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8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ECF4F-3E10-2B43-9E60-F175BE05F6D5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33A62-BD0B-0F46-9B6C-E4E073CAD2EA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6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121A0-4962-5846-99DA-1CB346D8D489}" type="datetimeFigureOut">
              <a:rPr lang="en-US"/>
              <a:pPr>
                <a:defRPr/>
              </a:pPr>
              <a:t>06/04/23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C982-01D7-3448-9E3F-D3A42422A33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03856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49A8A-9A9D-B848-A706-8B018BAB7703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47C90-67DD-B74C-931F-2AB7B6D08C87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9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5227D-662C-1E4B-B6B8-24FC5DD6CA34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26832-3CBF-F041-B120-46B1EDB2FE9E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89C74-80D8-E04D-8191-65756468945B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ADDC-3AAE-1140-AD97-6BE2A822AEDA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5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CF3DB-6D57-7E41-8C46-A7125C6FB92F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77C26-B049-3248-BEF9-381B9D18B1FA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3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A8F9C-9BC7-534E-99AD-B32AF3E335F6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0C391-809D-F54C-ADC6-1FBDEA1B34F4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1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F996B-AB7D-154C-8B5C-BE092EEA9CE9}" type="datetimeFigureOut">
              <a:rPr lang="en-US"/>
              <a:pPr>
                <a:defRPr/>
              </a:pPr>
              <a:t>06/04/23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FDA1-4443-B04C-82C5-C24B3ECDB91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9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8B6E114-6280-FD45-83C1-B46381096764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5803D5E-D856-214A-9917-21962CFF3DC2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5" r:id="rId2"/>
    <p:sldLayoutId id="2147483984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5" r:id="rId9"/>
    <p:sldLayoutId id="2147483981" r:id="rId10"/>
    <p:sldLayoutId id="214748398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Geneva" charset="0"/>
          <a:cs typeface="Geneva" charset="0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200" kern="1200">
          <a:solidFill>
            <a:srgbClr val="404040"/>
          </a:solidFill>
          <a:latin typeface="+mn-lt"/>
          <a:ea typeface="Geneva" charset="0"/>
          <a:cs typeface="Geneva" charset="0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000" kern="1200">
          <a:solidFill>
            <a:srgbClr val="404040"/>
          </a:solidFill>
          <a:latin typeface="+mn-lt"/>
          <a:ea typeface="Geneva" charset="0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kern="1200">
          <a:solidFill>
            <a:srgbClr val="404040"/>
          </a:solidFill>
          <a:latin typeface="+mn-lt"/>
          <a:ea typeface="Geneva" charset="0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600" kern="1200">
          <a:solidFill>
            <a:srgbClr val="404040"/>
          </a:solidFill>
          <a:latin typeface="+mn-lt"/>
          <a:ea typeface="Geneva" charset="0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400" kern="1200">
          <a:solidFill>
            <a:srgbClr val="404040"/>
          </a:solidFill>
          <a:latin typeface="+mn-lt"/>
          <a:ea typeface="Geneva" charset="0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489236"/>
            <a:ext cx="8140700" cy="1879528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8000" dirty="0">
                <a:solidFill>
                  <a:srgbClr val="F9C31B"/>
                </a:solidFill>
                <a:latin typeface="Arial" charset="0"/>
                <a:cs typeface="Arial" charset="0"/>
              </a:rPr>
              <a:t>ROMANTICISM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KEY WORDS</a:t>
            </a:r>
          </a:p>
        </p:txBody>
      </p:sp>
      <p:sp>
        <p:nvSpPr>
          <p:cNvPr id="14339" name="CasellaDiTesto 1"/>
          <p:cNvSpPr txBox="1">
            <a:spLocks noChangeArrowheads="1"/>
          </p:cNvSpPr>
          <p:nvPr/>
        </p:nvSpPr>
        <p:spPr bwMode="auto">
          <a:xfrm>
            <a:off x="4876800" y="3729038"/>
            <a:ext cx="3486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uncultivated popular imagination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4192588" y="4641850"/>
            <a:ext cx="4676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growth of patriotic traditions, nationalism and the search for the ideal past of nations – the medieval past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4341" name="CasellaDiTesto 8"/>
          <p:cNvSpPr txBox="1">
            <a:spLocks noChangeArrowheads="1"/>
          </p:cNvSpPr>
          <p:nvPr/>
        </p:nvSpPr>
        <p:spPr bwMode="auto">
          <a:xfrm>
            <a:off x="423863" y="2522538"/>
            <a:ext cx="3987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it-IT" sz="2400" i="1">
                <a:latin typeface="Arial" charset="0"/>
                <a:cs typeface="Arial" charset="0"/>
              </a:rPr>
              <a:t>The past – Folklore, Popular Art, Nationalism</a:t>
            </a:r>
          </a:p>
        </p:txBody>
      </p:sp>
      <p:sp>
        <p:nvSpPr>
          <p:cNvPr id="4" name="Freccia destra 3"/>
          <p:cNvSpPr/>
          <p:nvPr/>
        </p:nvSpPr>
        <p:spPr>
          <a:xfrm rot="2144709">
            <a:off x="4342299" y="3574725"/>
            <a:ext cx="328016" cy="207079"/>
          </a:xfrm>
          <a:prstGeom prst="rightArrow">
            <a:avLst/>
          </a:prstGeom>
          <a:ln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4" name="Freccia destra 23"/>
          <p:cNvSpPr/>
          <p:nvPr/>
        </p:nvSpPr>
        <p:spPr>
          <a:xfrm rot="2144709">
            <a:off x="3398966" y="4361707"/>
            <a:ext cx="589630" cy="247117"/>
          </a:xfrm>
          <a:prstGeom prst="rightArrow">
            <a:avLst>
              <a:gd name="adj1" fmla="val 41019"/>
              <a:gd name="adj2" fmla="val 72541"/>
            </a:avLst>
          </a:prstGeom>
          <a:ln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KEY WORDS</a:t>
            </a:r>
          </a:p>
        </p:txBody>
      </p:sp>
      <p:sp>
        <p:nvSpPr>
          <p:cNvPr id="15363" name="CasellaDiTesto 8"/>
          <p:cNvSpPr txBox="1">
            <a:spLocks noChangeArrowheads="1"/>
          </p:cNvSpPr>
          <p:nvPr/>
        </p:nvSpPr>
        <p:spPr bwMode="auto">
          <a:xfrm>
            <a:off x="3333750" y="34036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 i="1">
                <a:latin typeface="Arial" charset="0"/>
                <a:cs typeface="Arial" charset="0"/>
              </a:rPr>
              <a:t>The Artist</a:t>
            </a:r>
          </a:p>
        </p:txBody>
      </p:sp>
      <p:sp>
        <p:nvSpPr>
          <p:cNvPr id="19" name="Freccia destra 18"/>
          <p:cNvSpPr/>
          <p:nvPr/>
        </p:nvSpPr>
        <p:spPr>
          <a:xfrm>
            <a:off x="5329996" y="2812264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5729288" y="2771775"/>
            <a:ext cx="3140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divinely gifted with higher qualities 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23" name="Freccia destra 22"/>
          <p:cNvSpPr/>
          <p:nvPr/>
        </p:nvSpPr>
        <p:spPr>
          <a:xfrm>
            <a:off x="5329996" y="3306821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729288" y="3267075"/>
            <a:ext cx="3140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in close contact with the truth of life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5" name="Freccia destra 24"/>
          <p:cNvSpPr/>
          <p:nvPr/>
        </p:nvSpPr>
        <p:spPr>
          <a:xfrm>
            <a:off x="5329996" y="3801378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5729288" y="3760788"/>
            <a:ext cx="3140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deeper perception of reality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27" name="Freccia destra 26"/>
          <p:cNvSpPr/>
          <p:nvPr/>
        </p:nvSpPr>
        <p:spPr>
          <a:xfrm>
            <a:off x="5329996" y="4295934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5729288" y="4256088"/>
            <a:ext cx="3140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 b="1">
                <a:solidFill>
                  <a:srgbClr val="FF6600"/>
                </a:solidFill>
                <a:latin typeface="Arial" charset="0"/>
                <a:cs typeface="Arial" charset="0"/>
              </a:rPr>
              <a:t>recreates</a:t>
            </a:r>
            <a:r>
              <a:rPr lang="en-GB" sz="1400">
                <a:solidFill>
                  <a:srgbClr val="FF6600"/>
                </a:solidFill>
                <a:latin typeface="Arial" charset="0"/>
                <a:cs typeface="Arial" charset="0"/>
              </a:rPr>
              <a:t> </a:t>
            </a:r>
            <a:r>
              <a:rPr lang="en-GB" sz="1400">
                <a:latin typeface="Arial" charset="0"/>
                <a:cs typeface="Arial" charset="0"/>
              </a:rPr>
              <a:t>it thanks to the imagination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779463" y="2143125"/>
            <a:ext cx="25542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1600">
                <a:latin typeface="Arial" charset="0"/>
                <a:cs typeface="Arial" charset="0"/>
              </a:rPr>
              <a:t>Artist as a superior being</a:t>
            </a:r>
          </a:p>
        </p:txBody>
      </p:sp>
      <p:sp>
        <p:nvSpPr>
          <p:cNvPr id="29" name="Freccia destra 28"/>
          <p:cNvSpPr/>
          <p:nvPr/>
        </p:nvSpPr>
        <p:spPr>
          <a:xfrm rot="13898489">
            <a:off x="2689057" y="2841940"/>
            <a:ext cx="454849" cy="231940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30" name="Freccia destra 29"/>
          <p:cNvSpPr/>
          <p:nvPr/>
        </p:nvSpPr>
        <p:spPr>
          <a:xfrm rot="7751519">
            <a:off x="2690580" y="4429510"/>
            <a:ext cx="454849" cy="231940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831850" y="5094288"/>
            <a:ext cx="5072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a God-like creature, a seer, a prophet, a </a:t>
            </a:r>
            <a:r>
              <a:rPr lang="en-GB" sz="1600" b="1">
                <a:solidFill>
                  <a:srgbClr val="FF6600"/>
                </a:solidFill>
                <a:latin typeface="Arial" charset="0"/>
                <a:cs typeface="Arial" charset="0"/>
              </a:rPr>
              <a:t>genius</a:t>
            </a:r>
            <a:r>
              <a:rPr lang="en-GB" sz="1600">
                <a:solidFill>
                  <a:srgbClr val="FF6600"/>
                </a:solidFill>
                <a:latin typeface="Arial" charset="0"/>
                <a:cs typeface="Arial" charset="0"/>
              </a:rPr>
              <a:t> </a:t>
            </a:r>
            <a:endParaRPr lang="it-IT" sz="16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6" grpId="0"/>
      <p:bldP spid="28" grpId="0"/>
      <p:bldP spid="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KEY WORDS</a:t>
            </a:r>
          </a:p>
        </p:txBody>
      </p:sp>
      <p:sp>
        <p:nvSpPr>
          <p:cNvPr id="16387" name="CasellaDiTesto 8"/>
          <p:cNvSpPr txBox="1">
            <a:spLocks noChangeArrowheads="1"/>
          </p:cNvSpPr>
          <p:nvPr/>
        </p:nvSpPr>
        <p:spPr bwMode="auto">
          <a:xfrm>
            <a:off x="471488" y="2065338"/>
            <a:ext cx="399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 i="1" dirty="0">
                <a:latin typeface="Arial" charset="0"/>
                <a:cs typeface="Arial" charset="0"/>
              </a:rPr>
              <a:t>Jean-Jacques Rousseau</a:t>
            </a: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2273300" y="2830513"/>
            <a:ext cx="3430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the father of Romanticism 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5913438" y="5084763"/>
            <a:ext cx="32305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our knowledge of the world always depends on the filter of our mind and can never be objective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3384550" y="3910013"/>
            <a:ext cx="25288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it-IT" sz="2400" i="1">
                <a:latin typeface="Arial" charset="0"/>
                <a:cs typeface="Arial" charset="0"/>
              </a:rPr>
              <a:t>Immanuel Kant</a:t>
            </a:r>
          </a:p>
          <a:p>
            <a:pPr algn="ctr"/>
            <a:r>
              <a:rPr lang="it-IT" sz="2400" i="1">
                <a:latin typeface="Arial" charset="0"/>
                <a:cs typeface="Arial" charset="0"/>
              </a:rPr>
              <a:t>(1724-1804)</a:t>
            </a:r>
          </a:p>
        </p:txBody>
      </p:sp>
      <p:sp>
        <p:nvSpPr>
          <p:cNvPr id="2" name="Freccia angolare in su 1"/>
          <p:cNvSpPr/>
          <p:nvPr/>
        </p:nvSpPr>
        <p:spPr>
          <a:xfrm rot="5400000">
            <a:off x="1663532" y="2569276"/>
            <a:ext cx="490208" cy="445596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0" name="Freccia angolare in su 19"/>
          <p:cNvSpPr/>
          <p:nvPr/>
        </p:nvSpPr>
        <p:spPr>
          <a:xfrm rot="5400000">
            <a:off x="5347794" y="4801789"/>
            <a:ext cx="490208" cy="445596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KEY WORDS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036638" y="1697038"/>
            <a:ext cx="7486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B40D33"/>
                </a:solidFill>
                <a:latin typeface="Arial" charset="0"/>
                <a:cs typeface="Arial" charset="0"/>
              </a:rPr>
              <a:t>From rationality</a:t>
            </a:r>
            <a:r>
              <a:rPr lang="en-GB" sz="1600">
                <a:latin typeface="Arial" charset="0"/>
                <a:cs typeface="Arial" charset="0"/>
              </a:rPr>
              <a:t>: the power of irrationality and above all the power of </a:t>
            </a:r>
            <a:r>
              <a:rPr lang="en-GB" sz="1600" b="1">
                <a:solidFill>
                  <a:srgbClr val="F1C430"/>
                </a:solidFill>
                <a:latin typeface="Arial" charset="0"/>
                <a:cs typeface="Arial" charset="0"/>
              </a:rPr>
              <a:t>imagination</a:t>
            </a:r>
            <a:r>
              <a:rPr lang="en-GB" sz="1600" b="1">
                <a:latin typeface="Arial" charset="0"/>
                <a:cs typeface="Arial" charset="0"/>
              </a:rPr>
              <a:t>  – </a:t>
            </a:r>
            <a:r>
              <a:rPr lang="en-GB" sz="1600">
                <a:latin typeface="Arial" charset="0"/>
                <a:cs typeface="Arial" charset="0"/>
              </a:rPr>
              <a:t>an inward eye to see into things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7412" name="CasellaDiTesto 8"/>
          <p:cNvSpPr txBox="1">
            <a:spLocks noChangeArrowheads="1"/>
          </p:cNvSpPr>
          <p:nvPr/>
        </p:nvSpPr>
        <p:spPr bwMode="auto">
          <a:xfrm>
            <a:off x="474663" y="1098550"/>
            <a:ext cx="2982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 i="1">
                <a:latin typeface="Arial" charset="0"/>
                <a:cs typeface="Arial" charset="0"/>
              </a:rPr>
              <a:t>Freedom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606550" y="2587625"/>
            <a:ext cx="68516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B40D33"/>
                </a:solidFill>
                <a:latin typeface="Arial" charset="0"/>
                <a:cs typeface="Arial" charset="0"/>
              </a:rPr>
              <a:t>From reality</a:t>
            </a:r>
            <a:r>
              <a:rPr lang="en-GB" sz="1600">
                <a:latin typeface="Arial" charset="0"/>
                <a:cs typeface="Arial" charset="0"/>
              </a:rPr>
              <a:t>: the real world is often refused to take shelter into private worlds – </a:t>
            </a:r>
            <a:r>
              <a:rPr lang="en-GB" sz="1600" b="1">
                <a:solidFill>
                  <a:srgbClr val="F1C430"/>
                </a:solidFill>
                <a:latin typeface="Arial" charset="0"/>
                <a:cs typeface="Arial" charset="0"/>
              </a:rPr>
              <a:t>escapism </a:t>
            </a:r>
            <a:endParaRPr lang="it-IT" sz="1600">
              <a:solidFill>
                <a:srgbClr val="F1C43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2228850" y="3435350"/>
            <a:ext cx="56927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B40D33"/>
                </a:solidFill>
                <a:latin typeface="Arial" charset="0"/>
                <a:cs typeface="Arial" charset="0"/>
              </a:rPr>
              <a:t>From self-control</a:t>
            </a:r>
            <a:r>
              <a:rPr lang="en-GB" sz="1600">
                <a:latin typeface="Arial" charset="0"/>
                <a:cs typeface="Arial" charset="0"/>
              </a:rPr>
              <a:t>: </a:t>
            </a:r>
            <a:r>
              <a:rPr lang="en-GB" sz="1600" b="1">
                <a:solidFill>
                  <a:srgbClr val="F1C430"/>
                </a:solidFill>
                <a:latin typeface="Arial" charset="0"/>
                <a:cs typeface="Arial" charset="0"/>
              </a:rPr>
              <a:t>passions</a:t>
            </a:r>
            <a:r>
              <a:rPr lang="en-GB" sz="1600">
                <a:solidFill>
                  <a:srgbClr val="F1C43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released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825750" y="4124325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B40D33"/>
                </a:solidFill>
                <a:latin typeface="Arial" charset="0"/>
                <a:cs typeface="Arial" charset="0"/>
              </a:rPr>
              <a:t>From rules</a:t>
            </a:r>
            <a:r>
              <a:rPr lang="en-GB" sz="1600">
                <a:latin typeface="Arial" charset="0"/>
                <a:cs typeface="Arial" charset="0"/>
              </a:rPr>
              <a:t>: </a:t>
            </a:r>
            <a:r>
              <a:rPr lang="en-GB" sz="1600" b="1">
                <a:solidFill>
                  <a:srgbClr val="F1C430"/>
                </a:solidFill>
                <a:latin typeface="Arial" charset="0"/>
                <a:cs typeface="Arial" charset="0"/>
              </a:rPr>
              <a:t>individualism</a:t>
            </a:r>
            <a:r>
              <a:rPr lang="en-GB" sz="1600">
                <a:latin typeface="Arial" charset="0"/>
                <a:cs typeface="Arial" charset="0"/>
              </a:rPr>
              <a:t>. The single individual fighting against conventions and asserting his/her personality is the hero of the time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3457575" y="5016500"/>
            <a:ext cx="5686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B40D33"/>
                </a:solidFill>
                <a:latin typeface="Arial" charset="0"/>
                <a:cs typeface="Arial" charset="0"/>
              </a:rPr>
              <a:t>From formality and artificiality</a:t>
            </a:r>
            <a:r>
              <a:rPr lang="en-GB" sz="1600">
                <a:latin typeface="Arial" charset="0"/>
                <a:cs typeface="Arial" charset="0"/>
              </a:rPr>
              <a:t>: emphasis on </a:t>
            </a:r>
            <a:r>
              <a:rPr lang="en-GB" sz="1600" b="1">
                <a:solidFill>
                  <a:srgbClr val="F1C430"/>
                </a:solidFill>
                <a:latin typeface="Arial" charset="0"/>
                <a:cs typeface="Arial" charset="0"/>
              </a:rPr>
              <a:t>spontaneity</a:t>
            </a:r>
            <a:r>
              <a:rPr lang="en-GB" sz="1600">
                <a:latin typeface="Arial" charset="0"/>
                <a:cs typeface="Arial" charset="0"/>
              </a:rPr>
              <a:t>, creativity and imagination = “spontaneous overflow of powerful feelings”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26" name="Freccia angolare in su 25"/>
          <p:cNvSpPr/>
          <p:nvPr/>
        </p:nvSpPr>
        <p:spPr>
          <a:xfrm rot="7650504">
            <a:off x="657327" y="1858264"/>
            <a:ext cx="342990" cy="261425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rgbClr val="B40D33"/>
          </a:solidFill>
          <a:ln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8" name="Freccia angolare in su 17"/>
          <p:cNvSpPr/>
          <p:nvPr/>
        </p:nvSpPr>
        <p:spPr>
          <a:xfrm rot="7650504">
            <a:off x="1330547" y="2759659"/>
            <a:ext cx="342990" cy="241344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rgbClr val="B40D33"/>
          </a:solidFill>
          <a:ln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9" name="Freccia angolare in su 18"/>
          <p:cNvSpPr/>
          <p:nvPr/>
        </p:nvSpPr>
        <p:spPr>
          <a:xfrm rot="7650504">
            <a:off x="1944635" y="3473586"/>
            <a:ext cx="342990" cy="261425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rgbClr val="B40D33"/>
          </a:solidFill>
          <a:ln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0" name="Freccia angolare in su 19"/>
          <p:cNvSpPr/>
          <p:nvPr/>
        </p:nvSpPr>
        <p:spPr>
          <a:xfrm rot="7650504">
            <a:off x="2481815" y="4286107"/>
            <a:ext cx="342990" cy="261425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rgbClr val="B40D33"/>
          </a:solidFill>
          <a:ln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5" name="Freccia angolare in su 24"/>
          <p:cNvSpPr/>
          <p:nvPr/>
        </p:nvSpPr>
        <p:spPr>
          <a:xfrm rot="7650504">
            <a:off x="3197391" y="5204379"/>
            <a:ext cx="342990" cy="261425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rgbClr val="B40D33"/>
          </a:solidFill>
          <a:ln>
            <a:solidFill>
              <a:srgbClr val="B40D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KEY WORDS</a:t>
            </a:r>
          </a:p>
        </p:txBody>
      </p:sp>
      <p:sp>
        <p:nvSpPr>
          <p:cNvPr id="18435" name="CasellaDiTesto 1"/>
          <p:cNvSpPr txBox="1">
            <a:spLocks noChangeArrowheads="1"/>
          </p:cNvSpPr>
          <p:nvPr/>
        </p:nvSpPr>
        <p:spPr bwMode="auto">
          <a:xfrm>
            <a:off x="3349625" y="1843088"/>
            <a:ext cx="21637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opposing tendencies: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262563" y="2490788"/>
            <a:ext cx="15287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real/ideal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8437" name="CasellaDiTesto 8"/>
          <p:cNvSpPr txBox="1">
            <a:spLocks noChangeArrowheads="1"/>
          </p:cNvSpPr>
          <p:nvPr/>
        </p:nvSpPr>
        <p:spPr bwMode="auto">
          <a:xfrm>
            <a:off x="946150" y="1781175"/>
            <a:ext cx="157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 i="1">
                <a:latin typeface="Arial" charset="0"/>
                <a:cs typeface="Arial" charset="0"/>
              </a:rPr>
              <a:t>Instability</a:t>
            </a:r>
          </a:p>
        </p:txBody>
      </p:sp>
      <p:sp>
        <p:nvSpPr>
          <p:cNvPr id="4" name="Freccia destra 3"/>
          <p:cNvSpPr/>
          <p:nvPr/>
        </p:nvSpPr>
        <p:spPr>
          <a:xfrm>
            <a:off x="2822862" y="1909215"/>
            <a:ext cx="239913" cy="20707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4" name="Freccia destra 23"/>
          <p:cNvSpPr/>
          <p:nvPr/>
        </p:nvSpPr>
        <p:spPr>
          <a:xfrm rot="2144709">
            <a:off x="4950521" y="2489534"/>
            <a:ext cx="286368" cy="180904"/>
          </a:xfrm>
          <a:prstGeom prst="rightArrow">
            <a:avLst>
              <a:gd name="adj1" fmla="val 41019"/>
              <a:gd name="adj2" fmla="val 72541"/>
            </a:avLst>
          </a:prstGeom>
          <a:solidFill>
            <a:srgbClr val="FFFFFF"/>
          </a:solidFill>
          <a:ln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Freccia destra 9"/>
          <p:cNvSpPr/>
          <p:nvPr/>
        </p:nvSpPr>
        <p:spPr>
          <a:xfrm rot="2144709">
            <a:off x="4950521" y="3217389"/>
            <a:ext cx="286368" cy="180904"/>
          </a:xfrm>
          <a:prstGeom prst="rightArrow">
            <a:avLst>
              <a:gd name="adj1" fmla="val 41019"/>
              <a:gd name="adj2" fmla="val 72541"/>
            </a:avLst>
          </a:prstGeom>
          <a:solidFill>
            <a:srgbClr val="FFFFFF"/>
          </a:solidFill>
          <a:ln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5262563" y="3308350"/>
            <a:ext cx="3273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society/solitary experience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3" name="Freccia destra 12"/>
          <p:cNvSpPr/>
          <p:nvPr/>
        </p:nvSpPr>
        <p:spPr>
          <a:xfrm rot="2144709">
            <a:off x="4950521" y="3933811"/>
            <a:ext cx="286368" cy="180904"/>
          </a:xfrm>
          <a:prstGeom prst="rightArrow">
            <a:avLst>
              <a:gd name="adj1" fmla="val 41019"/>
              <a:gd name="adj2" fmla="val 72541"/>
            </a:avLst>
          </a:prstGeom>
          <a:solidFill>
            <a:srgbClr val="FFFFFF"/>
          </a:solidFill>
          <a:ln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5262563" y="4024313"/>
            <a:ext cx="3273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democracy/leading heroes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946150" y="5118100"/>
            <a:ext cx="741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en-GB" sz="2000">
                <a:latin typeface="Arial" charset="0"/>
                <a:cs typeface="Arial" charset="0"/>
              </a:rPr>
              <a:t>The artists oscillates from one pole to the other </a:t>
            </a:r>
            <a:endParaRPr lang="it-IT" sz="20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THEMES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THEMES</a:t>
            </a:r>
          </a:p>
        </p:txBody>
      </p:sp>
      <p:sp>
        <p:nvSpPr>
          <p:cNvPr id="2" name="Rettangolo 1"/>
          <p:cNvSpPr/>
          <p:nvPr/>
        </p:nvSpPr>
        <p:spPr>
          <a:xfrm>
            <a:off x="438150" y="1552575"/>
            <a:ext cx="8159750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The journey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54100" y="2084388"/>
            <a:ext cx="7543800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Wandering</a:t>
            </a:r>
            <a:r>
              <a:rPr lang="it-IT" sz="1600" dirty="0">
                <a:latin typeface="Arial"/>
                <a:ea typeface="+mn-ea"/>
                <a:cs typeface="Arial"/>
              </a:rPr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1752600" y="2617788"/>
            <a:ext cx="68453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Rebellion 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35225" y="3149600"/>
            <a:ext cx="616267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Sublimation of eroticism</a:t>
            </a:r>
            <a:r>
              <a:rPr lang="it-IT" sz="1600" dirty="0">
                <a:latin typeface="Arial"/>
                <a:ea typeface="+mn-ea"/>
                <a:cs typeface="Arial"/>
              </a:rPr>
              <a:t> </a:t>
            </a:r>
          </a:p>
        </p:txBody>
      </p:sp>
      <p:sp>
        <p:nvSpPr>
          <p:cNvPr id="8" name="Rettangolo 7"/>
          <p:cNvSpPr/>
          <p:nvPr/>
        </p:nvSpPr>
        <p:spPr>
          <a:xfrm>
            <a:off x="3074988" y="3683000"/>
            <a:ext cx="5522912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Death 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727450" y="4214813"/>
            <a:ext cx="4870450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Ecstasy and visions</a:t>
            </a:r>
            <a:r>
              <a:rPr lang="it-IT" sz="1600" dirty="0">
                <a:latin typeface="Arial"/>
                <a:ea typeface="+mn-ea"/>
                <a:cs typeface="Arial"/>
              </a:rPr>
              <a:t>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359275" y="4748213"/>
            <a:ext cx="4238625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Countryside </a:t>
            </a:r>
            <a:r>
              <a:rPr lang="en-GB" sz="1600" dirty="0" err="1">
                <a:latin typeface="Arial"/>
                <a:ea typeface="+mn-ea"/>
                <a:cs typeface="Arial"/>
              </a:rPr>
              <a:t>vs</a:t>
            </a:r>
            <a:r>
              <a:rPr lang="en-GB" sz="1600" dirty="0">
                <a:latin typeface="Arial"/>
                <a:ea typeface="+mn-ea"/>
                <a:cs typeface="Arial"/>
              </a:rPr>
              <a:t> city 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20490" name="CasellaDiTesto 10"/>
          <p:cNvSpPr txBox="1">
            <a:spLocks noChangeArrowheads="1"/>
          </p:cNvSpPr>
          <p:nvPr/>
        </p:nvSpPr>
        <p:spPr bwMode="auto">
          <a:xfrm>
            <a:off x="385763" y="1103313"/>
            <a:ext cx="6053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>
                <a:latin typeface="Arial" charset="0"/>
                <a:cs typeface="Arial" charset="0"/>
              </a:rPr>
              <a:t>Most common themes of Romantic art:</a:t>
            </a:r>
            <a:r>
              <a:rPr lang="it-IT" sz="2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087938" y="5280025"/>
            <a:ext cx="4056062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Exoticism = Greece and the Far East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792788" y="5813425"/>
            <a:ext cx="2805112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The demonic 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669088" y="6345238"/>
            <a:ext cx="1928812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1600" dirty="0">
                <a:latin typeface="Arial"/>
                <a:ea typeface="+mn-ea"/>
                <a:cs typeface="Arial"/>
              </a:rPr>
              <a:t>Titanic heroes 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FORMS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FORMS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2663" y="1871663"/>
            <a:ext cx="66786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becomes the favourite vehicle of expression in this age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2532" name="CasellaDiTesto 8"/>
          <p:cNvSpPr txBox="1">
            <a:spLocks noChangeArrowheads="1"/>
          </p:cNvSpPr>
          <p:nvPr/>
        </p:nvSpPr>
        <p:spPr bwMode="auto">
          <a:xfrm>
            <a:off x="1282700" y="1193800"/>
            <a:ext cx="2503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 i="1">
                <a:latin typeface="Arial" charset="0"/>
                <a:cs typeface="Arial" charset="0"/>
              </a:rPr>
              <a:t>Poetry</a:t>
            </a:r>
          </a:p>
        </p:txBody>
      </p:sp>
      <p:sp>
        <p:nvSpPr>
          <p:cNvPr id="25" name="Freccia angolare in su 24"/>
          <p:cNvSpPr/>
          <p:nvPr/>
        </p:nvSpPr>
        <p:spPr>
          <a:xfrm rot="5400000">
            <a:off x="1945180" y="1906268"/>
            <a:ext cx="273952" cy="203387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4E67C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2252663" y="3762375"/>
            <a:ext cx="667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/>
              <a:t>Novel of manners and historical novels are the two innovative forms of the age</a:t>
            </a:r>
            <a:r>
              <a:rPr lang="it-IT" sz="1600"/>
              <a:t>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282700" y="3084513"/>
            <a:ext cx="2503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400" i="1">
                <a:latin typeface="Arial" charset="0"/>
                <a:cs typeface="Arial" charset="0"/>
              </a:rPr>
              <a:t>Novels</a:t>
            </a:r>
            <a:r>
              <a:rPr lang="it-IT" sz="2400" i="1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Freccia angolare in su 17"/>
          <p:cNvSpPr/>
          <p:nvPr/>
        </p:nvSpPr>
        <p:spPr>
          <a:xfrm rot="5400000">
            <a:off x="1945180" y="3797084"/>
            <a:ext cx="273952" cy="203387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4E67C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2252663" y="5270500"/>
            <a:ext cx="667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/>
              <a:t>Romantic drama leaves room for titanic heroes who give vent to their overwhelming passions</a:t>
            </a:r>
            <a:r>
              <a:rPr lang="it-IT" sz="1600"/>
              <a:t>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1282700" y="4592638"/>
            <a:ext cx="2503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 i="1">
                <a:latin typeface="Arial" charset="0"/>
                <a:cs typeface="Arial" charset="0"/>
              </a:rPr>
              <a:t>Drama</a:t>
            </a:r>
          </a:p>
        </p:txBody>
      </p:sp>
      <p:sp>
        <p:nvSpPr>
          <p:cNvPr id="21" name="Freccia angolare in su 20"/>
          <p:cNvSpPr/>
          <p:nvPr/>
        </p:nvSpPr>
        <p:spPr>
          <a:xfrm rot="5400000">
            <a:off x="1945180" y="5305916"/>
            <a:ext cx="273952" cy="203387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4E67C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POETS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1C430"/>
                </a:solidFill>
                <a:latin typeface="Arial" charset="0"/>
                <a:cs typeface="Arial" charset="0"/>
              </a:rPr>
              <a:t>DEFINITION</a:t>
            </a:r>
            <a:endParaRPr lang="it-IT" sz="3600" b="1">
              <a:solidFill>
                <a:srgbClr val="F1C43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POETS</a:t>
            </a:r>
          </a:p>
        </p:txBody>
      </p:sp>
      <p:sp>
        <p:nvSpPr>
          <p:cNvPr id="24579" name="CasellaDiTesto 8"/>
          <p:cNvSpPr txBox="1">
            <a:spLocks noChangeArrowheads="1"/>
          </p:cNvSpPr>
          <p:nvPr/>
        </p:nvSpPr>
        <p:spPr bwMode="auto">
          <a:xfrm>
            <a:off x="620713" y="1520825"/>
            <a:ext cx="3025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 sz="2000" dirty="0">
                <a:latin typeface="Arial" charset="0"/>
                <a:cs typeface="Arial" charset="0"/>
              </a:rPr>
              <a:t>William Blake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13" name="Freccia destra 12"/>
          <p:cNvSpPr/>
          <p:nvPr/>
        </p:nvSpPr>
        <p:spPr>
          <a:xfrm>
            <a:off x="4361728" y="1586498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24583" name="CasellaDiTesto 13"/>
          <p:cNvSpPr txBox="1">
            <a:spLocks noChangeArrowheads="1"/>
          </p:cNvSpPr>
          <p:nvPr/>
        </p:nvSpPr>
        <p:spPr bwMode="auto">
          <a:xfrm>
            <a:off x="5480050" y="1520825"/>
            <a:ext cx="3389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i="1" dirty="0">
                <a:latin typeface="Arial" charset="0"/>
                <a:cs typeface="Arial" charset="0"/>
              </a:rPr>
              <a:t>London</a:t>
            </a:r>
            <a:r>
              <a:rPr lang="it-IT" sz="2000" dirty="0">
                <a:latin typeface="Arial" charset="0"/>
                <a:cs typeface="Arial" charset="0"/>
              </a:rPr>
              <a:t>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620713" y="2393950"/>
            <a:ext cx="3025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 sz="2000" dirty="0">
                <a:latin typeface="Arial" charset="0"/>
                <a:cs typeface="Arial" charset="0"/>
              </a:rPr>
              <a:t>William Wordsworth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22" name="Freccia destra 21"/>
          <p:cNvSpPr/>
          <p:nvPr/>
        </p:nvSpPr>
        <p:spPr>
          <a:xfrm>
            <a:off x="4361728" y="2459971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5480050" y="2393950"/>
            <a:ext cx="3389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i="1" dirty="0">
                <a:latin typeface="Arial" charset="0"/>
                <a:cs typeface="Arial" charset="0"/>
              </a:rPr>
              <a:t>Daffodils</a:t>
            </a:r>
            <a:r>
              <a:rPr lang="it-IT" sz="2000" dirty="0">
                <a:latin typeface="Arial" charset="0"/>
                <a:cs typeface="Arial" charset="0"/>
              </a:rPr>
              <a:t>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20713" y="3338513"/>
            <a:ext cx="3025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 sz="2000" dirty="0">
                <a:latin typeface="Arial" charset="0"/>
                <a:cs typeface="Arial" charset="0"/>
              </a:rPr>
              <a:t>Samuel </a:t>
            </a:r>
            <a:r>
              <a:rPr lang="en-GB" sz="2000" dirty="0" err="1">
                <a:latin typeface="Arial" charset="0"/>
                <a:cs typeface="Arial" charset="0"/>
              </a:rPr>
              <a:t>TaylorColeridge</a:t>
            </a:r>
            <a:r>
              <a:rPr lang="en-GB" sz="2000" dirty="0">
                <a:latin typeface="Arial" charset="0"/>
                <a:cs typeface="Arial" charset="0"/>
              </a:rPr>
              <a:t>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26" name="Freccia destra 25"/>
          <p:cNvSpPr/>
          <p:nvPr/>
        </p:nvSpPr>
        <p:spPr>
          <a:xfrm>
            <a:off x="4361728" y="3404056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480050" y="3184525"/>
            <a:ext cx="33893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i="1" dirty="0">
                <a:latin typeface="Arial" charset="0"/>
                <a:cs typeface="Arial" charset="0"/>
              </a:rPr>
              <a:t>The Rime of the Ancient Mariner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620713" y="4170363"/>
            <a:ext cx="3025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 sz="2000" dirty="0">
                <a:latin typeface="Arial" charset="0"/>
                <a:cs typeface="Arial" charset="0"/>
              </a:rPr>
              <a:t>Percy Bysshe Shelley</a:t>
            </a:r>
            <a:r>
              <a:rPr lang="en-GB" sz="2000" i="1" dirty="0">
                <a:latin typeface="Arial" charset="0"/>
                <a:cs typeface="Arial" charset="0"/>
              </a:rPr>
              <a:t>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29" name="Freccia destra 28"/>
          <p:cNvSpPr/>
          <p:nvPr/>
        </p:nvSpPr>
        <p:spPr>
          <a:xfrm>
            <a:off x="4361728" y="4235982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5480050" y="4170363"/>
            <a:ext cx="33226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i="1" dirty="0">
                <a:latin typeface="Arial" charset="0"/>
                <a:cs typeface="Arial" charset="0"/>
              </a:rPr>
              <a:t>Ode to the West Wind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31" name="CasellaDiTesto 30"/>
          <p:cNvSpPr txBox="1">
            <a:spLocks noChangeArrowheads="1"/>
          </p:cNvSpPr>
          <p:nvPr/>
        </p:nvSpPr>
        <p:spPr bwMode="auto">
          <a:xfrm>
            <a:off x="620713" y="4984750"/>
            <a:ext cx="3025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 sz="2000" dirty="0">
                <a:latin typeface="Arial" charset="0"/>
                <a:cs typeface="Arial" charset="0"/>
              </a:rPr>
              <a:t>George Gordon Byron</a:t>
            </a:r>
            <a:r>
              <a:rPr lang="it-IT" sz="2000" dirty="0">
                <a:latin typeface="Arial" charset="0"/>
                <a:cs typeface="Arial" charset="0"/>
              </a:rPr>
              <a:t>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620713" y="5789613"/>
            <a:ext cx="3025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 sz="2000" dirty="0">
                <a:latin typeface="Arial" charset="0"/>
                <a:cs typeface="Arial" charset="0"/>
              </a:rPr>
              <a:t>John Keats</a:t>
            </a:r>
            <a:r>
              <a:rPr lang="en-GB" sz="2000" i="1" dirty="0">
                <a:latin typeface="Arial" charset="0"/>
                <a:cs typeface="Arial" charset="0"/>
              </a:rPr>
              <a:t>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35" name="Freccia destra 34"/>
          <p:cNvSpPr/>
          <p:nvPr/>
        </p:nvSpPr>
        <p:spPr>
          <a:xfrm>
            <a:off x="4361728" y="5856069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36" name="CasellaDiTesto 35"/>
          <p:cNvSpPr txBox="1">
            <a:spLocks noChangeArrowheads="1"/>
          </p:cNvSpPr>
          <p:nvPr/>
        </p:nvSpPr>
        <p:spPr bwMode="auto">
          <a:xfrm>
            <a:off x="5480050" y="5789613"/>
            <a:ext cx="33226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i="1" dirty="0">
                <a:latin typeface="Arial" charset="0"/>
                <a:cs typeface="Arial" charset="0"/>
              </a:rPr>
              <a:t>La Belle dame sans Merci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20" name="Freccia destra 19"/>
          <p:cNvSpPr/>
          <p:nvPr/>
        </p:nvSpPr>
        <p:spPr>
          <a:xfrm>
            <a:off x="4361728" y="5051087"/>
            <a:ext cx="399476" cy="267554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/>
              </a:solidFill>
            </a:endParaRPr>
          </a:p>
        </p:txBody>
      </p:sp>
      <p:sp>
        <p:nvSpPr>
          <p:cNvPr id="24608" name="CasellaDiTesto 1"/>
          <p:cNvSpPr txBox="1">
            <a:spLocks noChangeArrowheads="1"/>
          </p:cNvSpPr>
          <p:nvPr/>
        </p:nvSpPr>
        <p:spPr bwMode="auto">
          <a:xfrm>
            <a:off x="5480050" y="5000625"/>
            <a:ext cx="6976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000" i="1" dirty="0">
                <a:latin typeface="Arial" charset="0"/>
                <a:cs typeface="Arial" charset="0"/>
              </a:rPr>
              <a:t>Lara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/>
      <p:bldP spid="24" grpId="0"/>
      <p:bldP spid="27" grpId="0"/>
      <p:bldP spid="28" grpId="0"/>
      <p:bldP spid="30" grpId="0"/>
      <p:bldP spid="31" grpId="0"/>
      <p:bldP spid="34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DEFINITION</a:t>
            </a:r>
          </a:p>
        </p:txBody>
      </p:sp>
      <p:sp>
        <p:nvSpPr>
          <p:cNvPr id="7171" name="CasellaDiTesto 1"/>
          <p:cNvSpPr txBox="1">
            <a:spLocks noChangeArrowheads="1"/>
          </p:cNvSpPr>
          <p:nvPr/>
        </p:nvSpPr>
        <p:spPr bwMode="auto">
          <a:xfrm>
            <a:off x="1317625" y="3198813"/>
            <a:ext cx="6508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en-US" sz="2400">
                <a:latin typeface="Arial" charset="0"/>
                <a:cs typeface="Arial" charset="0"/>
              </a:rPr>
              <a:t>Romanticism: a movement in art and literature, </a:t>
            </a:r>
          </a:p>
        </p:txBody>
      </p:sp>
      <p:sp>
        <p:nvSpPr>
          <p:cNvPr id="5" name="Freccia destra 4"/>
          <p:cNvSpPr/>
          <p:nvPr/>
        </p:nvSpPr>
        <p:spPr>
          <a:xfrm>
            <a:off x="5901156" y="3736740"/>
            <a:ext cx="241027" cy="254986"/>
          </a:xfrm>
          <a:prstGeom prst="rightArrow">
            <a:avLst>
              <a:gd name="adj1" fmla="val 26470"/>
              <a:gd name="adj2" fmla="val 50000"/>
            </a:avLst>
          </a:prstGeom>
          <a:noFill/>
          <a:ln>
            <a:solidFill>
              <a:srgbClr val="4E67C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7175" name="CasellaDiTesto 2"/>
          <p:cNvSpPr txBox="1">
            <a:spLocks noChangeArrowheads="1"/>
          </p:cNvSpPr>
          <p:nvPr/>
        </p:nvSpPr>
        <p:spPr bwMode="auto">
          <a:xfrm>
            <a:off x="6137275" y="3606800"/>
            <a:ext cx="1017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400">
                <a:latin typeface="Arial" charset="0"/>
                <a:cs typeface="Arial" charset="0"/>
              </a:rPr>
              <a:t>1832</a:t>
            </a:r>
            <a:r>
              <a:rPr lang="it-IT" sz="2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176" name="CasellaDiTesto 3"/>
          <p:cNvSpPr txBox="1">
            <a:spLocks noChangeArrowheads="1"/>
          </p:cNvSpPr>
          <p:nvPr/>
        </p:nvSpPr>
        <p:spPr bwMode="auto">
          <a:xfrm>
            <a:off x="2413000" y="3598863"/>
            <a:ext cx="23860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400">
                <a:latin typeface="Arial" charset="0"/>
                <a:cs typeface="Arial" charset="0"/>
              </a:rPr>
              <a:t>late 18</a:t>
            </a:r>
            <a:r>
              <a:rPr lang="en-US" sz="2400" baseline="30000">
                <a:latin typeface="Arial" charset="0"/>
                <a:cs typeface="Arial" charset="0"/>
              </a:rPr>
              <a:t>th</a:t>
            </a:r>
            <a:r>
              <a:rPr lang="en-US" sz="2400">
                <a:latin typeface="Arial" charset="0"/>
                <a:cs typeface="Arial" charset="0"/>
              </a:rPr>
              <a:t> century</a:t>
            </a:r>
            <a:endParaRPr lang="it-IT" sz="2400">
              <a:latin typeface="Arial" charset="0"/>
              <a:cs typeface="Arial" charset="0"/>
            </a:endParaRPr>
          </a:p>
        </p:txBody>
      </p:sp>
      <p:sp>
        <p:nvSpPr>
          <p:cNvPr id="7177" name="CasellaDiTesto 5"/>
          <p:cNvSpPr txBox="1">
            <a:spLocks noChangeArrowheads="1"/>
          </p:cNvSpPr>
          <p:nvPr/>
        </p:nvSpPr>
        <p:spPr bwMode="auto">
          <a:xfrm>
            <a:off x="5011738" y="3606800"/>
            <a:ext cx="868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/>
              <a:t>1798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FEATURES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FEATURES</a:t>
            </a:r>
          </a:p>
        </p:txBody>
      </p:sp>
      <p:sp>
        <p:nvSpPr>
          <p:cNvPr id="9219" name="CasellaDiTesto 1"/>
          <p:cNvSpPr txBox="1">
            <a:spLocks noChangeArrowheads="1"/>
          </p:cNvSpPr>
          <p:nvPr/>
        </p:nvSpPr>
        <p:spPr bwMode="auto">
          <a:xfrm>
            <a:off x="523875" y="1276350"/>
            <a:ext cx="7753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400" dirty="0">
                <a:latin typeface="Arial" charset="0"/>
                <a:cs typeface="Arial" charset="0"/>
              </a:rPr>
              <a:t>Romantic literature is </a:t>
            </a:r>
            <a:r>
              <a:rPr lang="en-US" sz="2400" dirty="0" err="1">
                <a:latin typeface="Arial" charset="0"/>
                <a:cs typeface="Arial" charset="0"/>
              </a:rPr>
              <a:t>characterised</a:t>
            </a:r>
            <a:r>
              <a:rPr lang="en-US" sz="2400" dirty="0">
                <a:latin typeface="Arial" charset="0"/>
                <a:cs typeface="Arial" charset="0"/>
              </a:rPr>
              <a:t> by: </a:t>
            </a:r>
            <a:endParaRPr lang="it-IT" sz="2400" dirty="0">
              <a:latin typeface="Arial" charset="0"/>
              <a:cs typeface="Arial" charset="0"/>
            </a:endParaRP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auto">
          <a:xfrm>
            <a:off x="1577975" y="2038350"/>
            <a:ext cx="2611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latin typeface="Arial" charset="0"/>
                <a:cs typeface="Arial" charset="0"/>
              </a:rPr>
              <a:t>its subjective nature</a:t>
            </a:r>
            <a:r>
              <a:rPr lang="it-IT" sz="2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577975" y="2665413"/>
            <a:ext cx="7065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latin typeface="Arial" charset="0"/>
                <a:cs typeface="Arial" charset="0"/>
              </a:rPr>
              <a:t>its strong use of feeling and symbolism</a:t>
            </a:r>
            <a:endParaRPr lang="it-IT" sz="2000">
              <a:latin typeface="Arial" charset="0"/>
              <a:cs typeface="Arial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577975" y="3292475"/>
            <a:ext cx="7532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latin typeface="Arial" charset="0"/>
                <a:cs typeface="Arial" charset="0"/>
              </a:rPr>
              <a:t>its exploration of nature and the supernatural</a:t>
            </a:r>
            <a:r>
              <a:rPr lang="it-IT" sz="2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1577975" y="3919538"/>
            <a:ext cx="401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latin typeface="Arial" charset="0"/>
                <a:cs typeface="Arial" charset="0"/>
              </a:rPr>
              <a:t>spontaneity</a:t>
            </a:r>
            <a:r>
              <a:rPr lang="it-IT" sz="2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1577975" y="4546600"/>
            <a:ext cx="28511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latin typeface="Arial" charset="0"/>
                <a:cs typeface="Arial" charset="0"/>
              </a:rPr>
              <a:t>imagination</a:t>
            </a:r>
            <a:r>
              <a:rPr lang="it-IT" sz="2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1577975" y="5175250"/>
            <a:ext cx="2420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latin typeface="Arial" charset="0"/>
                <a:cs typeface="Arial" charset="0"/>
              </a:rPr>
              <a:t>freedom</a:t>
            </a:r>
            <a:r>
              <a:rPr lang="it-IT" sz="200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FEATURES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20713" y="1357313"/>
            <a:ext cx="80391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latin typeface="Arial"/>
                <a:ea typeface="+mn-ea"/>
                <a:cs typeface="Arial"/>
              </a:rPr>
              <a:t>The Romantics advocated </a:t>
            </a:r>
            <a:r>
              <a:rPr lang="en-GB" sz="2400" b="1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freedom</a:t>
            </a: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 </a:t>
            </a:r>
            <a:r>
              <a:rPr lang="en-GB" sz="2400" dirty="0">
                <a:latin typeface="Arial"/>
                <a:ea typeface="+mn-ea"/>
                <a:cs typeface="Arial"/>
              </a:rPr>
              <a:t>from the constraints of the previous century, namely the freedom from</a:t>
            </a:r>
            <a:r>
              <a:rPr lang="it-IT" sz="2400" dirty="0">
                <a:latin typeface="Arial"/>
                <a:ea typeface="+mn-ea"/>
                <a:cs typeface="Arial"/>
              </a:rPr>
              <a:t>: 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2198688" y="2454275"/>
            <a:ext cx="5005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>
                <a:latin typeface="Arial" charset="0"/>
                <a:cs typeface="Arial" charset="0"/>
              </a:rPr>
              <a:t>Rules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2198688" y="2965450"/>
            <a:ext cx="5005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>
                <a:latin typeface="Arial" charset="0"/>
                <a:cs typeface="Arial" charset="0"/>
              </a:rPr>
              <a:t>Formality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198688" y="3476625"/>
            <a:ext cx="5005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>
                <a:latin typeface="Arial" charset="0"/>
                <a:cs typeface="Arial" charset="0"/>
              </a:rPr>
              <a:t>Artificiality and elegance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2198688" y="3987800"/>
            <a:ext cx="5005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>
                <a:latin typeface="Arial" charset="0"/>
                <a:cs typeface="Arial" charset="0"/>
              </a:rPr>
              <a:t>Order and self-control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198688" y="4498975"/>
            <a:ext cx="5005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>
                <a:latin typeface="Arial" charset="0"/>
                <a:cs typeface="Arial" charset="0"/>
              </a:rPr>
              <a:t>Didacticism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2198688" y="5010150"/>
            <a:ext cx="5005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>
                <a:latin typeface="Arial" charset="0"/>
                <a:cs typeface="Arial" charset="0"/>
              </a:rPr>
              <a:t>Aristocratic values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2198688" y="5521325"/>
            <a:ext cx="5005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>
                <a:latin typeface="Arial" charset="0"/>
                <a:cs typeface="Arial" charset="0"/>
              </a:rPr>
              <a:t>Moderation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2198688" y="6032500"/>
            <a:ext cx="5005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/>
            <a:r>
              <a:rPr lang="en-GB">
                <a:latin typeface="Arial" charset="0"/>
                <a:cs typeface="Arial" charset="0"/>
              </a:rPr>
              <a:t>Excesses of rationality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0" name="Freccia destra 19"/>
          <p:cNvSpPr/>
          <p:nvPr/>
        </p:nvSpPr>
        <p:spPr>
          <a:xfrm>
            <a:off x="1954038" y="2520596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1" name="Freccia destra 20"/>
          <p:cNvSpPr/>
          <p:nvPr/>
        </p:nvSpPr>
        <p:spPr>
          <a:xfrm>
            <a:off x="1954038" y="3542718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2" name="Freccia destra 21"/>
          <p:cNvSpPr/>
          <p:nvPr/>
        </p:nvSpPr>
        <p:spPr>
          <a:xfrm>
            <a:off x="1954038" y="4564840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3" name="Freccia destra 22"/>
          <p:cNvSpPr/>
          <p:nvPr/>
        </p:nvSpPr>
        <p:spPr>
          <a:xfrm>
            <a:off x="1954038" y="5586962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4" name="Freccia destra 23"/>
          <p:cNvSpPr/>
          <p:nvPr/>
        </p:nvSpPr>
        <p:spPr>
          <a:xfrm rot="10800000">
            <a:off x="7230765" y="3031657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5" name="Freccia destra 24"/>
          <p:cNvSpPr/>
          <p:nvPr/>
        </p:nvSpPr>
        <p:spPr>
          <a:xfrm rot="10800000">
            <a:off x="7230765" y="4053779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6" name="Freccia destra 25"/>
          <p:cNvSpPr/>
          <p:nvPr/>
        </p:nvSpPr>
        <p:spPr>
          <a:xfrm rot="10800000">
            <a:off x="7230765" y="5075900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7" name="Freccia destra 26"/>
          <p:cNvSpPr/>
          <p:nvPr/>
        </p:nvSpPr>
        <p:spPr>
          <a:xfrm rot="10800000">
            <a:off x="7230765" y="6098022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FEATURES</a:t>
            </a:r>
          </a:p>
        </p:txBody>
      </p:sp>
      <p:sp>
        <p:nvSpPr>
          <p:cNvPr id="11267" name="CasellaDiTesto 10"/>
          <p:cNvSpPr txBox="1">
            <a:spLocks noChangeArrowheads="1"/>
          </p:cNvSpPr>
          <p:nvPr/>
        </p:nvSpPr>
        <p:spPr bwMode="auto">
          <a:xfrm>
            <a:off x="363538" y="1357313"/>
            <a:ext cx="8505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000">
                <a:latin typeface="Arial" charset="0"/>
                <a:cs typeface="Arial" charset="0"/>
              </a:rPr>
              <a:t>The Romantic Period produced poets such as Samuel Taylor Coleridge, William Wordsworth, Lord Byron and John Keats</a:t>
            </a:r>
            <a:r>
              <a:rPr lang="it-IT" sz="200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317625" y="2922588"/>
            <a:ext cx="5005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>
                <a:latin typeface="Arial" charset="0"/>
                <a:cs typeface="Arial" charset="0"/>
              </a:rPr>
              <a:t>dark and gloomy settings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317625" y="3357563"/>
            <a:ext cx="6970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>
                <a:latin typeface="Arial" charset="0"/>
                <a:cs typeface="Arial" charset="0"/>
              </a:rPr>
              <a:t>characters and situations that are fantastic, grotesque, wild, savage, mysterious, and often melodramatic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0" name="Freccia destra 19"/>
          <p:cNvSpPr/>
          <p:nvPr/>
        </p:nvSpPr>
        <p:spPr>
          <a:xfrm>
            <a:off x="1073736" y="2988720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1" name="Freccia destra 20"/>
          <p:cNvSpPr/>
          <p:nvPr/>
        </p:nvSpPr>
        <p:spPr>
          <a:xfrm>
            <a:off x="1073735" y="3424101"/>
            <a:ext cx="244235" cy="237265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363538" y="2459038"/>
            <a:ext cx="815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2000" i="1">
                <a:latin typeface="Arial" charset="0"/>
                <a:cs typeface="Arial" charset="0"/>
              </a:rPr>
              <a:t>Gothic literature</a:t>
            </a:r>
            <a:r>
              <a:rPr lang="en-US" sz="2000">
                <a:latin typeface="Arial" charset="0"/>
                <a:cs typeface="Arial" charset="0"/>
              </a:rPr>
              <a:t> was born. Its main features were:</a:t>
            </a:r>
            <a:endParaRPr lang="it-IT" sz="2000">
              <a:latin typeface="Arial" charset="0"/>
              <a:cs typeface="Arial" charset="0"/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3324225" y="4827588"/>
            <a:ext cx="5199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/>
            <a:r>
              <a:rPr lang="en-US" sz="2000">
                <a:latin typeface="Arial" charset="0"/>
                <a:cs typeface="Arial" charset="0"/>
              </a:rPr>
              <a:t>Two of the most famous Gothic novelists are Ann Radcliffe and Mary Shelley</a:t>
            </a:r>
            <a:r>
              <a:rPr lang="it-IT" sz="2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Freccia circolare a destra 4"/>
          <p:cNvSpPr/>
          <p:nvPr/>
        </p:nvSpPr>
        <p:spPr>
          <a:xfrm rot="19837154">
            <a:off x="2537829" y="4278009"/>
            <a:ext cx="497583" cy="1307170"/>
          </a:xfrm>
          <a:prstGeom prst="curvedRightArrow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KEY WORDS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KEY WORDS</a:t>
            </a: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103313" y="1817688"/>
            <a:ext cx="68802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FF000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idealistic view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2071688" y="3014663"/>
            <a:ext cx="409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1400">
                <a:solidFill>
                  <a:srgbClr val="FF0000"/>
                </a:solidFill>
                <a:latin typeface="Arial" charset="0"/>
                <a:cs typeface="Arial" charset="0"/>
              </a:rPr>
              <a:t>• </a:t>
            </a:r>
            <a:r>
              <a:rPr lang="en-GB" sz="1400">
                <a:latin typeface="Arial" charset="0"/>
                <a:cs typeface="Arial" charset="0"/>
              </a:rPr>
              <a:t>offer pleasure, consolation and moral teachings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071688" y="3460750"/>
            <a:ext cx="40925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1400">
                <a:solidFill>
                  <a:srgbClr val="FF0000"/>
                </a:solidFill>
                <a:latin typeface="Arial" charset="0"/>
                <a:cs typeface="Arial" charset="0"/>
              </a:rPr>
              <a:t>• </a:t>
            </a:r>
            <a:r>
              <a:rPr lang="en-GB" sz="1400">
                <a:latin typeface="Arial" charset="0"/>
                <a:cs typeface="Arial" charset="0"/>
              </a:rPr>
              <a:t>be a metaphysical spirit, symbol of human</a:t>
            </a:r>
            <a:br>
              <a:rPr lang="en-GB" sz="1400">
                <a:latin typeface="Arial" charset="0"/>
                <a:cs typeface="Arial" charset="0"/>
              </a:rPr>
            </a:br>
            <a:r>
              <a:rPr lang="en-GB" sz="1400">
                <a:latin typeface="Arial" charset="0"/>
                <a:cs typeface="Arial" charset="0"/>
              </a:rPr>
              <a:t>  progress towards self-consciousness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2071688" y="4111625"/>
            <a:ext cx="409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1400">
                <a:solidFill>
                  <a:srgbClr val="FF0000"/>
                </a:solidFill>
                <a:latin typeface="Arial" charset="0"/>
                <a:cs typeface="Arial" charset="0"/>
              </a:rPr>
              <a:t>• </a:t>
            </a:r>
            <a:r>
              <a:rPr lang="en-GB" sz="1400">
                <a:latin typeface="Arial" charset="0"/>
                <a:cs typeface="Arial" charset="0"/>
              </a:rPr>
              <a:t>be the expression of the world’s harmony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103313" y="2408238"/>
            <a:ext cx="6880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FF000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a dynamic, animated living creature with several functions. </a:t>
            </a:r>
            <a:br>
              <a:rPr lang="en-GB" sz="1600">
                <a:latin typeface="Arial" charset="0"/>
                <a:cs typeface="Arial" charset="0"/>
              </a:rPr>
            </a:br>
            <a:r>
              <a:rPr lang="en-GB" sz="1600">
                <a:latin typeface="Arial" charset="0"/>
                <a:cs typeface="Arial" charset="0"/>
              </a:rPr>
              <a:t>    It can 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103313" y="4891088"/>
            <a:ext cx="68802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FF000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nature became the symbol of the fight against the oppression of</a:t>
            </a:r>
            <a:br>
              <a:rPr lang="en-GB" sz="1600" dirty="0">
                <a:latin typeface="Arial" charset="0"/>
                <a:cs typeface="Arial" charset="0"/>
              </a:rPr>
            </a:br>
            <a:r>
              <a:rPr lang="en-GB" sz="1600" dirty="0">
                <a:latin typeface="Arial" charset="0"/>
                <a:cs typeface="Arial" charset="0"/>
              </a:rPr>
              <a:t>    modern industrialisation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321" name="CasellaDiTesto 8"/>
          <p:cNvSpPr txBox="1">
            <a:spLocks noChangeArrowheads="1"/>
          </p:cNvSpPr>
          <p:nvPr/>
        </p:nvSpPr>
        <p:spPr bwMode="auto">
          <a:xfrm>
            <a:off x="474663" y="1098550"/>
            <a:ext cx="2982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it-IT" sz="2400" i="1">
                <a:latin typeface="Arial" charset="0"/>
                <a:cs typeface="Arial" charset="0"/>
              </a:rPr>
              <a:t>Nature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6677025" y="3014663"/>
            <a:ext cx="184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as in Wordsworth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6677025" y="3568700"/>
            <a:ext cx="184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as in Coleridge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6677025" y="4111625"/>
            <a:ext cx="184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400">
                <a:latin typeface="Arial" charset="0"/>
                <a:cs typeface="Arial" charset="0"/>
              </a:rPr>
              <a:t>as in Shelley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19" name="Freccia destra 18"/>
          <p:cNvSpPr/>
          <p:nvPr/>
        </p:nvSpPr>
        <p:spPr>
          <a:xfrm>
            <a:off x="6379449" y="3079561"/>
            <a:ext cx="199676" cy="179248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0" name="Freccia destra 19"/>
          <p:cNvSpPr/>
          <p:nvPr/>
        </p:nvSpPr>
        <p:spPr>
          <a:xfrm>
            <a:off x="6379449" y="3632453"/>
            <a:ext cx="199676" cy="179248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  <p:sp>
        <p:nvSpPr>
          <p:cNvPr id="21" name="Freccia destra 20"/>
          <p:cNvSpPr/>
          <p:nvPr/>
        </p:nvSpPr>
        <p:spPr>
          <a:xfrm>
            <a:off x="6379449" y="4175973"/>
            <a:ext cx="199676" cy="179248"/>
          </a:xfrm>
          <a:prstGeom prst="rightArrow">
            <a:avLst>
              <a:gd name="adj1" fmla="val 26470"/>
              <a:gd name="adj2" fmla="val 50000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08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8" grpId="0"/>
    </p:bldLst>
  </p:timing>
</p:sld>
</file>

<file path=ppt/theme/theme1.xml><?xml version="1.0" encoding="utf-8"?>
<a:theme xmlns:a="http://schemas.openxmlformats.org/drawingml/2006/main" name="Elica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179</TotalTime>
  <Words>570</Words>
  <Application>Microsoft Macintosh PowerPoint</Application>
  <PresentationFormat>Presentazione su schermo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44</cp:revision>
  <dcterms:created xsi:type="dcterms:W3CDTF">2016-09-14T14:36:20Z</dcterms:created>
  <dcterms:modified xsi:type="dcterms:W3CDTF">2023-04-06T07:39:43Z</dcterms:modified>
</cp:coreProperties>
</file>