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5"/>
  </p:notesMasterIdLst>
  <p:sldIdLst>
    <p:sldId id="277" r:id="rId2"/>
    <p:sldId id="257" r:id="rId3"/>
    <p:sldId id="258" r:id="rId4"/>
    <p:sldId id="259" r:id="rId5"/>
    <p:sldId id="276" r:id="rId6"/>
    <p:sldId id="261" r:id="rId7"/>
    <p:sldId id="278" r:id="rId8"/>
    <p:sldId id="263" r:id="rId9"/>
    <p:sldId id="264" r:id="rId10"/>
    <p:sldId id="265" r:id="rId11"/>
    <p:sldId id="279" r:id="rId12"/>
    <p:sldId id="280" r:id="rId13"/>
    <p:sldId id="281" r:id="rId14"/>
  </p:sldIdLst>
  <p:sldSz cx="9144000" cy="6858000" type="screen4x3"/>
  <p:notesSz cx="6858000" cy="9144000"/>
  <p:defaultTextStyle>
    <a:defPPr>
      <a:defRPr lang="it-IT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charset="0"/>
        <a:ea typeface="Geneva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Trebuchet MS" charset="0"/>
        <a:ea typeface="Geneva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Trebuchet MS" charset="0"/>
        <a:ea typeface="Geneva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Trebuchet MS" charset="0"/>
        <a:ea typeface="Geneva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Trebuchet MS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60"/>
    <p:restoredTop sz="94667"/>
  </p:normalViewPr>
  <p:slideViewPr>
    <p:cSldViewPr snapToGrid="0" snapToObjects="1">
      <p:cViewPr varScale="1">
        <p:scale>
          <a:sx n="106" d="100"/>
          <a:sy n="106" d="100"/>
        </p:scale>
        <p:origin x="-40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BDDC984-0519-644E-A965-50577A136EF1}" type="datetimeFigureOut">
              <a:rPr lang="it-IT"/>
              <a:pPr>
                <a:defRPr/>
              </a:pPr>
              <a:t>06/04/23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7F3FEDB-4097-174E-A28F-CD1CFB1FEB18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42379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9458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>
              <a:latin typeface="Calibri" charset="0"/>
            </a:endParaRPr>
          </a:p>
        </p:txBody>
      </p:sp>
      <p:sp>
        <p:nvSpPr>
          <p:cNvPr id="19459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19FF3E9-9C6E-7F4E-B3FC-E9CE51ACB90F}" type="slidenum">
              <a:rPr lang="it-IT">
                <a:latin typeface="Calibri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it-IT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2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>
              <a:latin typeface="Calibri" charset="0"/>
            </a:endParaRPr>
          </a:p>
        </p:txBody>
      </p:sp>
      <p:sp>
        <p:nvSpPr>
          <p:cNvPr id="20483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00C6D71-DFB4-5145-9863-12B4823C816D}" type="slidenum">
              <a:rPr lang="it-IT">
                <a:latin typeface="Calibri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it-IT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2.png"/><Relationship Id="rId5" Type="http://schemas.microsoft.com/office/2007/relationships/hdphoto" Target="../media/hdphoto2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2.png"/><Relationship Id="rId5" Type="http://schemas.microsoft.com/office/2007/relationships/hdphoto" Target="../media/hdphoto2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05833-A75D-4347-9E11-714E5E48FB08}" type="datetimeFigureOut">
              <a:rPr lang="it-IT"/>
              <a:pPr>
                <a:defRPr/>
              </a:pPr>
              <a:t>06/04/23</a:t>
            </a:fld>
            <a:endParaRPr lang="it-IT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3BCE5-8910-DB42-BC34-69F246751EA0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  <p:grpSp>
        <p:nvGrpSpPr>
          <p:cNvPr id="11" name="Gruppo 10"/>
          <p:cNvGrpSpPr/>
          <p:nvPr userDrawn="1"/>
        </p:nvGrpSpPr>
        <p:grpSpPr>
          <a:xfrm>
            <a:off x="6652686" y="285030"/>
            <a:ext cx="2254008" cy="383489"/>
            <a:chOff x="6652686" y="285030"/>
            <a:chExt cx="2254008" cy="383489"/>
          </a:xfrm>
        </p:grpSpPr>
        <p:sp>
          <p:nvSpPr>
            <p:cNvPr id="12" name="Rettangolo 11"/>
            <p:cNvSpPr/>
            <p:nvPr userDrawn="1"/>
          </p:nvSpPr>
          <p:spPr>
            <a:xfrm>
              <a:off x="6652686" y="285030"/>
              <a:ext cx="2245252" cy="191940"/>
            </a:xfrm>
            <a:prstGeom prst="rect">
              <a:avLst/>
            </a:prstGeom>
            <a:blipFill rotWithShape="1">
              <a:blip r:embed="rId2">
                <a:duotone>
                  <a:prstClr val="black"/>
                  <a:srgbClr val="000000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artisticGlowEdges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a:blipFill>
            <a:ln w="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" name="Rettangolo 12"/>
            <p:cNvSpPr/>
            <p:nvPr userDrawn="1"/>
          </p:nvSpPr>
          <p:spPr>
            <a:xfrm>
              <a:off x="8181156" y="584200"/>
              <a:ext cx="725538" cy="84319"/>
            </a:xfrm>
            <a:prstGeom prst="rect">
              <a:avLst/>
            </a:prstGeom>
            <a:blipFill rotWithShape="1">
              <a:blip r:embed="rId4">
                <a:duotone>
                  <a:prstClr val="black"/>
                  <a:srgbClr val="000000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artisticGlowEdges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a:blip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2067710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CD497F-8418-4C44-8D78-6EC6E0D00C90}" type="datetimeFigureOut">
              <a:rPr lang="it-IT"/>
              <a:pPr>
                <a:defRPr/>
              </a:pPr>
              <a:t>06/04/23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F9491-2AA7-1249-B4FE-193B2A8FA8DB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3992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9E053-E5E5-0C43-B32C-29A4F45A1AF8}" type="datetimeFigureOut">
              <a:rPr lang="it-IT"/>
              <a:pPr>
                <a:defRPr/>
              </a:pPr>
              <a:t>06/04/23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0C24C-2B6D-7D48-9C40-81AB086BCE45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8256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17F73-DFE3-4745-9599-9EFD264C5255}" type="datetimeFigureOut">
              <a:rPr lang="it-IT"/>
              <a:pPr>
                <a:defRPr/>
              </a:pPr>
              <a:t>06/04/23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6E0A8-650B-CF40-9FB3-F5E79A9E371C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8384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A0710-04C5-6F48-9ECD-7629B6B5718C}" type="datetimeFigureOut">
              <a:rPr lang="it-IT"/>
              <a:pPr>
                <a:defRPr/>
              </a:pPr>
              <a:t>06/04/23</a:t>
            </a:fld>
            <a:endParaRPr lang="it-IT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ABFE8-32EA-F147-A29D-1AE02CF76649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  <p:grpSp>
        <p:nvGrpSpPr>
          <p:cNvPr id="11" name="Gruppo 10"/>
          <p:cNvGrpSpPr/>
          <p:nvPr userDrawn="1"/>
        </p:nvGrpSpPr>
        <p:grpSpPr>
          <a:xfrm>
            <a:off x="6652686" y="285030"/>
            <a:ext cx="2254008" cy="383489"/>
            <a:chOff x="6652686" y="285030"/>
            <a:chExt cx="2254008" cy="383489"/>
          </a:xfrm>
        </p:grpSpPr>
        <p:sp>
          <p:nvSpPr>
            <p:cNvPr id="12" name="Rettangolo 11"/>
            <p:cNvSpPr/>
            <p:nvPr userDrawn="1"/>
          </p:nvSpPr>
          <p:spPr>
            <a:xfrm>
              <a:off x="6652686" y="285030"/>
              <a:ext cx="2245252" cy="191940"/>
            </a:xfrm>
            <a:prstGeom prst="rect">
              <a:avLst/>
            </a:prstGeom>
            <a:blipFill rotWithShape="1">
              <a:blip r:embed="rId2">
                <a:duotone>
                  <a:prstClr val="black"/>
                  <a:srgbClr val="000000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artisticGlowEdges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a:blipFill>
            <a:ln w="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" name="Rettangolo 12"/>
            <p:cNvSpPr/>
            <p:nvPr userDrawn="1"/>
          </p:nvSpPr>
          <p:spPr>
            <a:xfrm>
              <a:off x="8181156" y="584200"/>
              <a:ext cx="725538" cy="84319"/>
            </a:xfrm>
            <a:prstGeom prst="rect">
              <a:avLst/>
            </a:prstGeom>
            <a:blipFill rotWithShape="1">
              <a:blip r:embed="rId4">
                <a:duotone>
                  <a:prstClr val="black"/>
                  <a:srgbClr val="000000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artisticGlowEdges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a:blip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1902649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C3AAF-DD80-7547-AED7-C98AA31C779B}" type="datetimeFigureOut">
              <a:rPr lang="it-IT"/>
              <a:pPr>
                <a:defRPr/>
              </a:pPr>
              <a:t>06/04/23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5B8A9-620F-6B4E-AC18-FAA105C35168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3585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AB4284-D561-334F-AF43-A0B6EE24304A}" type="datetimeFigureOut">
              <a:rPr lang="it-IT"/>
              <a:pPr>
                <a:defRPr/>
              </a:pPr>
              <a:t>06/04/23</a:t>
            </a:fld>
            <a:endParaRPr lang="it-IT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A61D5-5E12-5A44-AE13-1F6CD49ADBEB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4456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A6395-6B0E-A148-B358-FB20E9D69B6F}" type="datetimeFigureOut">
              <a:rPr lang="it-IT"/>
              <a:pPr>
                <a:defRPr/>
              </a:pPr>
              <a:t>06/04/23</a:t>
            </a:fld>
            <a:endParaRPr lang="it-I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E220AB-E43F-1B48-915A-5080F491DCBF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4753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31D41-806B-A442-A6C0-9CBC660F82DB}" type="datetimeFigureOut">
              <a:rPr lang="it-IT"/>
              <a:pPr>
                <a:defRPr/>
              </a:pPr>
              <a:t>06/04/23</a:t>
            </a:fld>
            <a:endParaRPr lang="it-IT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5B5B63-A4BE-114B-A137-68FB6878465E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2447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09C75-E04C-2543-9EA9-19F486ED948C}" type="datetimeFigureOut">
              <a:rPr lang="it-IT"/>
              <a:pPr>
                <a:defRPr/>
              </a:pPr>
              <a:t>06/04/23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6D7BD-7075-A64E-A2C8-97C32E75A3FC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2105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/>
              <a:t>Trascinare l'immagine su un segnaposto o fare clic sull'icona per aggiungerla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4133B-39C7-3A4A-A613-89345531E262}" type="datetimeFigureOut">
              <a:rPr lang="it-IT"/>
              <a:pPr>
                <a:defRPr/>
              </a:pPr>
              <a:t>06/04/23</a:t>
            </a:fld>
            <a:endParaRPr lang="it-IT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CB3E6-20E9-AD4B-8BC9-B306921558EC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5742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microsoft.com/office/2007/relationships/hdphoto" Target="../media/hdphoto1.wdp"/><Relationship Id="rId15" Type="http://schemas.openxmlformats.org/officeDocument/2006/relationships/image" Target="../media/image2.png"/><Relationship Id="rId16" Type="http://schemas.microsoft.com/office/2007/relationships/hdphoto" Target="../media/hdphoto2.wdp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AFFF213-D782-6E4A-9BA7-A7789643983C}" type="datetimeFigureOut">
              <a:rPr lang="it-IT"/>
              <a:pPr>
                <a:defRPr/>
              </a:pPr>
              <a:t>06/04/23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99E8609-3E7E-D64E-A57C-91975083862F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  <p:grpSp>
        <p:nvGrpSpPr>
          <p:cNvPr id="11" name="Gruppo 10"/>
          <p:cNvGrpSpPr/>
          <p:nvPr userDrawn="1"/>
        </p:nvGrpSpPr>
        <p:grpSpPr>
          <a:xfrm>
            <a:off x="6652686" y="285030"/>
            <a:ext cx="2254008" cy="383489"/>
            <a:chOff x="6652686" y="285030"/>
            <a:chExt cx="2254008" cy="383489"/>
          </a:xfrm>
        </p:grpSpPr>
        <p:sp>
          <p:nvSpPr>
            <p:cNvPr id="12" name="Rettangolo 11"/>
            <p:cNvSpPr/>
            <p:nvPr userDrawn="1"/>
          </p:nvSpPr>
          <p:spPr>
            <a:xfrm>
              <a:off x="6652686" y="285030"/>
              <a:ext cx="2245252" cy="191940"/>
            </a:xfrm>
            <a:prstGeom prst="rect">
              <a:avLst/>
            </a:prstGeom>
            <a:blipFill rotWithShape="1">
              <a:blip r:embed="rId13">
                <a:duotone>
                  <a:prstClr val="black"/>
                  <a:srgbClr val="000000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artisticGlowEdges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a:blipFill>
            <a:ln w="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" name="Rettangolo 12"/>
            <p:cNvSpPr/>
            <p:nvPr userDrawn="1"/>
          </p:nvSpPr>
          <p:spPr>
            <a:xfrm>
              <a:off x="8181156" y="584200"/>
              <a:ext cx="725538" cy="84319"/>
            </a:xfrm>
            <a:prstGeom prst="rect">
              <a:avLst/>
            </a:prstGeom>
            <a:blipFill rotWithShape="1">
              <a:blip r:embed="rId15">
                <a:duotone>
                  <a:prstClr val="black"/>
                  <a:srgbClr val="000000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16">
                        <a14:imgEffect>
                          <a14:artisticGlowEdges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a:blip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5" r:id="rId2"/>
    <p:sldLayoutId id="2147483684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5" r:id="rId9"/>
    <p:sldLayoutId id="2147483681" r:id="rId10"/>
    <p:sldLayoutId id="2147483682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xStyles>
    <p:titleStyle>
      <a:lvl1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Geneva" charset="0"/>
          <a:cs typeface="Geneva" charset="0"/>
        </a:defRPr>
      </a:lvl1pPr>
      <a:lvl2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charset="0"/>
        <a:buChar char="*"/>
        <a:defRPr sz="4600" b="1">
          <a:solidFill>
            <a:schemeClr val="tx1"/>
          </a:solidFill>
          <a:latin typeface="Trebuchet MS" charset="0"/>
          <a:ea typeface="Geneva" charset="0"/>
          <a:cs typeface="Geneva" charset="0"/>
        </a:defRPr>
      </a:lvl2pPr>
      <a:lvl3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charset="0"/>
        <a:buChar char="*"/>
        <a:defRPr sz="4600" b="1">
          <a:solidFill>
            <a:schemeClr val="tx1"/>
          </a:solidFill>
          <a:latin typeface="Trebuchet MS" charset="0"/>
          <a:ea typeface="Geneva" charset="0"/>
          <a:cs typeface="Geneva" charset="0"/>
        </a:defRPr>
      </a:lvl3pPr>
      <a:lvl4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charset="0"/>
        <a:buChar char="*"/>
        <a:defRPr sz="4600" b="1">
          <a:solidFill>
            <a:schemeClr val="tx1"/>
          </a:solidFill>
          <a:latin typeface="Trebuchet MS" charset="0"/>
          <a:ea typeface="Geneva" charset="0"/>
          <a:cs typeface="Geneva" charset="0"/>
        </a:defRPr>
      </a:lvl4pPr>
      <a:lvl5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charset="0"/>
        <a:buChar char="*"/>
        <a:defRPr sz="4600" b="1">
          <a:solidFill>
            <a:schemeClr val="tx1"/>
          </a:solidFill>
          <a:latin typeface="Trebuchet MS" charset="0"/>
          <a:ea typeface="Geneva" charset="0"/>
          <a:cs typeface="Geneva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charset="0"/>
        <a:buChar char="*"/>
        <a:defRPr sz="2200" kern="1200">
          <a:solidFill>
            <a:srgbClr val="404040"/>
          </a:solidFill>
          <a:latin typeface="+mn-lt"/>
          <a:ea typeface="Geneva" charset="0"/>
          <a:cs typeface="Geneva" charset="0"/>
        </a:defRPr>
      </a:lvl1pPr>
      <a:lvl2pPr marL="547688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charset="0"/>
        <a:buChar char="*"/>
        <a:defRPr sz="2000" kern="1200">
          <a:solidFill>
            <a:srgbClr val="404040"/>
          </a:solidFill>
          <a:latin typeface="+mn-lt"/>
          <a:ea typeface="Geneva" charset="0"/>
          <a:cs typeface="+mn-cs"/>
        </a:defRPr>
      </a:lvl2pPr>
      <a:lvl3pPr marL="822325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charset="0"/>
        <a:buChar char="*"/>
        <a:defRPr kern="1200">
          <a:solidFill>
            <a:srgbClr val="404040"/>
          </a:solidFill>
          <a:latin typeface="+mn-lt"/>
          <a:ea typeface="Geneva" charset="0"/>
          <a:cs typeface="+mn-cs"/>
        </a:defRPr>
      </a:lvl3pPr>
      <a:lvl4pPr marL="10969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charset="0"/>
        <a:buChar char="*"/>
        <a:defRPr sz="1600" kern="1200">
          <a:solidFill>
            <a:srgbClr val="404040"/>
          </a:solidFill>
          <a:latin typeface="+mn-lt"/>
          <a:ea typeface="Geneva" charset="0"/>
          <a:cs typeface="+mn-cs"/>
        </a:defRPr>
      </a:lvl4pPr>
      <a:lvl5pPr marL="13890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charset="0"/>
        <a:buChar char="*"/>
        <a:defRPr sz="1400" kern="1200">
          <a:solidFill>
            <a:srgbClr val="404040"/>
          </a:solidFill>
          <a:latin typeface="+mn-lt"/>
          <a:ea typeface="Geneva" charset="0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501650" y="2022261"/>
            <a:ext cx="8140700" cy="2813479"/>
          </a:xfrm>
          <a:prstGeom prst="rect">
            <a:avLst/>
          </a:prstGeom>
          <a:effectLst/>
        </p:spPr>
        <p:txBody>
          <a:bodyPr/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it-IT" sz="8000" dirty="0">
                <a:solidFill>
                  <a:srgbClr val="F9C31B"/>
                </a:solidFill>
                <a:latin typeface="Arial" charset="0"/>
                <a:cs typeface="Arial" charset="0"/>
              </a:rPr>
              <a:t>MARY SHELLY</a:t>
            </a:r>
          </a:p>
          <a:p>
            <a:pPr marL="182880" indent="0" algn="ctr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it-IT" sz="8000" i="1" dirty="0">
                <a:solidFill>
                  <a:srgbClr val="F9C31B"/>
                </a:solidFill>
                <a:latin typeface="Arial" charset="0"/>
                <a:cs typeface="Arial" charset="0"/>
              </a:rPr>
              <a:t>FRANKESTEIN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olo 1"/>
          <p:cNvSpPr txBox="1">
            <a:spLocks/>
          </p:cNvSpPr>
          <p:nvPr/>
        </p:nvSpPr>
        <p:spPr bwMode="auto">
          <a:xfrm>
            <a:off x="501650" y="2740025"/>
            <a:ext cx="8140700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2563"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algn="ctr" defTabSz="914400">
              <a:buClr>
                <a:srgbClr val="C3260C"/>
              </a:buClr>
              <a:buSzPct val="128000"/>
              <a:buFont typeface="Georgia" charset="0"/>
              <a:buNone/>
            </a:pPr>
            <a:r>
              <a:rPr lang="it-IT" sz="7200" b="1">
                <a:solidFill>
                  <a:srgbClr val="F9C31B"/>
                </a:solidFill>
                <a:latin typeface="Arial" charset="0"/>
                <a:cs typeface="Arial" charset="0"/>
              </a:rPr>
              <a:t>SYMBOLS</a:t>
            </a:r>
            <a:endParaRPr lang="it-IT" sz="3600" b="1">
              <a:solidFill>
                <a:srgbClr val="F9C31B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egnaposto contenuto 2"/>
          <p:cNvSpPr>
            <a:spLocks noGrp="1"/>
          </p:cNvSpPr>
          <p:nvPr>
            <p:ph sz="quarter" idx="13"/>
          </p:nvPr>
        </p:nvSpPr>
        <p:spPr>
          <a:xfrm>
            <a:off x="309563" y="136525"/>
            <a:ext cx="8524875" cy="1047750"/>
          </a:xfrm>
        </p:spPr>
        <p:txBody>
          <a:bodyPr/>
          <a:lstStyle/>
          <a:p>
            <a:pPr marL="44450" indent="0" algn="ctr">
              <a:buFont typeface="Georgia" charset="0"/>
              <a:buNone/>
            </a:pPr>
            <a:r>
              <a:rPr lang="it-IT" sz="4800">
                <a:solidFill>
                  <a:srgbClr val="000090"/>
                </a:solidFill>
                <a:latin typeface="Arial" charset="0"/>
                <a:cs typeface="Arial" charset="0"/>
              </a:rPr>
              <a:t>SYMBOLS</a:t>
            </a:r>
            <a:endParaRPr lang="it-IT" sz="3600">
              <a:solidFill>
                <a:srgbClr val="000090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Rettangolo 1"/>
          <p:cNvSpPr>
            <a:spLocks noChangeArrowheads="1"/>
          </p:cNvSpPr>
          <p:nvPr/>
        </p:nvSpPr>
        <p:spPr bwMode="auto">
          <a:xfrm>
            <a:off x="1916113" y="2401888"/>
            <a:ext cx="61483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>
                <a:latin typeface="Arial" charset="0"/>
                <a:cs typeface="Arial" charset="0"/>
              </a:rPr>
              <a:t>Water = knowledge</a:t>
            </a:r>
            <a:endParaRPr lang="it-IT">
              <a:latin typeface="Arial" charset="0"/>
              <a:cs typeface="Arial" charset="0"/>
            </a:endParaRPr>
          </a:p>
        </p:txBody>
      </p:sp>
      <p:sp>
        <p:nvSpPr>
          <p:cNvPr id="5" name="Rettangolo 4"/>
          <p:cNvSpPr>
            <a:spLocks noChangeArrowheads="1"/>
          </p:cNvSpPr>
          <p:nvPr/>
        </p:nvSpPr>
        <p:spPr bwMode="auto">
          <a:xfrm>
            <a:off x="2659063" y="3259138"/>
            <a:ext cx="54054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>
                <a:latin typeface="Arial" charset="0"/>
                <a:cs typeface="Arial" charset="0"/>
              </a:rPr>
              <a:t>Ice = danger</a:t>
            </a:r>
            <a:endParaRPr lang="it-IT">
              <a:latin typeface="Arial" charset="0"/>
              <a:cs typeface="Arial" charset="0"/>
            </a:endParaRPr>
          </a:p>
        </p:txBody>
      </p:sp>
      <p:sp>
        <p:nvSpPr>
          <p:cNvPr id="6" name="Rettangolo 5"/>
          <p:cNvSpPr>
            <a:spLocks noChangeArrowheads="1"/>
          </p:cNvSpPr>
          <p:nvPr/>
        </p:nvSpPr>
        <p:spPr bwMode="auto">
          <a:xfrm>
            <a:off x="3505200" y="4116388"/>
            <a:ext cx="4559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>
                <a:latin typeface="Arial" charset="0"/>
                <a:cs typeface="Arial" charset="0"/>
              </a:rPr>
              <a:t>Lightning = nature’s power</a:t>
            </a:r>
            <a:endParaRPr lang="it-IT">
              <a:latin typeface="Arial" charset="0"/>
              <a:cs typeface="Arial" charset="0"/>
            </a:endParaRPr>
          </a:p>
        </p:txBody>
      </p:sp>
      <p:sp>
        <p:nvSpPr>
          <p:cNvPr id="7" name="Rettangolo 6"/>
          <p:cNvSpPr>
            <a:spLocks noChangeArrowheads="1"/>
          </p:cNvSpPr>
          <p:nvPr/>
        </p:nvSpPr>
        <p:spPr bwMode="auto">
          <a:xfrm>
            <a:off x="4492625" y="4973638"/>
            <a:ext cx="46513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>
                <a:latin typeface="Arial" charset="0"/>
                <a:cs typeface="Arial" charset="0"/>
              </a:rPr>
              <a:t>Nature = acceptance, nuturing, calm</a:t>
            </a:r>
            <a:endParaRPr lang="it-IT">
              <a:latin typeface="Arial" charset="0"/>
              <a:cs typeface="Arial" charset="0"/>
            </a:endParaRPr>
          </a:p>
        </p:txBody>
      </p:sp>
      <p:sp>
        <p:nvSpPr>
          <p:cNvPr id="15367" name="Rettangolo 7"/>
          <p:cNvSpPr>
            <a:spLocks noChangeArrowheads="1"/>
          </p:cNvSpPr>
          <p:nvPr/>
        </p:nvSpPr>
        <p:spPr bwMode="auto">
          <a:xfrm>
            <a:off x="1247775" y="1543050"/>
            <a:ext cx="6816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>
                <a:latin typeface="Arial" charset="0"/>
                <a:cs typeface="Arial" charset="0"/>
              </a:rPr>
              <a:t>White/light = knowledge</a:t>
            </a:r>
            <a:endParaRPr lang="it-IT">
              <a:latin typeface="Arial" charset="0"/>
              <a:cs typeface="Arial" charset="0"/>
            </a:endParaRPr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auto">
          <a:xfrm>
            <a:off x="5362575" y="5830888"/>
            <a:ext cx="37814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>
                <a:latin typeface="Arial" charset="0"/>
                <a:cs typeface="Arial" charset="0"/>
              </a:rPr>
              <a:t>Mountains = sublime in nature</a:t>
            </a:r>
            <a:endParaRPr lang="it-IT">
              <a:latin typeface="Arial" charset="0"/>
              <a:cs typeface="Arial" charset="0"/>
            </a:endParaRPr>
          </a:p>
        </p:txBody>
      </p:sp>
      <p:sp>
        <p:nvSpPr>
          <p:cNvPr id="11" name="Freccia angolare in su 10"/>
          <p:cNvSpPr/>
          <p:nvPr/>
        </p:nvSpPr>
        <p:spPr>
          <a:xfrm rot="7032948">
            <a:off x="910215" y="1309562"/>
            <a:ext cx="356477" cy="391873"/>
          </a:xfrm>
          <a:prstGeom prst="bentUpArrow">
            <a:avLst>
              <a:gd name="adj1" fmla="val 20349"/>
              <a:gd name="adj2" fmla="val 29891"/>
              <a:gd name="adj3" fmla="val 30453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2" name="Freccia angolare in su 11"/>
          <p:cNvSpPr/>
          <p:nvPr/>
        </p:nvSpPr>
        <p:spPr>
          <a:xfrm rot="7032948">
            <a:off x="1586950" y="2205237"/>
            <a:ext cx="356477" cy="391873"/>
          </a:xfrm>
          <a:prstGeom prst="bentUpArrow">
            <a:avLst>
              <a:gd name="adj1" fmla="val 20349"/>
              <a:gd name="adj2" fmla="val 29891"/>
              <a:gd name="adj3" fmla="val 30453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3" name="Freccia angolare in su 12"/>
          <p:cNvSpPr/>
          <p:nvPr/>
        </p:nvSpPr>
        <p:spPr>
          <a:xfrm rot="7032948">
            <a:off x="2354233" y="3062675"/>
            <a:ext cx="356477" cy="391873"/>
          </a:xfrm>
          <a:prstGeom prst="bentUpArrow">
            <a:avLst>
              <a:gd name="adj1" fmla="val 20349"/>
              <a:gd name="adj2" fmla="val 29891"/>
              <a:gd name="adj3" fmla="val 30453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4" name="Freccia angolare in su 13"/>
          <p:cNvSpPr/>
          <p:nvPr/>
        </p:nvSpPr>
        <p:spPr>
          <a:xfrm rot="7032948">
            <a:off x="3153048" y="3920113"/>
            <a:ext cx="356477" cy="391873"/>
          </a:xfrm>
          <a:prstGeom prst="bentUpArrow">
            <a:avLst>
              <a:gd name="adj1" fmla="val 20349"/>
              <a:gd name="adj2" fmla="val 29891"/>
              <a:gd name="adj3" fmla="val 30453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5" name="Freccia angolare in su 14"/>
          <p:cNvSpPr/>
          <p:nvPr/>
        </p:nvSpPr>
        <p:spPr>
          <a:xfrm rot="7032948">
            <a:off x="4125932" y="4777550"/>
            <a:ext cx="356477" cy="391873"/>
          </a:xfrm>
          <a:prstGeom prst="bentUpArrow">
            <a:avLst>
              <a:gd name="adj1" fmla="val 20349"/>
              <a:gd name="adj2" fmla="val 29891"/>
              <a:gd name="adj3" fmla="val 30453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6" name="Freccia angolare in su 15"/>
          <p:cNvSpPr/>
          <p:nvPr/>
        </p:nvSpPr>
        <p:spPr>
          <a:xfrm rot="7032948">
            <a:off x="5017123" y="5634989"/>
            <a:ext cx="356477" cy="391873"/>
          </a:xfrm>
          <a:prstGeom prst="bentUpArrow">
            <a:avLst>
              <a:gd name="adj1" fmla="val 20349"/>
              <a:gd name="adj2" fmla="val 29891"/>
              <a:gd name="adj3" fmla="val 30453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olo 1"/>
          <p:cNvSpPr txBox="1">
            <a:spLocks/>
          </p:cNvSpPr>
          <p:nvPr/>
        </p:nvSpPr>
        <p:spPr bwMode="auto">
          <a:xfrm>
            <a:off x="501650" y="2373313"/>
            <a:ext cx="8140700" cy="211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2563"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algn="ctr" defTabSz="914400">
              <a:buClr>
                <a:srgbClr val="C3260C"/>
              </a:buClr>
              <a:buSzPct val="128000"/>
              <a:buFont typeface="Georgia" charset="0"/>
              <a:buNone/>
            </a:pPr>
            <a:r>
              <a:rPr lang="it-IT" sz="7200" b="1">
                <a:solidFill>
                  <a:srgbClr val="F9C31B"/>
                </a:solidFill>
                <a:latin typeface="Arial" charset="0"/>
                <a:cs typeface="Arial" charset="0"/>
              </a:rPr>
              <a:t>CULTURAL BACKGROUND</a:t>
            </a:r>
            <a:endParaRPr lang="it-IT" sz="3600" b="1">
              <a:solidFill>
                <a:srgbClr val="F9C31B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egnaposto contenuto 2"/>
          <p:cNvSpPr>
            <a:spLocks noGrp="1"/>
          </p:cNvSpPr>
          <p:nvPr>
            <p:ph sz="quarter" idx="13"/>
          </p:nvPr>
        </p:nvSpPr>
        <p:spPr>
          <a:xfrm>
            <a:off x="309563" y="510567"/>
            <a:ext cx="8194675" cy="1047750"/>
          </a:xfrm>
        </p:spPr>
        <p:txBody>
          <a:bodyPr/>
          <a:lstStyle/>
          <a:p>
            <a:pPr marL="44450" indent="0" algn="ctr">
              <a:buFont typeface="Georgia" charset="0"/>
              <a:buNone/>
            </a:pPr>
            <a:r>
              <a:rPr lang="it-IT" sz="4000" dirty="0">
                <a:solidFill>
                  <a:srgbClr val="000090"/>
                </a:solidFill>
                <a:latin typeface="Arial" charset="0"/>
                <a:cs typeface="Arial" charset="0"/>
              </a:rPr>
              <a:t>CULTURAL BACKGROUND</a:t>
            </a:r>
          </a:p>
        </p:txBody>
      </p:sp>
      <p:sp>
        <p:nvSpPr>
          <p:cNvPr id="17411" name="CasellaDiTesto 9"/>
          <p:cNvSpPr txBox="1">
            <a:spLocks noChangeArrowheads="1"/>
          </p:cNvSpPr>
          <p:nvPr/>
        </p:nvSpPr>
        <p:spPr bwMode="auto">
          <a:xfrm>
            <a:off x="542925" y="1149825"/>
            <a:ext cx="2457450" cy="338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1400" i="1" dirty="0">
                <a:latin typeface="Arial" charset="0"/>
                <a:cs typeface="Arial" charset="0"/>
              </a:rPr>
              <a:t>Paradise Lost</a:t>
            </a:r>
            <a:endParaRPr lang="it-IT" sz="1400" i="1" dirty="0">
              <a:latin typeface="Arial" charset="0"/>
              <a:cs typeface="Arial" charset="0"/>
            </a:endParaRPr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auto">
          <a:xfrm>
            <a:off x="542925" y="1439863"/>
            <a:ext cx="80422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1400" dirty="0">
                <a:latin typeface="Arial" charset="0"/>
                <a:cs typeface="Arial" charset="0"/>
              </a:rPr>
              <a:t>Romanticism as rejection of Classicism: the subjective, the irrational, the imaginative, the personal, the spontaneous, the emotional, the visionary, and the transcendental</a:t>
            </a:r>
            <a:r>
              <a:rPr lang="it-IT" sz="1400" dirty="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auto">
          <a:xfrm>
            <a:off x="542925" y="1948348"/>
            <a:ext cx="2750818" cy="338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1400" i="1" dirty="0">
                <a:latin typeface="Arial" charset="0"/>
                <a:cs typeface="Arial" charset="0"/>
              </a:rPr>
              <a:t>The Rime of the Ancient Mariner</a:t>
            </a:r>
            <a:endParaRPr lang="it-IT" sz="1400" i="1" dirty="0">
              <a:latin typeface="Arial" charset="0"/>
              <a:cs typeface="Arial" charset="0"/>
            </a:endParaRPr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auto">
          <a:xfrm>
            <a:off x="3293743" y="1959210"/>
            <a:ext cx="4205288" cy="710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1200" dirty="0">
                <a:latin typeface="Arial" charset="0"/>
                <a:cs typeface="Arial" charset="0"/>
              </a:rPr>
              <a:t>* fear of imprisonment or entrapment, </a:t>
            </a:r>
            <a:endParaRPr lang="it-IT" sz="1200" dirty="0">
              <a:latin typeface="Arial" charset="0"/>
              <a:cs typeface="Arial" charset="0"/>
            </a:endParaRPr>
          </a:p>
          <a:p>
            <a:r>
              <a:rPr lang="en-GB" sz="1200" dirty="0">
                <a:latin typeface="Arial" charset="0"/>
                <a:cs typeface="Arial" charset="0"/>
              </a:rPr>
              <a:t>* fear of rape and personal violation, </a:t>
            </a:r>
            <a:endParaRPr lang="it-IT" sz="1200" dirty="0">
              <a:latin typeface="Arial" charset="0"/>
              <a:cs typeface="Arial" charset="0"/>
            </a:endParaRPr>
          </a:p>
          <a:p>
            <a:r>
              <a:rPr lang="en-GB" sz="1200" dirty="0">
                <a:latin typeface="Arial" charset="0"/>
                <a:cs typeface="Arial" charset="0"/>
              </a:rPr>
              <a:t>* fear of evil triumphing over good and chaos over order.</a:t>
            </a:r>
            <a:endParaRPr lang="it-IT" sz="1200" dirty="0">
              <a:latin typeface="Arial" charset="0"/>
              <a:cs typeface="Arial" charset="0"/>
            </a:endParaRPr>
          </a:p>
        </p:txBody>
      </p:sp>
      <p:sp>
        <p:nvSpPr>
          <p:cNvPr id="22" name="CasellaDiTesto 21"/>
          <p:cNvSpPr txBox="1">
            <a:spLocks noChangeArrowheads="1"/>
          </p:cNvSpPr>
          <p:nvPr/>
        </p:nvSpPr>
        <p:spPr bwMode="auto">
          <a:xfrm>
            <a:off x="542925" y="2703988"/>
            <a:ext cx="2516188" cy="338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1400" dirty="0">
                <a:latin typeface="Arial" charset="0"/>
                <a:cs typeface="Arial" charset="0"/>
              </a:rPr>
              <a:t>Gothicism</a:t>
            </a:r>
            <a:endParaRPr lang="it-IT" sz="1400" dirty="0">
              <a:latin typeface="Arial" charset="0"/>
              <a:cs typeface="Arial" charset="0"/>
            </a:endParaRPr>
          </a:p>
        </p:txBody>
      </p:sp>
      <p:sp>
        <p:nvSpPr>
          <p:cNvPr id="23" name="CasellaDiTesto 22"/>
          <p:cNvSpPr txBox="1">
            <a:spLocks noChangeArrowheads="1"/>
          </p:cNvSpPr>
          <p:nvPr/>
        </p:nvSpPr>
        <p:spPr bwMode="auto">
          <a:xfrm>
            <a:off x="1474788" y="2991248"/>
            <a:ext cx="3576637" cy="305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Gothic style (Shelley’s) is filled with: </a:t>
            </a:r>
            <a:endParaRPr lang="it-IT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ttangolo 23"/>
          <p:cNvSpPr>
            <a:spLocks noChangeArrowheads="1"/>
          </p:cNvSpPr>
          <p:nvPr/>
        </p:nvSpPr>
        <p:spPr bwMode="auto">
          <a:xfrm>
            <a:off x="2092325" y="3299301"/>
            <a:ext cx="982663" cy="303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1200">
                <a:solidFill>
                  <a:srgbClr val="F14124"/>
                </a:solidFill>
                <a:latin typeface="Arial" charset="0"/>
                <a:cs typeface="Arial" charset="0"/>
              </a:rPr>
              <a:t>• </a:t>
            </a:r>
            <a:r>
              <a:rPr lang="en-GB" sz="1200">
                <a:latin typeface="Arial" charset="0"/>
                <a:cs typeface="Arial" charset="0"/>
              </a:rPr>
              <a:t>innovation</a:t>
            </a:r>
            <a:r>
              <a:rPr lang="it-IT" sz="120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25" name="Rettangolo 24"/>
          <p:cNvSpPr>
            <a:spLocks noChangeArrowheads="1"/>
          </p:cNvSpPr>
          <p:nvPr/>
        </p:nvSpPr>
        <p:spPr bwMode="auto">
          <a:xfrm>
            <a:off x="2092325" y="3594576"/>
            <a:ext cx="2659063" cy="303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1200" dirty="0">
                <a:solidFill>
                  <a:srgbClr val="F14124"/>
                </a:solidFill>
                <a:latin typeface="Arial" charset="0"/>
                <a:cs typeface="Arial" charset="0"/>
              </a:rPr>
              <a:t>• </a:t>
            </a:r>
            <a:r>
              <a:rPr lang="en-GB" sz="1200" dirty="0">
                <a:latin typeface="Arial" charset="0"/>
                <a:cs typeface="Arial" charset="0"/>
              </a:rPr>
              <a:t>freedom of thought and expression</a:t>
            </a:r>
            <a:r>
              <a:rPr lang="it-IT" sz="1200" dirty="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26" name="Rettangolo 25"/>
          <p:cNvSpPr>
            <a:spLocks noChangeArrowheads="1"/>
          </p:cNvSpPr>
          <p:nvPr/>
        </p:nvSpPr>
        <p:spPr bwMode="auto">
          <a:xfrm>
            <a:off x="2092325" y="3888223"/>
            <a:ext cx="1739579" cy="304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1200" dirty="0">
                <a:solidFill>
                  <a:srgbClr val="F14124"/>
                </a:solidFill>
                <a:latin typeface="Arial" charset="0"/>
                <a:cs typeface="Arial" charset="0"/>
              </a:rPr>
              <a:t>• </a:t>
            </a:r>
            <a:r>
              <a:rPr lang="en-GB" sz="1200" dirty="0">
                <a:latin typeface="Arial" charset="0"/>
                <a:cs typeface="Arial" charset="0"/>
              </a:rPr>
              <a:t>idealisation of nature</a:t>
            </a:r>
            <a:r>
              <a:rPr lang="it-IT" sz="1200" dirty="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27" name="Rettangolo 26"/>
          <p:cNvSpPr>
            <a:spLocks noChangeArrowheads="1"/>
          </p:cNvSpPr>
          <p:nvPr/>
        </p:nvSpPr>
        <p:spPr bwMode="auto">
          <a:xfrm>
            <a:off x="2092325" y="4183459"/>
            <a:ext cx="2017713" cy="305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1200" dirty="0">
                <a:solidFill>
                  <a:srgbClr val="F14124"/>
                </a:solidFill>
                <a:latin typeface="Arial" charset="0"/>
                <a:cs typeface="Arial" charset="0"/>
              </a:rPr>
              <a:t>• </a:t>
            </a:r>
            <a:r>
              <a:rPr lang="en-GB" sz="1200" dirty="0">
                <a:latin typeface="Arial" charset="0"/>
                <a:cs typeface="Arial" charset="0"/>
              </a:rPr>
              <a:t>supernatural occurrences</a:t>
            </a:r>
            <a:r>
              <a:rPr lang="it-IT" sz="1200" dirty="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28" name="Rettangolo 27"/>
          <p:cNvSpPr>
            <a:spLocks noChangeArrowheads="1"/>
          </p:cNvSpPr>
          <p:nvPr/>
        </p:nvSpPr>
        <p:spPr bwMode="auto">
          <a:xfrm>
            <a:off x="2092325" y="4478813"/>
            <a:ext cx="4381500" cy="303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1200" dirty="0">
                <a:solidFill>
                  <a:srgbClr val="F14124"/>
                </a:solidFill>
                <a:latin typeface="Arial" charset="0"/>
                <a:cs typeface="Arial" charset="0"/>
              </a:rPr>
              <a:t>• </a:t>
            </a:r>
            <a:r>
              <a:rPr lang="en-GB" sz="1200" dirty="0">
                <a:latin typeface="Arial" charset="0"/>
                <a:cs typeface="Arial" charset="0"/>
              </a:rPr>
              <a:t>protagonist is usually a solitary, egocentric character</a:t>
            </a:r>
            <a:r>
              <a:rPr lang="it-IT" sz="1200" dirty="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29" name="Rettangolo 28"/>
          <p:cNvSpPr>
            <a:spLocks noChangeArrowheads="1"/>
          </p:cNvSpPr>
          <p:nvPr/>
        </p:nvSpPr>
        <p:spPr bwMode="auto">
          <a:xfrm>
            <a:off x="2092325" y="4772423"/>
            <a:ext cx="2590800" cy="305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1200" dirty="0">
                <a:solidFill>
                  <a:srgbClr val="F14124"/>
                </a:solidFill>
                <a:latin typeface="Arial" charset="0"/>
                <a:cs typeface="Arial" charset="0"/>
              </a:rPr>
              <a:t>• </a:t>
            </a:r>
            <a:r>
              <a:rPr lang="en-GB" sz="1200" dirty="0">
                <a:latin typeface="Arial" charset="0"/>
                <a:cs typeface="Arial" charset="0"/>
              </a:rPr>
              <a:t>nature used to create atmosphere</a:t>
            </a:r>
            <a:r>
              <a:rPr lang="it-IT" sz="1200" dirty="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30" name="Rettangolo 29"/>
          <p:cNvSpPr>
            <a:spLocks noChangeArrowheads="1"/>
          </p:cNvSpPr>
          <p:nvPr/>
        </p:nvSpPr>
        <p:spPr bwMode="auto">
          <a:xfrm>
            <a:off x="2092325" y="5067698"/>
            <a:ext cx="647700" cy="305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1200" dirty="0">
                <a:solidFill>
                  <a:srgbClr val="F14124"/>
                </a:solidFill>
                <a:latin typeface="Arial" charset="0"/>
                <a:cs typeface="Arial" charset="0"/>
              </a:rPr>
              <a:t>• </a:t>
            </a:r>
            <a:r>
              <a:rPr lang="en-GB" sz="1200" dirty="0">
                <a:latin typeface="Arial" charset="0"/>
                <a:cs typeface="Arial" charset="0"/>
              </a:rPr>
              <a:t>terror</a:t>
            </a:r>
            <a:r>
              <a:rPr lang="it-IT" sz="1200" dirty="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31" name="Rettangolo 30"/>
          <p:cNvSpPr>
            <a:spLocks noChangeArrowheads="1"/>
          </p:cNvSpPr>
          <p:nvPr/>
        </p:nvSpPr>
        <p:spPr bwMode="auto">
          <a:xfrm>
            <a:off x="2063525" y="5363051"/>
            <a:ext cx="2513013" cy="303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1200" dirty="0">
                <a:latin typeface="Arial" charset="0"/>
                <a:cs typeface="Arial" charset="0"/>
              </a:rPr>
              <a:t> </a:t>
            </a:r>
            <a:r>
              <a:rPr lang="en-GB" sz="1200" dirty="0">
                <a:solidFill>
                  <a:srgbClr val="F14124"/>
                </a:solidFill>
                <a:latin typeface="Arial" charset="0"/>
                <a:cs typeface="Arial" charset="0"/>
              </a:rPr>
              <a:t>• </a:t>
            </a:r>
            <a:r>
              <a:rPr lang="en-GB" sz="1200" dirty="0">
                <a:latin typeface="Arial" charset="0"/>
                <a:cs typeface="Arial" charset="0"/>
              </a:rPr>
              <a:t>the dark side of human nature</a:t>
            </a:r>
            <a:endParaRPr lang="it-IT" sz="1200" dirty="0">
              <a:latin typeface="Arial" charset="0"/>
              <a:cs typeface="Arial" charset="0"/>
            </a:endParaRPr>
          </a:p>
        </p:txBody>
      </p:sp>
      <p:sp>
        <p:nvSpPr>
          <p:cNvPr id="32" name="CasellaDiTesto 31"/>
          <p:cNvSpPr txBox="1"/>
          <p:nvPr/>
        </p:nvSpPr>
        <p:spPr>
          <a:xfrm>
            <a:off x="542925" y="5713413"/>
            <a:ext cx="8108950" cy="3063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dirty="0">
                <a:latin typeface="Arial"/>
                <a:ea typeface="+mn-ea"/>
                <a:cs typeface="Arial"/>
              </a:rPr>
              <a:t>But Shelley adds to her development of the plot by using </a:t>
            </a:r>
            <a:r>
              <a:rPr lang="en-GB" sz="1400" b="1" dirty="0">
                <a:solidFill>
                  <a:schemeClr val="accent6"/>
                </a:solidFill>
                <a:latin typeface="Arial"/>
                <a:ea typeface="+mn-ea"/>
                <a:cs typeface="Arial"/>
              </a:rPr>
              <a:t>psychological realism + science</a:t>
            </a:r>
            <a:endParaRPr lang="it-IT" sz="1400" dirty="0">
              <a:solidFill>
                <a:schemeClr val="accent6"/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33" name="CasellaDiTesto 32"/>
          <p:cNvSpPr txBox="1">
            <a:spLocks noChangeArrowheads="1"/>
          </p:cNvSpPr>
          <p:nvPr/>
        </p:nvSpPr>
        <p:spPr bwMode="auto">
          <a:xfrm>
            <a:off x="542925" y="6120288"/>
            <a:ext cx="2516188" cy="338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1400"/>
              <a:t>Science</a:t>
            </a:r>
            <a:endParaRPr lang="it-IT" sz="1400"/>
          </a:p>
        </p:txBody>
      </p:sp>
      <p:sp>
        <p:nvSpPr>
          <p:cNvPr id="34" name="Freccia destra 33"/>
          <p:cNvSpPr/>
          <p:nvPr/>
        </p:nvSpPr>
        <p:spPr>
          <a:xfrm>
            <a:off x="297065" y="1170290"/>
            <a:ext cx="245077" cy="300717"/>
          </a:xfrm>
          <a:prstGeom prst="rightArrow">
            <a:avLst>
              <a:gd name="adj1" fmla="val 17399"/>
              <a:gd name="adj2" fmla="val 31818"/>
            </a:avLst>
          </a:prstGeom>
          <a:solidFill>
            <a:srgbClr val="C3260C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35" name="Freccia destra 34"/>
          <p:cNvSpPr/>
          <p:nvPr/>
        </p:nvSpPr>
        <p:spPr>
          <a:xfrm>
            <a:off x="297065" y="1549072"/>
            <a:ext cx="245077" cy="300717"/>
          </a:xfrm>
          <a:prstGeom prst="rightArrow">
            <a:avLst>
              <a:gd name="adj1" fmla="val 17399"/>
              <a:gd name="adj2" fmla="val 31818"/>
            </a:avLst>
          </a:prstGeom>
          <a:solidFill>
            <a:srgbClr val="C3260C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36" name="Freccia destra 35"/>
          <p:cNvSpPr/>
          <p:nvPr/>
        </p:nvSpPr>
        <p:spPr>
          <a:xfrm>
            <a:off x="297065" y="1949412"/>
            <a:ext cx="245077" cy="300717"/>
          </a:xfrm>
          <a:prstGeom prst="rightArrow">
            <a:avLst>
              <a:gd name="adj1" fmla="val 17399"/>
              <a:gd name="adj2" fmla="val 31818"/>
            </a:avLst>
          </a:prstGeom>
          <a:solidFill>
            <a:srgbClr val="C3260C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37" name="Freccia destra 36"/>
          <p:cNvSpPr/>
          <p:nvPr/>
        </p:nvSpPr>
        <p:spPr>
          <a:xfrm>
            <a:off x="297065" y="2705985"/>
            <a:ext cx="245077" cy="300717"/>
          </a:xfrm>
          <a:prstGeom prst="rightArrow">
            <a:avLst>
              <a:gd name="adj1" fmla="val 17399"/>
              <a:gd name="adj2" fmla="val 31818"/>
            </a:avLst>
          </a:prstGeom>
          <a:solidFill>
            <a:srgbClr val="C3260C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38" name="Freccia destra 37"/>
          <p:cNvSpPr/>
          <p:nvPr/>
        </p:nvSpPr>
        <p:spPr>
          <a:xfrm>
            <a:off x="297065" y="5699107"/>
            <a:ext cx="245077" cy="300717"/>
          </a:xfrm>
          <a:prstGeom prst="rightArrow">
            <a:avLst>
              <a:gd name="adj1" fmla="val 17399"/>
              <a:gd name="adj2" fmla="val 31818"/>
            </a:avLst>
          </a:prstGeom>
          <a:solidFill>
            <a:srgbClr val="C3260C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39" name="Freccia destra 38"/>
          <p:cNvSpPr/>
          <p:nvPr/>
        </p:nvSpPr>
        <p:spPr>
          <a:xfrm>
            <a:off x="297065" y="6122452"/>
            <a:ext cx="245077" cy="300717"/>
          </a:xfrm>
          <a:prstGeom prst="rightArrow">
            <a:avLst>
              <a:gd name="adj1" fmla="val 17399"/>
              <a:gd name="adj2" fmla="val 31818"/>
            </a:avLst>
          </a:prstGeom>
          <a:solidFill>
            <a:srgbClr val="C3260C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olo 1"/>
          <p:cNvSpPr txBox="1">
            <a:spLocks/>
          </p:cNvSpPr>
          <p:nvPr/>
        </p:nvSpPr>
        <p:spPr bwMode="auto">
          <a:xfrm>
            <a:off x="501650" y="2740025"/>
            <a:ext cx="8140700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2563"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algn="ctr" defTabSz="914400">
              <a:buClr>
                <a:srgbClr val="C3260C"/>
              </a:buClr>
              <a:buSzPct val="128000"/>
              <a:buFont typeface="Georgia" charset="0"/>
              <a:buNone/>
            </a:pPr>
            <a:r>
              <a:rPr lang="it-IT" sz="7200" b="1">
                <a:solidFill>
                  <a:srgbClr val="F9C31B"/>
                </a:solidFill>
                <a:latin typeface="Arial" charset="0"/>
                <a:cs typeface="Arial" charset="0"/>
              </a:rPr>
              <a:t>FORM</a:t>
            </a:r>
            <a:endParaRPr lang="it-IT" sz="3600" b="1">
              <a:solidFill>
                <a:srgbClr val="F9C31B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Segnaposto contenuto 2"/>
          <p:cNvSpPr>
            <a:spLocks noGrp="1"/>
          </p:cNvSpPr>
          <p:nvPr>
            <p:ph sz="quarter" idx="13"/>
          </p:nvPr>
        </p:nvSpPr>
        <p:spPr>
          <a:xfrm>
            <a:off x="309563" y="136525"/>
            <a:ext cx="8524875" cy="1019175"/>
          </a:xfrm>
        </p:spPr>
        <p:txBody>
          <a:bodyPr/>
          <a:lstStyle/>
          <a:p>
            <a:pPr marL="44450" indent="0" algn="ctr">
              <a:buFont typeface="Georgia" charset="0"/>
              <a:buNone/>
            </a:pPr>
            <a:r>
              <a:rPr lang="it-IT" sz="4800">
                <a:solidFill>
                  <a:srgbClr val="000090"/>
                </a:solidFill>
                <a:latin typeface="Arial" charset="0"/>
                <a:cs typeface="Arial" charset="0"/>
              </a:rPr>
              <a:t>FORM</a:t>
            </a:r>
          </a:p>
        </p:txBody>
      </p:sp>
      <p:sp>
        <p:nvSpPr>
          <p:cNvPr id="7171" name="Rettangolo 4"/>
          <p:cNvSpPr>
            <a:spLocks noChangeArrowheads="1"/>
          </p:cNvSpPr>
          <p:nvPr/>
        </p:nvSpPr>
        <p:spPr bwMode="auto">
          <a:xfrm>
            <a:off x="407988" y="1155700"/>
            <a:ext cx="79549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>
                <a:latin typeface="Arial" charset="0"/>
                <a:cs typeface="Arial" charset="0"/>
              </a:rPr>
              <a:t>The novel is constructed of three concentric layers, one within the other:</a:t>
            </a:r>
            <a:endParaRPr lang="it-IT">
              <a:latin typeface="Arial" charset="0"/>
              <a:cs typeface="Arial" charset="0"/>
            </a:endParaRPr>
          </a:p>
        </p:txBody>
      </p:sp>
      <p:sp>
        <p:nvSpPr>
          <p:cNvPr id="7172" name="CasellaDiTesto 5"/>
          <p:cNvSpPr txBox="1">
            <a:spLocks noChangeArrowheads="1"/>
          </p:cNvSpPr>
          <p:nvPr/>
        </p:nvSpPr>
        <p:spPr bwMode="auto">
          <a:xfrm>
            <a:off x="2220913" y="2073275"/>
            <a:ext cx="49672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algn="ctr"/>
            <a:r>
              <a:rPr lang="it-IT" dirty="0" err="1">
                <a:latin typeface="Arial" charset="0"/>
                <a:cs typeface="Arial" charset="0"/>
              </a:rPr>
              <a:t>Prologue</a:t>
            </a:r>
            <a:r>
              <a:rPr lang="it-IT" dirty="0">
                <a:latin typeface="Arial" charset="0"/>
                <a:cs typeface="Arial" charset="0"/>
              </a:rPr>
              <a:t> (</a:t>
            </a:r>
            <a:r>
              <a:rPr lang="it-IT" dirty="0" err="1">
                <a:latin typeface="Arial" charset="0"/>
                <a:cs typeface="Arial" charset="0"/>
              </a:rPr>
              <a:t>Letters</a:t>
            </a:r>
            <a:r>
              <a:rPr lang="it-IT" dirty="0">
                <a:latin typeface="Arial" charset="0"/>
                <a:cs typeface="Arial" charset="0"/>
              </a:rPr>
              <a:t> I-IV), </a:t>
            </a:r>
            <a:r>
              <a:rPr lang="it-IT" dirty="0" err="1">
                <a:latin typeface="Arial" charset="0"/>
                <a:cs typeface="Arial" charset="0"/>
              </a:rPr>
              <a:t>Chapter</a:t>
            </a:r>
            <a:r>
              <a:rPr lang="it-IT" dirty="0">
                <a:latin typeface="Arial" charset="0"/>
                <a:cs typeface="Arial" charset="0"/>
              </a:rPr>
              <a:t> 24, </a:t>
            </a:r>
            <a:r>
              <a:rPr lang="it-IT" dirty="0" err="1">
                <a:latin typeface="Arial" charset="0"/>
                <a:cs typeface="Arial" charset="0"/>
              </a:rPr>
              <a:t>Epilogue</a:t>
            </a:r>
            <a:endParaRPr lang="it-IT" dirty="0">
              <a:latin typeface="Arial" charset="0"/>
              <a:cs typeface="Arial" charset="0"/>
            </a:endParaRPr>
          </a:p>
          <a:p>
            <a:pPr algn="ctr"/>
            <a:r>
              <a:rPr lang="it-IT" dirty="0">
                <a:solidFill>
                  <a:srgbClr val="00B0F0"/>
                </a:solidFill>
                <a:latin typeface="Arial" charset="0"/>
                <a:cs typeface="Arial" charset="0"/>
              </a:rPr>
              <a:t>Narrator: Robert </a:t>
            </a:r>
            <a:r>
              <a:rPr lang="it-IT" dirty="0" err="1">
                <a:solidFill>
                  <a:srgbClr val="00B0F0"/>
                </a:solidFill>
                <a:latin typeface="Arial" charset="0"/>
                <a:cs typeface="Arial" charset="0"/>
              </a:rPr>
              <a:t>Walton</a:t>
            </a:r>
            <a:endParaRPr lang="it-IT" dirty="0">
              <a:solidFill>
                <a:srgbClr val="00B0F0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2859088" y="3009900"/>
            <a:ext cx="369093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algn="ctr"/>
            <a:r>
              <a:rPr lang="it-IT" dirty="0" err="1">
                <a:latin typeface="Arial" charset="0"/>
                <a:cs typeface="Arial" charset="0"/>
              </a:rPr>
              <a:t>Chapters</a:t>
            </a:r>
            <a:r>
              <a:rPr lang="it-IT" dirty="0">
                <a:latin typeface="Arial" charset="0"/>
                <a:cs typeface="Arial" charset="0"/>
              </a:rPr>
              <a:t> 1-10, 17-24</a:t>
            </a:r>
          </a:p>
          <a:p>
            <a:pPr algn="ctr"/>
            <a:r>
              <a:rPr lang="it-IT" dirty="0">
                <a:solidFill>
                  <a:srgbClr val="00B0F0"/>
                </a:solidFill>
                <a:latin typeface="Arial" charset="0"/>
                <a:cs typeface="Arial" charset="0"/>
              </a:rPr>
              <a:t>Narrator: Victor </a:t>
            </a:r>
            <a:r>
              <a:rPr lang="it-IT" dirty="0" err="1">
                <a:solidFill>
                  <a:srgbClr val="00B0F0"/>
                </a:solidFill>
                <a:latin typeface="Arial" charset="0"/>
                <a:cs typeface="Arial" charset="0"/>
              </a:rPr>
              <a:t>Frankestein</a:t>
            </a:r>
            <a:endParaRPr lang="it-IT" dirty="0">
              <a:solidFill>
                <a:srgbClr val="00B0F0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CasellaDiTesto 7"/>
          <p:cNvSpPr txBox="1">
            <a:spLocks noChangeArrowheads="1"/>
          </p:cNvSpPr>
          <p:nvPr/>
        </p:nvSpPr>
        <p:spPr bwMode="auto">
          <a:xfrm>
            <a:off x="3405188" y="4071938"/>
            <a:ext cx="25987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algn="ctr"/>
            <a:r>
              <a:rPr lang="it-IT" dirty="0" err="1">
                <a:latin typeface="Arial" charset="0"/>
                <a:cs typeface="Arial" charset="0"/>
              </a:rPr>
              <a:t>Chapters</a:t>
            </a:r>
            <a:r>
              <a:rPr lang="it-IT" dirty="0">
                <a:latin typeface="Arial" charset="0"/>
                <a:cs typeface="Arial" charset="0"/>
              </a:rPr>
              <a:t> 11-16</a:t>
            </a:r>
          </a:p>
          <a:p>
            <a:pPr algn="ctr"/>
            <a:r>
              <a:rPr lang="it-IT" dirty="0">
                <a:solidFill>
                  <a:srgbClr val="00B0F0"/>
                </a:solidFill>
                <a:latin typeface="Arial" charset="0"/>
                <a:cs typeface="Arial" charset="0"/>
              </a:rPr>
              <a:t>Narrator: The Creature</a:t>
            </a:r>
          </a:p>
        </p:txBody>
      </p:sp>
      <p:sp>
        <p:nvSpPr>
          <p:cNvPr id="11" name="Cornice 10"/>
          <p:cNvSpPr/>
          <p:nvPr/>
        </p:nvSpPr>
        <p:spPr>
          <a:xfrm>
            <a:off x="3285341" y="3889338"/>
            <a:ext cx="2838819" cy="977705"/>
          </a:xfrm>
          <a:prstGeom prst="frame">
            <a:avLst>
              <a:gd name="adj1" fmla="val 3566"/>
            </a:avLst>
          </a:prstGeom>
          <a:solidFill>
            <a:schemeClr val="accent6">
              <a:lumMod val="75000"/>
            </a:schemeClr>
          </a:solidFill>
          <a:ln w="19050" cmpd="sng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chemeClr val="tx1"/>
              </a:solidFill>
            </a:endParaRPr>
          </a:p>
        </p:txBody>
      </p:sp>
      <p:sp>
        <p:nvSpPr>
          <p:cNvPr id="15" name="Cornice 14"/>
          <p:cNvSpPr/>
          <p:nvPr/>
        </p:nvSpPr>
        <p:spPr>
          <a:xfrm>
            <a:off x="2955786" y="2814872"/>
            <a:ext cx="3497928" cy="2311427"/>
          </a:xfrm>
          <a:prstGeom prst="frame">
            <a:avLst>
              <a:gd name="adj1" fmla="val 3566"/>
            </a:avLst>
          </a:prstGeom>
          <a:solidFill>
            <a:schemeClr val="accent6">
              <a:lumMod val="75000"/>
            </a:schemeClr>
          </a:solidFill>
          <a:ln w="19050" cmpd="sng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chemeClr val="tx1"/>
              </a:solidFill>
            </a:endParaRPr>
          </a:p>
        </p:txBody>
      </p:sp>
      <p:sp>
        <p:nvSpPr>
          <p:cNvPr id="17" name="Cornice 16"/>
          <p:cNvSpPr/>
          <p:nvPr/>
        </p:nvSpPr>
        <p:spPr>
          <a:xfrm>
            <a:off x="2133290" y="1761277"/>
            <a:ext cx="5142920" cy="3617370"/>
          </a:xfrm>
          <a:prstGeom prst="frame">
            <a:avLst>
              <a:gd name="adj1" fmla="val 3566"/>
            </a:avLst>
          </a:prstGeom>
          <a:solidFill>
            <a:schemeClr val="accent6">
              <a:lumMod val="75000"/>
            </a:schemeClr>
          </a:solidFill>
          <a:ln w="19050" cmpd="sng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chemeClr val="tx1"/>
              </a:solidFill>
            </a:endParaRP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1425575" y="5607050"/>
            <a:ext cx="7620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1400" dirty="0">
                <a:latin typeface="Arial" charset="0"/>
                <a:cs typeface="Arial" charset="0"/>
              </a:rPr>
              <a:t>Robert Walton’s letters to his sister; </a:t>
            </a:r>
            <a:endParaRPr lang="it-IT" sz="1400" dirty="0">
              <a:latin typeface="Arial" charset="0"/>
              <a:cs typeface="Arial" charset="0"/>
            </a:endParaRPr>
          </a:p>
        </p:txBody>
      </p:sp>
      <p:sp>
        <p:nvSpPr>
          <p:cNvPr id="18" name="Freccia destra 17"/>
          <p:cNvSpPr/>
          <p:nvPr/>
        </p:nvSpPr>
        <p:spPr>
          <a:xfrm>
            <a:off x="1013731" y="5640054"/>
            <a:ext cx="245077" cy="273377"/>
          </a:xfrm>
          <a:prstGeom prst="rightArrow">
            <a:avLst>
              <a:gd name="adj1" fmla="val 17399"/>
              <a:gd name="adj2" fmla="val 31818"/>
            </a:avLst>
          </a:prstGeom>
          <a:solidFill>
            <a:srgbClr val="C3260C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309563" y="5607050"/>
            <a:ext cx="704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1400">
                <a:latin typeface="Arial" charset="0"/>
                <a:cs typeface="Arial" charset="0"/>
              </a:rPr>
              <a:t>outer</a:t>
            </a:r>
            <a:endParaRPr lang="it-IT" sz="1400"/>
          </a:p>
        </p:txBody>
      </p:sp>
      <p:sp>
        <p:nvSpPr>
          <p:cNvPr id="21" name="CasellaDiTesto 20"/>
          <p:cNvSpPr txBox="1">
            <a:spLocks noChangeArrowheads="1"/>
          </p:cNvSpPr>
          <p:nvPr/>
        </p:nvSpPr>
        <p:spPr bwMode="auto">
          <a:xfrm>
            <a:off x="1425575" y="5946775"/>
            <a:ext cx="762000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1400" dirty="0"/>
              <a:t>Frankenstein’s story as he tells it to Walton; </a:t>
            </a:r>
            <a:endParaRPr lang="it-IT" sz="1400" dirty="0"/>
          </a:p>
        </p:txBody>
      </p:sp>
      <p:sp>
        <p:nvSpPr>
          <p:cNvPr id="22" name="Freccia destra 21"/>
          <p:cNvSpPr/>
          <p:nvPr/>
        </p:nvSpPr>
        <p:spPr>
          <a:xfrm>
            <a:off x="1013731" y="5978608"/>
            <a:ext cx="245077" cy="273377"/>
          </a:xfrm>
          <a:prstGeom prst="rightArrow">
            <a:avLst>
              <a:gd name="adj1" fmla="val 17399"/>
              <a:gd name="adj2" fmla="val 31818"/>
            </a:avLst>
          </a:prstGeom>
          <a:solidFill>
            <a:srgbClr val="C3260C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23" name="CasellaDiTesto 22"/>
          <p:cNvSpPr txBox="1">
            <a:spLocks noChangeArrowheads="1"/>
          </p:cNvSpPr>
          <p:nvPr/>
        </p:nvSpPr>
        <p:spPr bwMode="auto">
          <a:xfrm>
            <a:off x="309563" y="5946775"/>
            <a:ext cx="782637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1400"/>
              <a:t>middle </a:t>
            </a:r>
            <a:endParaRPr lang="it-IT" sz="1400"/>
          </a:p>
        </p:txBody>
      </p:sp>
      <p:sp>
        <p:nvSpPr>
          <p:cNvPr id="24" name="CasellaDiTesto 23"/>
          <p:cNvSpPr txBox="1">
            <a:spLocks noChangeArrowheads="1"/>
          </p:cNvSpPr>
          <p:nvPr/>
        </p:nvSpPr>
        <p:spPr bwMode="auto">
          <a:xfrm>
            <a:off x="1425575" y="6261100"/>
            <a:ext cx="78422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1400" dirty="0"/>
              <a:t>Monster’s description to Frankenstein of the development of his mind at the de </a:t>
            </a:r>
            <a:r>
              <a:rPr lang="en-GB" sz="1400" dirty="0" err="1"/>
              <a:t>Laceys</a:t>
            </a:r>
            <a:r>
              <a:rPr lang="en-GB" sz="1400" dirty="0"/>
              <a:t>’. </a:t>
            </a:r>
            <a:endParaRPr lang="it-IT" sz="1400" dirty="0">
              <a:latin typeface="Arial" charset="0"/>
              <a:cs typeface="Arial" charset="0"/>
            </a:endParaRPr>
          </a:p>
        </p:txBody>
      </p:sp>
      <p:sp>
        <p:nvSpPr>
          <p:cNvPr id="25" name="Freccia destra 24"/>
          <p:cNvSpPr/>
          <p:nvPr/>
        </p:nvSpPr>
        <p:spPr>
          <a:xfrm>
            <a:off x="1013731" y="6293246"/>
            <a:ext cx="245077" cy="273377"/>
          </a:xfrm>
          <a:prstGeom prst="rightArrow">
            <a:avLst>
              <a:gd name="adj1" fmla="val 17399"/>
              <a:gd name="adj2" fmla="val 31818"/>
            </a:avLst>
          </a:prstGeom>
          <a:solidFill>
            <a:srgbClr val="C3260C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26" name="CasellaDiTesto 25"/>
          <p:cNvSpPr txBox="1">
            <a:spLocks noChangeArrowheads="1"/>
          </p:cNvSpPr>
          <p:nvPr/>
        </p:nvSpPr>
        <p:spPr bwMode="auto">
          <a:xfrm>
            <a:off x="309563" y="6261100"/>
            <a:ext cx="704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1400"/>
              <a:t>inner </a:t>
            </a:r>
            <a:endParaRPr lang="it-IT" sz="14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4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4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4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4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4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4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4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4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4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4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4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4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4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4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4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4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4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4" grpId="0"/>
      <p:bldP spid="20" grpId="0"/>
      <p:bldP spid="21" grpId="0"/>
      <p:bldP spid="23" grpId="0"/>
      <p:bldP spid="24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olo 1"/>
          <p:cNvSpPr txBox="1">
            <a:spLocks/>
          </p:cNvSpPr>
          <p:nvPr/>
        </p:nvSpPr>
        <p:spPr bwMode="auto">
          <a:xfrm>
            <a:off x="501650" y="2740025"/>
            <a:ext cx="8140700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2563"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algn="ctr" defTabSz="914400">
              <a:buClr>
                <a:srgbClr val="C3260C"/>
              </a:buClr>
              <a:buSzPct val="128000"/>
              <a:buFont typeface="Georgia" charset="0"/>
              <a:buNone/>
            </a:pPr>
            <a:r>
              <a:rPr lang="it-IT" sz="7200" b="1">
                <a:solidFill>
                  <a:srgbClr val="F9C31B"/>
                </a:solidFill>
                <a:latin typeface="Arial" charset="0"/>
                <a:cs typeface="Arial" charset="0"/>
              </a:rPr>
              <a:t>CHARACTERS</a:t>
            </a:r>
            <a:endParaRPr lang="it-IT" sz="3600" b="1">
              <a:solidFill>
                <a:srgbClr val="F9C31B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Segnaposto contenuto 2"/>
          <p:cNvSpPr>
            <a:spLocks noGrp="1"/>
          </p:cNvSpPr>
          <p:nvPr>
            <p:ph sz="quarter" idx="13"/>
          </p:nvPr>
        </p:nvSpPr>
        <p:spPr>
          <a:xfrm>
            <a:off x="309563" y="360363"/>
            <a:ext cx="8524875" cy="1047750"/>
          </a:xfrm>
        </p:spPr>
        <p:txBody>
          <a:bodyPr/>
          <a:lstStyle/>
          <a:p>
            <a:pPr marL="44450" indent="0" algn="ctr">
              <a:buFont typeface="Georgia" charset="0"/>
              <a:buNone/>
            </a:pPr>
            <a:r>
              <a:rPr lang="it-IT" sz="4800" dirty="0">
                <a:solidFill>
                  <a:srgbClr val="000090"/>
                </a:solidFill>
                <a:latin typeface="Arial" charset="0"/>
                <a:cs typeface="Arial" charset="0"/>
              </a:rPr>
              <a:t>CHARACTERS</a:t>
            </a:r>
          </a:p>
        </p:txBody>
      </p:sp>
      <p:sp>
        <p:nvSpPr>
          <p:cNvPr id="9219" name="Rettangolo 7"/>
          <p:cNvSpPr>
            <a:spLocks noChangeArrowheads="1"/>
          </p:cNvSpPr>
          <p:nvPr/>
        </p:nvSpPr>
        <p:spPr bwMode="auto">
          <a:xfrm>
            <a:off x="808038" y="1408113"/>
            <a:ext cx="75549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>
                <a:latin typeface="Arial" charset="0"/>
                <a:cs typeface="Arial" charset="0"/>
              </a:rPr>
              <a:t>Victor Frankenstein</a:t>
            </a:r>
            <a:endParaRPr lang="it-IT">
              <a:latin typeface="Arial" charset="0"/>
              <a:cs typeface="Arial" charset="0"/>
            </a:endParaRPr>
          </a:p>
        </p:txBody>
      </p:sp>
      <p:sp>
        <p:nvSpPr>
          <p:cNvPr id="2" name="Rettangolo 1"/>
          <p:cNvSpPr>
            <a:spLocks noChangeArrowheads="1"/>
          </p:cNvSpPr>
          <p:nvPr/>
        </p:nvSpPr>
        <p:spPr bwMode="auto">
          <a:xfrm>
            <a:off x="808038" y="1876425"/>
            <a:ext cx="75549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>
                <a:latin typeface="Arial" charset="0"/>
                <a:cs typeface="Arial" charset="0"/>
              </a:rPr>
              <a:t>The Monster</a:t>
            </a:r>
            <a:endParaRPr lang="it-IT">
              <a:latin typeface="Arial" charset="0"/>
              <a:cs typeface="Arial" charset="0"/>
            </a:endParaRPr>
          </a:p>
        </p:txBody>
      </p:sp>
      <p:sp>
        <p:nvSpPr>
          <p:cNvPr id="6" name="Rettangolo 5"/>
          <p:cNvSpPr>
            <a:spLocks noChangeArrowheads="1"/>
          </p:cNvSpPr>
          <p:nvPr/>
        </p:nvSpPr>
        <p:spPr bwMode="auto">
          <a:xfrm>
            <a:off x="808038" y="2811463"/>
            <a:ext cx="75549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dirty="0">
                <a:latin typeface="Arial" charset="0"/>
                <a:cs typeface="Arial" charset="0"/>
              </a:rPr>
              <a:t>Elizabeth </a:t>
            </a:r>
            <a:r>
              <a:rPr lang="en-GB" dirty="0" err="1">
                <a:latin typeface="Arial" charset="0"/>
                <a:cs typeface="Arial" charset="0"/>
              </a:rPr>
              <a:t>Lavenza</a:t>
            </a:r>
            <a:endParaRPr lang="it-IT" dirty="0">
              <a:latin typeface="Arial" charset="0"/>
              <a:cs typeface="Arial" charset="0"/>
            </a:endParaRPr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auto">
          <a:xfrm>
            <a:off x="808038" y="3279775"/>
            <a:ext cx="75549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>
                <a:latin typeface="Arial" charset="0"/>
                <a:cs typeface="Arial" charset="0"/>
              </a:rPr>
              <a:t>Alphonse Frankenstein</a:t>
            </a:r>
            <a:endParaRPr lang="it-IT">
              <a:latin typeface="Arial" charset="0"/>
              <a:cs typeface="Arial" charset="0"/>
            </a:endParaRPr>
          </a:p>
        </p:txBody>
      </p:sp>
      <p:sp>
        <p:nvSpPr>
          <p:cNvPr id="11" name="Rettangolo 10"/>
          <p:cNvSpPr>
            <a:spLocks noChangeArrowheads="1"/>
          </p:cNvSpPr>
          <p:nvPr/>
        </p:nvSpPr>
        <p:spPr bwMode="auto">
          <a:xfrm>
            <a:off x="808038" y="3748088"/>
            <a:ext cx="75549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>
                <a:latin typeface="Arial" charset="0"/>
                <a:cs typeface="Arial" charset="0"/>
              </a:rPr>
              <a:t>Caroline Beaufort Frankenstein</a:t>
            </a:r>
            <a:endParaRPr lang="it-IT">
              <a:latin typeface="Arial" charset="0"/>
              <a:cs typeface="Arial" charset="0"/>
            </a:endParaRPr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808038" y="4216400"/>
            <a:ext cx="75549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>
                <a:latin typeface="Arial" charset="0"/>
                <a:cs typeface="Arial" charset="0"/>
              </a:rPr>
              <a:t>William Frankenstein</a:t>
            </a:r>
            <a:endParaRPr lang="it-IT">
              <a:latin typeface="Arial" charset="0"/>
              <a:cs typeface="Arial" charset="0"/>
            </a:endParaRPr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808038" y="4683125"/>
            <a:ext cx="75549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>
                <a:latin typeface="Arial" charset="0"/>
                <a:cs typeface="Arial" charset="0"/>
              </a:rPr>
              <a:t>Justine Moritz</a:t>
            </a:r>
            <a:endParaRPr lang="it-IT">
              <a:latin typeface="Arial" charset="0"/>
              <a:cs typeface="Arial" charset="0"/>
            </a:endParaRP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808038" y="2344738"/>
            <a:ext cx="75549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algn="ctr"/>
            <a:r>
              <a:rPr lang="en-GB">
                <a:latin typeface="Arial" charset="0"/>
                <a:cs typeface="Arial" charset="0"/>
              </a:rPr>
              <a:t>Henry Clerval</a:t>
            </a:r>
            <a:endParaRPr lang="it-IT">
              <a:latin typeface="Arial" charset="0"/>
              <a:cs typeface="Arial" charset="0"/>
            </a:endParaRPr>
          </a:p>
        </p:txBody>
      </p:sp>
      <p:sp>
        <p:nvSpPr>
          <p:cNvPr id="14" name="Rettangolo 13"/>
          <p:cNvSpPr>
            <a:spLocks noChangeArrowheads="1"/>
          </p:cNvSpPr>
          <p:nvPr/>
        </p:nvSpPr>
        <p:spPr bwMode="auto">
          <a:xfrm>
            <a:off x="808038" y="5151438"/>
            <a:ext cx="75549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>
                <a:latin typeface="Arial" charset="0"/>
                <a:cs typeface="Arial" charset="0"/>
              </a:rPr>
              <a:t>De Lacey Family</a:t>
            </a:r>
            <a:endParaRPr lang="it-IT">
              <a:latin typeface="Arial" charset="0"/>
              <a:cs typeface="Arial" charset="0"/>
            </a:endParaRPr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auto">
          <a:xfrm>
            <a:off x="808038" y="5619750"/>
            <a:ext cx="75549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>
                <a:latin typeface="Arial" charset="0"/>
                <a:cs typeface="Arial" charset="0"/>
              </a:rPr>
              <a:t>Robert Walton</a:t>
            </a:r>
            <a:endParaRPr lang="it-IT">
              <a:latin typeface="Arial" charset="0"/>
              <a:cs typeface="Arial" charset="0"/>
            </a:endParaRPr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auto">
          <a:xfrm>
            <a:off x="808038" y="6124575"/>
            <a:ext cx="75549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>
                <a:latin typeface="Arial" charset="0"/>
                <a:cs typeface="Arial" charset="0"/>
              </a:rPr>
              <a:t>Margaret Saville</a:t>
            </a:r>
            <a:endParaRPr lang="it-IT"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10" grpId="0"/>
      <p:bldP spid="11" grpId="0"/>
      <p:bldP spid="12" grpId="0"/>
      <p:bldP spid="13" grpId="0"/>
      <p:bldP spid="7" grpId="0"/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olo 1"/>
          <p:cNvSpPr txBox="1">
            <a:spLocks/>
          </p:cNvSpPr>
          <p:nvPr/>
        </p:nvSpPr>
        <p:spPr bwMode="auto">
          <a:xfrm>
            <a:off x="501650" y="2740025"/>
            <a:ext cx="8140700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2563"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algn="ctr" defTabSz="914400">
              <a:buClr>
                <a:srgbClr val="C3260C"/>
              </a:buClr>
              <a:buSzPct val="128000"/>
              <a:buFont typeface="Georgia" charset="0"/>
              <a:buNone/>
            </a:pPr>
            <a:r>
              <a:rPr lang="it-IT" sz="7200" b="1">
                <a:solidFill>
                  <a:srgbClr val="F9C31B"/>
                </a:solidFill>
                <a:latin typeface="Arial" charset="0"/>
                <a:cs typeface="Arial" charset="0"/>
              </a:rPr>
              <a:t>THEMES</a:t>
            </a:r>
            <a:endParaRPr lang="it-IT" sz="3600" b="1">
              <a:solidFill>
                <a:srgbClr val="F9C31B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egnaposto contenuto 2"/>
          <p:cNvSpPr>
            <a:spLocks noGrp="1"/>
          </p:cNvSpPr>
          <p:nvPr>
            <p:ph sz="quarter" idx="13"/>
          </p:nvPr>
        </p:nvSpPr>
        <p:spPr>
          <a:xfrm>
            <a:off x="309563" y="136525"/>
            <a:ext cx="8524875" cy="1047750"/>
          </a:xfrm>
        </p:spPr>
        <p:txBody>
          <a:bodyPr/>
          <a:lstStyle/>
          <a:p>
            <a:pPr marL="44450" indent="0" algn="ctr">
              <a:buFont typeface="Georgia" charset="0"/>
              <a:buNone/>
            </a:pPr>
            <a:r>
              <a:rPr lang="it-IT" sz="4800">
                <a:solidFill>
                  <a:srgbClr val="000090"/>
                </a:solidFill>
                <a:latin typeface="Arial" charset="0"/>
                <a:cs typeface="Arial" charset="0"/>
              </a:rPr>
              <a:t>THEMES</a:t>
            </a:r>
          </a:p>
        </p:txBody>
      </p:sp>
      <p:sp>
        <p:nvSpPr>
          <p:cNvPr id="8" name="Rettangolo 7"/>
          <p:cNvSpPr/>
          <p:nvPr/>
        </p:nvSpPr>
        <p:spPr>
          <a:xfrm>
            <a:off x="808038" y="1408113"/>
            <a:ext cx="7554912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accent3">
                    <a:lumMod val="75000"/>
                  </a:schemeClr>
                </a:solidFill>
                <a:latin typeface="Arial"/>
                <a:ea typeface="+mn-ea"/>
                <a:cs typeface="Arial"/>
              </a:rPr>
              <a:t>• </a:t>
            </a:r>
            <a:r>
              <a:rPr lang="en-GB" dirty="0">
                <a:latin typeface="Arial"/>
                <a:ea typeface="+mn-ea"/>
                <a:cs typeface="Arial"/>
              </a:rPr>
              <a:t>Consequences of irresponsibility in the pursuit of knowledge</a:t>
            </a:r>
            <a:endParaRPr lang="it-IT" dirty="0">
              <a:latin typeface="Arial"/>
              <a:ea typeface="+mn-ea"/>
              <a:cs typeface="Arial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808038" y="1968500"/>
            <a:ext cx="7554912" cy="36988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accent3">
                    <a:lumMod val="75000"/>
                  </a:schemeClr>
                </a:solidFill>
                <a:latin typeface="Arial"/>
                <a:ea typeface="+mn-ea"/>
                <a:cs typeface="Arial"/>
              </a:rPr>
              <a:t>• </a:t>
            </a:r>
            <a:r>
              <a:rPr lang="en-GB" dirty="0">
                <a:latin typeface="Arial"/>
                <a:ea typeface="+mn-ea"/>
                <a:cs typeface="Arial"/>
              </a:rPr>
              <a:t>Consequences of pride</a:t>
            </a:r>
            <a:endParaRPr lang="it-IT" dirty="0">
              <a:latin typeface="Arial"/>
              <a:ea typeface="+mn-ea"/>
              <a:cs typeface="Arial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808038" y="3090863"/>
            <a:ext cx="7554912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accent3">
                    <a:lumMod val="75000"/>
                  </a:schemeClr>
                </a:solidFill>
                <a:latin typeface="Arial"/>
                <a:ea typeface="+mn-ea"/>
                <a:cs typeface="Arial"/>
              </a:rPr>
              <a:t>• </a:t>
            </a:r>
            <a:r>
              <a:rPr lang="en-GB" dirty="0">
                <a:latin typeface="Arial"/>
                <a:ea typeface="+mn-ea"/>
                <a:cs typeface="Arial"/>
              </a:rPr>
              <a:t>Destructive power of revenge</a:t>
            </a:r>
            <a:endParaRPr lang="it-IT" dirty="0">
              <a:latin typeface="Arial"/>
              <a:ea typeface="+mn-ea"/>
              <a:cs typeface="Arial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808038" y="3651250"/>
            <a:ext cx="7554912" cy="36988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accent3">
                    <a:lumMod val="75000"/>
                  </a:schemeClr>
                </a:solidFill>
                <a:latin typeface="Arial"/>
                <a:ea typeface="+mn-ea"/>
                <a:cs typeface="Arial"/>
              </a:rPr>
              <a:t>• </a:t>
            </a:r>
            <a:r>
              <a:rPr lang="en-GB" dirty="0">
                <a:latin typeface="Arial"/>
                <a:ea typeface="+mn-ea"/>
                <a:cs typeface="Arial"/>
              </a:rPr>
              <a:t>Parent-child conflicts</a:t>
            </a:r>
            <a:endParaRPr lang="it-IT" dirty="0">
              <a:latin typeface="Arial"/>
              <a:ea typeface="+mn-ea"/>
              <a:cs typeface="Arial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808038" y="4211638"/>
            <a:ext cx="7554912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accent3">
                    <a:lumMod val="75000"/>
                  </a:schemeClr>
                </a:solidFill>
                <a:latin typeface="Arial"/>
                <a:ea typeface="+mn-ea"/>
                <a:cs typeface="Arial"/>
              </a:rPr>
              <a:t>• </a:t>
            </a:r>
            <a:r>
              <a:rPr lang="en-GB" dirty="0">
                <a:latin typeface="Arial"/>
                <a:ea typeface="+mn-ea"/>
                <a:cs typeface="Arial"/>
              </a:rPr>
              <a:t>The use of knowledge for good or evil</a:t>
            </a:r>
            <a:endParaRPr lang="it-IT" dirty="0">
              <a:latin typeface="Arial"/>
              <a:ea typeface="+mn-ea"/>
              <a:cs typeface="Arial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808038" y="4773613"/>
            <a:ext cx="7554912" cy="36830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accent3">
                    <a:lumMod val="75000"/>
                  </a:schemeClr>
                </a:solidFill>
                <a:latin typeface="Arial"/>
                <a:ea typeface="+mn-ea"/>
                <a:cs typeface="Arial"/>
              </a:rPr>
              <a:t>• </a:t>
            </a:r>
            <a:r>
              <a:rPr lang="en-GB" dirty="0">
                <a:latin typeface="Arial"/>
                <a:ea typeface="+mn-ea"/>
                <a:cs typeface="Arial"/>
              </a:rPr>
              <a:t>The invasion of technology into modern life</a:t>
            </a:r>
            <a:endParaRPr lang="it-IT" dirty="0">
              <a:latin typeface="Arial"/>
              <a:ea typeface="+mn-ea"/>
              <a:cs typeface="Arial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808038" y="5334000"/>
            <a:ext cx="7554912" cy="36830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accent3">
                    <a:lumMod val="75000"/>
                  </a:schemeClr>
                </a:solidFill>
                <a:latin typeface="Arial"/>
                <a:ea typeface="+mn-ea"/>
                <a:cs typeface="Arial"/>
              </a:rPr>
              <a:t>• </a:t>
            </a:r>
            <a:r>
              <a:rPr lang="en-GB" dirty="0">
                <a:latin typeface="Arial"/>
                <a:ea typeface="+mn-ea"/>
                <a:cs typeface="Arial"/>
              </a:rPr>
              <a:t>Treatment of the poor or uneducated</a:t>
            </a:r>
            <a:endParaRPr lang="it-IT" dirty="0">
              <a:latin typeface="Arial"/>
              <a:ea typeface="+mn-ea"/>
              <a:cs typeface="Arial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808038" y="2530475"/>
            <a:ext cx="7554912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accent3">
                    <a:lumMod val="75000"/>
                  </a:schemeClr>
                </a:solidFill>
                <a:latin typeface="Arial"/>
                <a:ea typeface="+mn-ea"/>
                <a:cs typeface="Arial"/>
              </a:rPr>
              <a:t>• </a:t>
            </a:r>
            <a:r>
              <a:rPr lang="en-GB" dirty="0">
                <a:latin typeface="Arial"/>
                <a:ea typeface="+mn-ea"/>
                <a:cs typeface="Arial"/>
              </a:rPr>
              <a:t>Consequences of society’s rejection of someone who is unattractive</a:t>
            </a:r>
            <a:endParaRPr lang="it-IT" dirty="0">
              <a:latin typeface="Arial"/>
              <a:ea typeface="+mn-ea"/>
              <a:cs typeface="Arial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808038" y="5894388"/>
            <a:ext cx="7554912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accent3">
                    <a:lumMod val="75000"/>
                  </a:schemeClr>
                </a:solidFill>
                <a:latin typeface="Arial"/>
                <a:ea typeface="+mn-ea"/>
                <a:cs typeface="Arial"/>
              </a:rPr>
              <a:t>• </a:t>
            </a:r>
            <a:r>
              <a:rPr lang="en-GB" dirty="0">
                <a:latin typeface="Arial"/>
                <a:ea typeface="+mn-ea"/>
                <a:cs typeface="Arial"/>
              </a:rPr>
              <a:t>The power of nature in the face of unnatural events</a:t>
            </a:r>
            <a:endParaRPr lang="it-IT" dirty="0">
              <a:latin typeface="Arial"/>
              <a:ea typeface="+mn-ea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1" grpId="0"/>
      <p:bldP spid="12" grpId="0"/>
      <p:bldP spid="13" grpId="0"/>
      <p:bldP spid="7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olo 1"/>
          <p:cNvSpPr txBox="1">
            <a:spLocks/>
          </p:cNvSpPr>
          <p:nvPr/>
        </p:nvSpPr>
        <p:spPr bwMode="auto">
          <a:xfrm>
            <a:off x="501650" y="2740025"/>
            <a:ext cx="8140700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2563"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algn="ctr" defTabSz="914400">
              <a:buClr>
                <a:srgbClr val="C3260C"/>
              </a:buClr>
              <a:buSzPct val="128000"/>
              <a:buFont typeface="Georgia" charset="0"/>
              <a:buNone/>
            </a:pPr>
            <a:r>
              <a:rPr lang="it-IT" sz="7200" b="1">
                <a:solidFill>
                  <a:srgbClr val="F9C31B"/>
                </a:solidFill>
                <a:latin typeface="Arial" charset="0"/>
                <a:cs typeface="Arial" charset="0"/>
              </a:rPr>
              <a:t>THE CREATURE</a:t>
            </a:r>
            <a:endParaRPr lang="it-IT" sz="3600" b="1">
              <a:solidFill>
                <a:srgbClr val="F9C31B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egnaposto contenuto 2"/>
          <p:cNvSpPr>
            <a:spLocks noGrp="1"/>
          </p:cNvSpPr>
          <p:nvPr>
            <p:ph sz="quarter" idx="13"/>
          </p:nvPr>
        </p:nvSpPr>
        <p:spPr>
          <a:xfrm>
            <a:off x="309563" y="493391"/>
            <a:ext cx="8524875" cy="1047750"/>
          </a:xfrm>
        </p:spPr>
        <p:txBody>
          <a:bodyPr/>
          <a:lstStyle/>
          <a:p>
            <a:pPr marL="44450" indent="0" algn="ctr">
              <a:buFont typeface="Georgia" charset="0"/>
              <a:buNone/>
            </a:pPr>
            <a:r>
              <a:rPr lang="it-IT" sz="4800" dirty="0">
                <a:solidFill>
                  <a:srgbClr val="000090"/>
                </a:solidFill>
                <a:latin typeface="Arial" charset="0"/>
                <a:cs typeface="Arial" charset="0"/>
              </a:rPr>
              <a:t>THE CREATURE</a:t>
            </a:r>
            <a:endParaRPr lang="it-IT" sz="3600" dirty="0">
              <a:solidFill>
                <a:srgbClr val="000090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Rettangolo 1"/>
          <p:cNvSpPr>
            <a:spLocks noChangeArrowheads="1"/>
          </p:cNvSpPr>
          <p:nvPr/>
        </p:nvSpPr>
        <p:spPr bwMode="auto">
          <a:xfrm>
            <a:off x="1654175" y="2290763"/>
            <a:ext cx="5854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r>
              <a:rPr lang="en-GB">
                <a:latin typeface="Arial" charset="0"/>
                <a:cs typeface="Arial" charset="0"/>
              </a:rPr>
              <a:t>Victor’s doppelganger (alter ego)</a:t>
            </a:r>
            <a:r>
              <a:rPr lang="it-IT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5" name="Rettangolo 4"/>
          <p:cNvSpPr>
            <a:spLocks noChangeArrowheads="1"/>
          </p:cNvSpPr>
          <p:nvPr/>
        </p:nvSpPr>
        <p:spPr bwMode="auto">
          <a:xfrm>
            <a:off x="1654175" y="3036888"/>
            <a:ext cx="41481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>
                <a:latin typeface="Arial" charset="0"/>
                <a:cs typeface="Arial" charset="0"/>
              </a:rPr>
              <a:t>rationally analyses the society that rejects him</a:t>
            </a:r>
            <a:r>
              <a:rPr lang="it-IT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6" name="Rettangolo 5"/>
          <p:cNvSpPr>
            <a:spLocks noChangeArrowheads="1"/>
          </p:cNvSpPr>
          <p:nvPr/>
        </p:nvSpPr>
        <p:spPr bwMode="auto">
          <a:xfrm>
            <a:off x="1654175" y="4060825"/>
            <a:ext cx="5854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r>
              <a:rPr lang="en-GB">
                <a:latin typeface="Arial" charset="0"/>
                <a:cs typeface="Arial" charset="0"/>
              </a:rPr>
              <a:t>sympathetic character</a:t>
            </a:r>
            <a:r>
              <a:rPr lang="it-IT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7" name="Rettangolo 6"/>
          <p:cNvSpPr>
            <a:spLocks noChangeArrowheads="1"/>
          </p:cNvSpPr>
          <p:nvPr/>
        </p:nvSpPr>
        <p:spPr bwMode="auto">
          <a:xfrm>
            <a:off x="1654175" y="4806950"/>
            <a:ext cx="50117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>
                <a:latin typeface="Arial" charset="0"/>
                <a:cs typeface="Arial" charset="0"/>
              </a:rPr>
              <a:t>admires people and wants to be a part of human society</a:t>
            </a:r>
            <a:endParaRPr lang="it-IT">
              <a:latin typeface="Arial" charset="0"/>
              <a:cs typeface="Arial" charset="0"/>
            </a:endParaRPr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1654175" y="1543050"/>
            <a:ext cx="5854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>
                <a:latin typeface="Arial" charset="0"/>
                <a:cs typeface="Arial" charset="0"/>
              </a:rPr>
              <a:t>never named</a:t>
            </a:r>
            <a:r>
              <a:rPr lang="it-IT">
                <a:latin typeface="Arial" charset="0"/>
                <a:cs typeface="Arial" charset="0"/>
              </a:rPr>
              <a:t> </a:t>
            </a:r>
            <a:endParaRPr lang="it-IT" sz="1600">
              <a:latin typeface="Arial" charset="0"/>
              <a:cs typeface="Arial" charset="0"/>
            </a:endParaRPr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auto">
          <a:xfrm>
            <a:off x="2805113" y="5830888"/>
            <a:ext cx="470376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r>
              <a:rPr lang="en-GB">
                <a:latin typeface="Arial" charset="0"/>
                <a:cs typeface="Arial" charset="0"/>
              </a:rPr>
              <a:t>(only resorts to violence) when he is repeatedly rejected</a:t>
            </a:r>
            <a:endParaRPr lang="it-IT">
              <a:latin typeface="Arial" charset="0"/>
              <a:cs typeface="Arial" charset="0"/>
            </a:endParaRPr>
          </a:p>
        </p:txBody>
      </p:sp>
      <p:sp>
        <p:nvSpPr>
          <p:cNvPr id="10" name="Freccia destra rientrata 9"/>
          <p:cNvSpPr/>
          <p:nvPr/>
        </p:nvSpPr>
        <p:spPr>
          <a:xfrm>
            <a:off x="1231373" y="1574842"/>
            <a:ext cx="301317" cy="307121"/>
          </a:xfrm>
          <a:prstGeom prst="notchedRightArrow">
            <a:avLst>
              <a:gd name="adj1" fmla="val 44523"/>
              <a:gd name="adj2" fmla="val 48996"/>
            </a:avLst>
          </a:prstGeom>
          <a:noFill/>
          <a:ln w="28575" cmpd="sng">
            <a:solidFill>
              <a:srgbClr val="B40D3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2" name="Freccia destra rientrata 11"/>
          <p:cNvSpPr/>
          <p:nvPr/>
        </p:nvSpPr>
        <p:spPr>
          <a:xfrm>
            <a:off x="1231373" y="3206617"/>
            <a:ext cx="301317" cy="307121"/>
          </a:xfrm>
          <a:prstGeom prst="notchedRightArrow">
            <a:avLst>
              <a:gd name="adj1" fmla="val 44523"/>
              <a:gd name="adj2" fmla="val 48996"/>
            </a:avLst>
          </a:prstGeom>
          <a:noFill/>
          <a:ln w="28575" cmpd="sng">
            <a:solidFill>
              <a:srgbClr val="B40D3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3" name="Freccia destra rientrata 12"/>
          <p:cNvSpPr/>
          <p:nvPr/>
        </p:nvSpPr>
        <p:spPr>
          <a:xfrm>
            <a:off x="1231373" y="4976892"/>
            <a:ext cx="301317" cy="307121"/>
          </a:xfrm>
          <a:prstGeom prst="notchedRightArrow">
            <a:avLst>
              <a:gd name="adj1" fmla="val 44523"/>
              <a:gd name="adj2" fmla="val 48996"/>
            </a:avLst>
          </a:prstGeom>
          <a:noFill/>
          <a:ln w="28575" cmpd="sng">
            <a:solidFill>
              <a:srgbClr val="B40D3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4" name="Freccia destra rientrata 13"/>
          <p:cNvSpPr/>
          <p:nvPr/>
        </p:nvSpPr>
        <p:spPr>
          <a:xfrm rot="10800000">
            <a:off x="7548338" y="2321480"/>
            <a:ext cx="301317" cy="307121"/>
          </a:xfrm>
          <a:prstGeom prst="notchedRightArrow">
            <a:avLst>
              <a:gd name="adj1" fmla="val 44523"/>
              <a:gd name="adj2" fmla="val 51735"/>
            </a:avLst>
          </a:prstGeom>
          <a:noFill/>
          <a:ln w="28575" cmpd="sng">
            <a:solidFill>
              <a:srgbClr val="B40D3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5" name="Freccia destra rientrata 14"/>
          <p:cNvSpPr/>
          <p:nvPr/>
        </p:nvSpPr>
        <p:spPr>
          <a:xfrm rot="10800000">
            <a:off x="7548338" y="4091754"/>
            <a:ext cx="301317" cy="307121"/>
          </a:xfrm>
          <a:prstGeom prst="notchedRightArrow">
            <a:avLst>
              <a:gd name="adj1" fmla="val 44523"/>
              <a:gd name="adj2" fmla="val 51735"/>
            </a:avLst>
          </a:prstGeom>
          <a:noFill/>
          <a:ln w="28575" cmpd="sng">
            <a:solidFill>
              <a:srgbClr val="B40D3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6" name="Freccia destra rientrata 15"/>
          <p:cNvSpPr/>
          <p:nvPr/>
        </p:nvSpPr>
        <p:spPr>
          <a:xfrm rot="10800000">
            <a:off x="7548338" y="6000529"/>
            <a:ext cx="301317" cy="307121"/>
          </a:xfrm>
          <a:prstGeom prst="notchedRightArrow">
            <a:avLst>
              <a:gd name="adj1" fmla="val 44523"/>
              <a:gd name="adj2" fmla="val 51735"/>
            </a:avLst>
          </a:prstGeom>
          <a:noFill/>
          <a:ln w="28575" cmpd="sng">
            <a:solidFill>
              <a:srgbClr val="B40D3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Elica">
  <a:themeElements>
    <a:clrScheme name="Elic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Elica">
      <a:majorFont>
        <a:latin typeface="Trebuchet MS"/>
        <a:ea typeface=""/>
        <a:cs typeface=""/>
        <a:font script="Jpan" typeface="ＭＳ ゴシック"/>
        <a:font script="Hang" typeface="HY그래픽B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ゴシック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lic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Elica.thmx</Template>
  <TotalTime>102</TotalTime>
  <Words>395</Words>
  <Application>Microsoft Macintosh PowerPoint</Application>
  <PresentationFormat>Presentazione su schermo (4:3)</PresentationFormat>
  <Paragraphs>79</Paragraphs>
  <Slides>13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Elica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Mariachiara</dc:creator>
  <cp:lastModifiedBy>Spiraglio3</cp:lastModifiedBy>
  <cp:revision>27</cp:revision>
  <dcterms:created xsi:type="dcterms:W3CDTF">2016-09-16T14:28:41Z</dcterms:created>
  <dcterms:modified xsi:type="dcterms:W3CDTF">2023-04-06T07:37:54Z</dcterms:modified>
</cp:coreProperties>
</file>