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77" r:id="rId2"/>
    <p:sldId id="257" r:id="rId3"/>
    <p:sldId id="258" r:id="rId4"/>
    <p:sldId id="259" r:id="rId5"/>
    <p:sldId id="276" r:id="rId6"/>
    <p:sldId id="261" r:id="rId7"/>
    <p:sldId id="278" r:id="rId8"/>
    <p:sldId id="263" r:id="rId9"/>
    <p:sldId id="264" r:id="rId10"/>
    <p:sldId id="265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0"/>
    <p:restoredTop sz="94667"/>
  </p:normalViewPr>
  <p:slideViewPr>
    <p:cSldViewPr snapToGrid="0" snapToObjects="1">
      <p:cViewPr varScale="1">
        <p:scale>
          <a:sx n="106" d="100"/>
          <a:sy n="106" d="100"/>
        </p:scale>
        <p:origin x="-4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BDDC984-0519-644E-A965-50577A136EF1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F3FEDB-4097-174E-A28F-CD1CFB1FEB1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237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9FF3E9-9C6E-7F4E-B3FC-E9CE51ACB90F}" type="slidenum">
              <a:rPr lang="it-IT">
                <a:latin typeface="Calibri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0C6D71-DFB4-5145-9863-12B4823C816D}" type="slidenum">
              <a:rPr lang="it-IT">
                <a:latin typeface="Calibri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5833-A75D-4347-9E11-714E5E48FB08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3BCE5-8910-DB42-BC34-69F246751EA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06771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497F-8418-4C44-8D78-6EC6E0D00C90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9491-2AA7-1249-B4FE-193B2A8FA8D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99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E053-E5E5-0C43-B32C-29A4F45A1AF8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0C24C-2B6D-7D48-9C40-81AB086BCE4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25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17F73-DFE3-4745-9599-9EFD264C5255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6E0A8-650B-CF40-9FB3-F5E79A9E371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3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A0710-04C5-6F48-9ECD-7629B6B5718C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ABFE8-32EA-F147-A29D-1AE02CF7664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90264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3AAF-DD80-7547-AED7-C98AA31C779B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B8A9-620F-6B4E-AC18-FAA105C3516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58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4284-D561-334F-AF43-A0B6EE24304A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A61D5-5E12-5A44-AE13-1F6CD49ADBE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45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A6395-6B0E-A148-B358-FB20E9D69B6F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20AB-E43F-1B48-915A-5080F491DCB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7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1D41-806B-A442-A6C0-9CBC660F82DB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B5B63-A4BE-114B-A137-68FB6878465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44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09C75-E04C-2543-9EA9-19F486ED948C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6D7BD-7075-A64E-A2C8-97C32E75A3F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10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4133B-39C7-3A4A-A613-89345531E262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B3E6-20E9-AD4B-8BC9-B306921558E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74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FFF213-D782-6E4A-9BA7-A7789643983C}" type="datetimeFigureOut">
              <a:rPr lang="it-IT"/>
              <a:pPr>
                <a:defRPr/>
              </a:pPr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9E8609-3E7E-D64E-A57C-91975083862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Geneva" charset="0"/>
          <a:cs typeface="Geneva" charset="0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charset="0"/>
        <a:buChar char="*"/>
        <a:defRPr sz="4600" b="1">
          <a:solidFill>
            <a:schemeClr val="tx1"/>
          </a:solidFill>
          <a:latin typeface="Trebuchet MS" charset="0"/>
          <a:ea typeface="Geneva" charset="0"/>
          <a:cs typeface="Geneva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200" kern="1200">
          <a:solidFill>
            <a:srgbClr val="404040"/>
          </a:solidFill>
          <a:latin typeface="+mn-lt"/>
          <a:ea typeface="Geneva" charset="0"/>
          <a:cs typeface="Geneva" charset="0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2000" kern="1200">
          <a:solidFill>
            <a:srgbClr val="404040"/>
          </a:solidFill>
          <a:latin typeface="+mn-lt"/>
          <a:ea typeface="Geneva" charset="0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kern="1200">
          <a:solidFill>
            <a:srgbClr val="404040"/>
          </a:solidFill>
          <a:latin typeface="+mn-lt"/>
          <a:ea typeface="Geneva" charset="0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600" kern="1200">
          <a:solidFill>
            <a:srgbClr val="404040"/>
          </a:solidFill>
          <a:latin typeface="+mn-lt"/>
          <a:ea typeface="Geneva" charset="0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charset="0"/>
        <a:buChar char="*"/>
        <a:defRPr sz="1400" kern="1200">
          <a:solidFill>
            <a:srgbClr val="404040"/>
          </a:solidFill>
          <a:latin typeface="+mn-lt"/>
          <a:ea typeface="Geneva" charset="0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022261"/>
            <a:ext cx="8140700" cy="2813479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it-IT" sz="8000" dirty="0">
                <a:solidFill>
                  <a:srgbClr val="F9C31B"/>
                </a:solidFill>
                <a:latin typeface="Arial" charset="0"/>
                <a:cs typeface="Arial" charset="0"/>
              </a:rPr>
              <a:t>MARY SHELLY</a:t>
            </a:r>
          </a:p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it-IT" sz="8000" i="1" dirty="0">
                <a:solidFill>
                  <a:srgbClr val="F9C31B"/>
                </a:solidFill>
                <a:latin typeface="Arial" charset="0"/>
                <a:cs typeface="Arial" charset="0"/>
              </a:rPr>
              <a:t>FRANKESTEIN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SYMBOLS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1047750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SYMBOLS</a:t>
            </a:r>
            <a:endParaRPr lang="it-IT" sz="360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1916113" y="2401888"/>
            <a:ext cx="6148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Water = knowledge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2659063" y="3259138"/>
            <a:ext cx="5405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Ice = danger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3505200" y="4116388"/>
            <a:ext cx="4559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Lightning = nature’s power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4492625" y="4973638"/>
            <a:ext cx="465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Nature = acceptance, nuturing, calm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5367" name="Rettangolo 7"/>
          <p:cNvSpPr>
            <a:spLocks noChangeArrowheads="1"/>
          </p:cNvSpPr>
          <p:nvPr/>
        </p:nvSpPr>
        <p:spPr bwMode="auto">
          <a:xfrm>
            <a:off x="1247775" y="1543050"/>
            <a:ext cx="681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White/light = knowledge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5362575" y="5830888"/>
            <a:ext cx="3781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Mountains = sublime in nature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1" name="Freccia angolare in su 10"/>
          <p:cNvSpPr/>
          <p:nvPr/>
        </p:nvSpPr>
        <p:spPr>
          <a:xfrm rot="7032948">
            <a:off x="910215" y="1309562"/>
            <a:ext cx="356477" cy="391873"/>
          </a:xfrm>
          <a:prstGeom prst="bentUpArrow">
            <a:avLst>
              <a:gd name="adj1" fmla="val 20349"/>
              <a:gd name="adj2" fmla="val 29891"/>
              <a:gd name="adj3" fmla="val 3045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Freccia angolare in su 11"/>
          <p:cNvSpPr/>
          <p:nvPr/>
        </p:nvSpPr>
        <p:spPr>
          <a:xfrm rot="7032948">
            <a:off x="1586950" y="2205237"/>
            <a:ext cx="356477" cy="391873"/>
          </a:xfrm>
          <a:prstGeom prst="bentUpArrow">
            <a:avLst>
              <a:gd name="adj1" fmla="val 20349"/>
              <a:gd name="adj2" fmla="val 29891"/>
              <a:gd name="adj3" fmla="val 3045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Freccia angolare in su 12"/>
          <p:cNvSpPr/>
          <p:nvPr/>
        </p:nvSpPr>
        <p:spPr>
          <a:xfrm rot="7032948">
            <a:off x="2354233" y="3062675"/>
            <a:ext cx="356477" cy="391873"/>
          </a:xfrm>
          <a:prstGeom prst="bentUpArrow">
            <a:avLst>
              <a:gd name="adj1" fmla="val 20349"/>
              <a:gd name="adj2" fmla="val 29891"/>
              <a:gd name="adj3" fmla="val 3045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Freccia angolare in su 13"/>
          <p:cNvSpPr/>
          <p:nvPr/>
        </p:nvSpPr>
        <p:spPr>
          <a:xfrm rot="7032948">
            <a:off x="3153048" y="3920113"/>
            <a:ext cx="356477" cy="391873"/>
          </a:xfrm>
          <a:prstGeom prst="bentUpArrow">
            <a:avLst>
              <a:gd name="adj1" fmla="val 20349"/>
              <a:gd name="adj2" fmla="val 29891"/>
              <a:gd name="adj3" fmla="val 3045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Freccia angolare in su 14"/>
          <p:cNvSpPr/>
          <p:nvPr/>
        </p:nvSpPr>
        <p:spPr>
          <a:xfrm rot="7032948">
            <a:off x="4125932" y="4777550"/>
            <a:ext cx="356477" cy="391873"/>
          </a:xfrm>
          <a:prstGeom prst="bentUpArrow">
            <a:avLst>
              <a:gd name="adj1" fmla="val 20349"/>
              <a:gd name="adj2" fmla="val 29891"/>
              <a:gd name="adj3" fmla="val 3045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Freccia angolare in su 15"/>
          <p:cNvSpPr/>
          <p:nvPr/>
        </p:nvSpPr>
        <p:spPr>
          <a:xfrm rot="7032948">
            <a:off x="5017123" y="5634989"/>
            <a:ext cx="356477" cy="391873"/>
          </a:xfrm>
          <a:prstGeom prst="bentUpArrow">
            <a:avLst>
              <a:gd name="adj1" fmla="val 20349"/>
              <a:gd name="adj2" fmla="val 29891"/>
              <a:gd name="adj3" fmla="val 3045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 txBox="1">
            <a:spLocks/>
          </p:cNvSpPr>
          <p:nvPr/>
        </p:nvSpPr>
        <p:spPr bwMode="auto">
          <a:xfrm>
            <a:off x="501650" y="2373313"/>
            <a:ext cx="81407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CULTURAL BACKGROUND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510567"/>
            <a:ext cx="8194675" cy="1047750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000" dirty="0">
                <a:solidFill>
                  <a:srgbClr val="000090"/>
                </a:solidFill>
                <a:latin typeface="Arial" charset="0"/>
                <a:cs typeface="Arial" charset="0"/>
              </a:rPr>
              <a:t>CULTURAL BACKGROUND</a:t>
            </a:r>
          </a:p>
        </p:txBody>
      </p:sp>
      <p:sp>
        <p:nvSpPr>
          <p:cNvPr id="17411" name="CasellaDiTesto 9"/>
          <p:cNvSpPr txBox="1">
            <a:spLocks noChangeArrowheads="1"/>
          </p:cNvSpPr>
          <p:nvPr/>
        </p:nvSpPr>
        <p:spPr bwMode="auto">
          <a:xfrm>
            <a:off x="542925" y="1149825"/>
            <a:ext cx="2457450" cy="33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 i="1" dirty="0">
                <a:latin typeface="Arial" charset="0"/>
                <a:cs typeface="Arial" charset="0"/>
              </a:rPr>
              <a:t>Paradise Lost</a:t>
            </a:r>
            <a:endParaRPr lang="it-IT" sz="1400" i="1" dirty="0">
              <a:latin typeface="Arial" charset="0"/>
              <a:cs typeface="Arial" charset="0"/>
            </a:endParaRP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542925" y="1439863"/>
            <a:ext cx="8042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400" dirty="0">
                <a:latin typeface="Arial" charset="0"/>
                <a:cs typeface="Arial" charset="0"/>
              </a:rPr>
              <a:t>Romanticism as rejection of Classicism: the subjective, the irrational, the imaginative, the personal, the spontaneous, the emotional, the visionary, and the transcendental</a:t>
            </a:r>
            <a:r>
              <a:rPr lang="it-IT" sz="1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542925" y="1948348"/>
            <a:ext cx="2750818" cy="338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400" i="1" dirty="0">
                <a:latin typeface="Arial" charset="0"/>
                <a:cs typeface="Arial" charset="0"/>
              </a:rPr>
              <a:t>The Rime of the Ancient Mariner</a:t>
            </a:r>
            <a:endParaRPr lang="it-IT" sz="1400" i="1" dirty="0">
              <a:latin typeface="Arial" charset="0"/>
              <a:cs typeface="Arial" charset="0"/>
            </a:endParaRPr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3293743" y="1959210"/>
            <a:ext cx="4205288" cy="7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200" dirty="0">
                <a:latin typeface="Arial" charset="0"/>
                <a:cs typeface="Arial" charset="0"/>
              </a:rPr>
              <a:t>* fear of imprisonment or entrapment, </a:t>
            </a:r>
            <a:endParaRPr lang="it-IT" sz="1200" dirty="0">
              <a:latin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cs typeface="Arial" charset="0"/>
              </a:rPr>
              <a:t>* fear of rape and personal violation, </a:t>
            </a:r>
            <a:endParaRPr lang="it-IT" sz="1200" dirty="0">
              <a:latin typeface="Arial" charset="0"/>
              <a:cs typeface="Arial" charset="0"/>
            </a:endParaRPr>
          </a:p>
          <a:p>
            <a:r>
              <a:rPr lang="en-GB" sz="1200" dirty="0">
                <a:latin typeface="Arial" charset="0"/>
                <a:cs typeface="Arial" charset="0"/>
              </a:rPr>
              <a:t>* fear of evil triumphing over good and chaos over order.</a:t>
            </a:r>
            <a:endParaRPr lang="it-IT" sz="1200" dirty="0">
              <a:latin typeface="Arial" charset="0"/>
              <a:cs typeface="Arial" charset="0"/>
            </a:endParaRP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542925" y="2703988"/>
            <a:ext cx="2516188" cy="33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 dirty="0">
                <a:latin typeface="Arial" charset="0"/>
                <a:cs typeface="Arial" charset="0"/>
              </a:rPr>
              <a:t>Gothicism</a:t>
            </a:r>
            <a:endParaRPr lang="it-IT" sz="1400" dirty="0">
              <a:latin typeface="Arial" charset="0"/>
              <a:cs typeface="Arial" charset="0"/>
            </a:endParaRP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1474788" y="2991248"/>
            <a:ext cx="3576637" cy="305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Gothic style (Shelley’s) is filled with: 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tangolo 23"/>
          <p:cNvSpPr>
            <a:spLocks noChangeArrowheads="1"/>
          </p:cNvSpPr>
          <p:nvPr/>
        </p:nvSpPr>
        <p:spPr bwMode="auto">
          <a:xfrm>
            <a:off x="2092325" y="3299301"/>
            <a:ext cx="982663" cy="30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F14124"/>
                </a:solidFill>
                <a:latin typeface="Arial" charset="0"/>
                <a:cs typeface="Arial" charset="0"/>
              </a:rPr>
              <a:t>• </a:t>
            </a:r>
            <a:r>
              <a:rPr lang="en-GB" sz="1200">
                <a:latin typeface="Arial" charset="0"/>
                <a:cs typeface="Arial" charset="0"/>
              </a:rPr>
              <a:t>innovation</a:t>
            </a:r>
            <a:r>
              <a:rPr lang="it-IT" sz="12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5" name="Rettangolo 24"/>
          <p:cNvSpPr>
            <a:spLocks noChangeArrowheads="1"/>
          </p:cNvSpPr>
          <p:nvPr/>
        </p:nvSpPr>
        <p:spPr bwMode="auto">
          <a:xfrm>
            <a:off x="2092325" y="3594576"/>
            <a:ext cx="2659063" cy="30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F14124"/>
                </a:solidFill>
                <a:latin typeface="Arial" charset="0"/>
                <a:cs typeface="Arial" charset="0"/>
              </a:rPr>
              <a:t>• </a:t>
            </a:r>
            <a:r>
              <a:rPr lang="en-GB" sz="1200" dirty="0">
                <a:latin typeface="Arial" charset="0"/>
                <a:cs typeface="Arial" charset="0"/>
              </a:rPr>
              <a:t>freedom of thought and expression</a:t>
            </a:r>
            <a:r>
              <a:rPr lang="it-IT" sz="12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6" name="Rettangolo 25"/>
          <p:cNvSpPr>
            <a:spLocks noChangeArrowheads="1"/>
          </p:cNvSpPr>
          <p:nvPr/>
        </p:nvSpPr>
        <p:spPr bwMode="auto">
          <a:xfrm>
            <a:off x="2092325" y="3888223"/>
            <a:ext cx="1739579" cy="30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F14124"/>
                </a:solidFill>
                <a:latin typeface="Arial" charset="0"/>
                <a:cs typeface="Arial" charset="0"/>
              </a:rPr>
              <a:t>• </a:t>
            </a:r>
            <a:r>
              <a:rPr lang="en-GB" sz="1200" dirty="0">
                <a:latin typeface="Arial" charset="0"/>
                <a:cs typeface="Arial" charset="0"/>
              </a:rPr>
              <a:t>idealisation of nature</a:t>
            </a:r>
            <a:r>
              <a:rPr lang="it-IT" sz="12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7" name="Rettangolo 26"/>
          <p:cNvSpPr>
            <a:spLocks noChangeArrowheads="1"/>
          </p:cNvSpPr>
          <p:nvPr/>
        </p:nvSpPr>
        <p:spPr bwMode="auto">
          <a:xfrm>
            <a:off x="2092325" y="4183459"/>
            <a:ext cx="2017713" cy="305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F14124"/>
                </a:solidFill>
                <a:latin typeface="Arial" charset="0"/>
                <a:cs typeface="Arial" charset="0"/>
              </a:rPr>
              <a:t>• </a:t>
            </a:r>
            <a:r>
              <a:rPr lang="en-GB" sz="1200" dirty="0">
                <a:latin typeface="Arial" charset="0"/>
                <a:cs typeface="Arial" charset="0"/>
              </a:rPr>
              <a:t>supernatural occurrences</a:t>
            </a:r>
            <a:r>
              <a:rPr lang="it-IT" sz="12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8" name="Rettangolo 27"/>
          <p:cNvSpPr>
            <a:spLocks noChangeArrowheads="1"/>
          </p:cNvSpPr>
          <p:nvPr/>
        </p:nvSpPr>
        <p:spPr bwMode="auto">
          <a:xfrm>
            <a:off x="2092325" y="4478813"/>
            <a:ext cx="4381500" cy="30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200" dirty="0">
                <a:solidFill>
                  <a:srgbClr val="F14124"/>
                </a:solidFill>
                <a:latin typeface="Arial" charset="0"/>
                <a:cs typeface="Arial" charset="0"/>
              </a:rPr>
              <a:t>• </a:t>
            </a:r>
            <a:r>
              <a:rPr lang="en-GB" sz="1200" dirty="0">
                <a:latin typeface="Arial" charset="0"/>
                <a:cs typeface="Arial" charset="0"/>
              </a:rPr>
              <a:t>protagonist is usually a solitary, egocentric character</a:t>
            </a:r>
            <a:r>
              <a:rPr lang="it-IT" sz="12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9" name="Rettangolo 28"/>
          <p:cNvSpPr>
            <a:spLocks noChangeArrowheads="1"/>
          </p:cNvSpPr>
          <p:nvPr/>
        </p:nvSpPr>
        <p:spPr bwMode="auto">
          <a:xfrm>
            <a:off x="2092325" y="4772423"/>
            <a:ext cx="2590800" cy="305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F14124"/>
                </a:solidFill>
                <a:latin typeface="Arial" charset="0"/>
                <a:cs typeface="Arial" charset="0"/>
              </a:rPr>
              <a:t>• </a:t>
            </a:r>
            <a:r>
              <a:rPr lang="en-GB" sz="1200" dirty="0">
                <a:latin typeface="Arial" charset="0"/>
                <a:cs typeface="Arial" charset="0"/>
              </a:rPr>
              <a:t>nature used to create atmosphere</a:t>
            </a:r>
            <a:r>
              <a:rPr lang="it-IT" sz="12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0" name="Rettangolo 29"/>
          <p:cNvSpPr>
            <a:spLocks noChangeArrowheads="1"/>
          </p:cNvSpPr>
          <p:nvPr/>
        </p:nvSpPr>
        <p:spPr bwMode="auto">
          <a:xfrm>
            <a:off x="2092325" y="5067698"/>
            <a:ext cx="647700" cy="305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F14124"/>
                </a:solidFill>
                <a:latin typeface="Arial" charset="0"/>
                <a:cs typeface="Arial" charset="0"/>
              </a:rPr>
              <a:t>• </a:t>
            </a:r>
            <a:r>
              <a:rPr lang="en-GB" sz="1200" dirty="0">
                <a:latin typeface="Arial" charset="0"/>
                <a:cs typeface="Arial" charset="0"/>
              </a:rPr>
              <a:t>terror</a:t>
            </a:r>
            <a:r>
              <a:rPr lang="it-IT" sz="12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1" name="Rettangolo 30"/>
          <p:cNvSpPr>
            <a:spLocks noChangeArrowheads="1"/>
          </p:cNvSpPr>
          <p:nvPr/>
        </p:nvSpPr>
        <p:spPr bwMode="auto">
          <a:xfrm>
            <a:off x="2063525" y="5363051"/>
            <a:ext cx="2513013" cy="30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200" dirty="0">
                <a:latin typeface="Arial" charset="0"/>
                <a:cs typeface="Arial" charset="0"/>
              </a:rPr>
              <a:t> </a:t>
            </a:r>
            <a:r>
              <a:rPr lang="en-GB" sz="1200" dirty="0">
                <a:solidFill>
                  <a:srgbClr val="F14124"/>
                </a:solidFill>
                <a:latin typeface="Arial" charset="0"/>
                <a:cs typeface="Arial" charset="0"/>
              </a:rPr>
              <a:t>• </a:t>
            </a:r>
            <a:r>
              <a:rPr lang="en-GB" sz="1200" dirty="0">
                <a:latin typeface="Arial" charset="0"/>
                <a:cs typeface="Arial" charset="0"/>
              </a:rPr>
              <a:t>the dark side of human nature</a:t>
            </a:r>
            <a:endParaRPr lang="it-IT" sz="1200" dirty="0">
              <a:latin typeface="Arial" charset="0"/>
              <a:cs typeface="Arial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542925" y="5713413"/>
            <a:ext cx="8108950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/>
                <a:ea typeface="+mn-ea"/>
                <a:cs typeface="Arial"/>
              </a:rPr>
              <a:t>But Shelley adds to her development of the plot by using </a:t>
            </a:r>
            <a:r>
              <a:rPr lang="en-GB" sz="1400" b="1" dirty="0">
                <a:solidFill>
                  <a:schemeClr val="accent6"/>
                </a:solidFill>
                <a:latin typeface="Arial"/>
                <a:ea typeface="+mn-ea"/>
                <a:cs typeface="Arial"/>
              </a:rPr>
              <a:t>psychological realism + science</a:t>
            </a:r>
            <a:endParaRPr lang="it-IT" sz="1400" dirty="0">
              <a:solidFill>
                <a:schemeClr val="accent6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>
            <a:off x="542925" y="6120288"/>
            <a:ext cx="2516188" cy="33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/>
              <a:t>Science</a:t>
            </a:r>
            <a:endParaRPr lang="it-IT" sz="1400"/>
          </a:p>
        </p:txBody>
      </p:sp>
      <p:sp>
        <p:nvSpPr>
          <p:cNvPr id="34" name="Freccia destra 33"/>
          <p:cNvSpPr/>
          <p:nvPr/>
        </p:nvSpPr>
        <p:spPr>
          <a:xfrm>
            <a:off x="297065" y="1170290"/>
            <a:ext cx="245077" cy="300717"/>
          </a:xfrm>
          <a:prstGeom prst="rightArrow">
            <a:avLst>
              <a:gd name="adj1" fmla="val 17399"/>
              <a:gd name="adj2" fmla="val 31818"/>
            </a:avLst>
          </a:prstGeom>
          <a:solidFill>
            <a:srgbClr val="C3260C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5" name="Freccia destra 34"/>
          <p:cNvSpPr/>
          <p:nvPr/>
        </p:nvSpPr>
        <p:spPr>
          <a:xfrm>
            <a:off x="297065" y="1549072"/>
            <a:ext cx="245077" cy="300717"/>
          </a:xfrm>
          <a:prstGeom prst="rightArrow">
            <a:avLst>
              <a:gd name="adj1" fmla="val 17399"/>
              <a:gd name="adj2" fmla="val 31818"/>
            </a:avLst>
          </a:prstGeom>
          <a:solidFill>
            <a:srgbClr val="C3260C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6" name="Freccia destra 35"/>
          <p:cNvSpPr/>
          <p:nvPr/>
        </p:nvSpPr>
        <p:spPr>
          <a:xfrm>
            <a:off x="297065" y="1949412"/>
            <a:ext cx="245077" cy="300717"/>
          </a:xfrm>
          <a:prstGeom prst="rightArrow">
            <a:avLst>
              <a:gd name="adj1" fmla="val 17399"/>
              <a:gd name="adj2" fmla="val 31818"/>
            </a:avLst>
          </a:prstGeom>
          <a:solidFill>
            <a:srgbClr val="C3260C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7" name="Freccia destra 36"/>
          <p:cNvSpPr/>
          <p:nvPr/>
        </p:nvSpPr>
        <p:spPr>
          <a:xfrm>
            <a:off x="297065" y="2705985"/>
            <a:ext cx="245077" cy="300717"/>
          </a:xfrm>
          <a:prstGeom prst="rightArrow">
            <a:avLst>
              <a:gd name="adj1" fmla="val 17399"/>
              <a:gd name="adj2" fmla="val 31818"/>
            </a:avLst>
          </a:prstGeom>
          <a:solidFill>
            <a:srgbClr val="C3260C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8" name="Freccia destra 37"/>
          <p:cNvSpPr/>
          <p:nvPr/>
        </p:nvSpPr>
        <p:spPr>
          <a:xfrm>
            <a:off x="297065" y="5699107"/>
            <a:ext cx="245077" cy="300717"/>
          </a:xfrm>
          <a:prstGeom prst="rightArrow">
            <a:avLst>
              <a:gd name="adj1" fmla="val 17399"/>
              <a:gd name="adj2" fmla="val 31818"/>
            </a:avLst>
          </a:prstGeom>
          <a:solidFill>
            <a:srgbClr val="C3260C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9" name="Freccia destra 38"/>
          <p:cNvSpPr/>
          <p:nvPr/>
        </p:nvSpPr>
        <p:spPr>
          <a:xfrm>
            <a:off x="297065" y="6122452"/>
            <a:ext cx="245077" cy="300717"/>
          </a:xfrm>
          <a:prstGeom prst="rightArrow">
            <a:avLst>
              <a:gd name="adj1" fmla="val 17399"/>
              <a:gd name="adj2" fmla="val 31818"/>
            </a:avLst>
          </a:prstGeom>
          <a:solidFill>
            <a:srgbClr val="C3260C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FORM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1019175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FORM</a:t>
            </a:r>
          </a:p>
        </p:txBody>
      </p:sp>
      <p:sp>
        <p:nvSpPr>
          <p:cNvPr id="7171" name="Rettangolo 4"/>
          <p:cNvSpPr>
            <a:spLocks noChangeArrowheads="1"/>
          </p:cNvSpPr>
          <p:nvPr/>
        </p:nvSpPr>
        <p:spPr bwMode="auto">
          <a:xfrm>
            <a:off x="407988" y="1155700"/>
            <a:ext cx="7954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The novel is constructed of three concentric layers, one within the other: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7172" name="CasellaDiTesto 5"/>
          <p:cNvSpPr txBox="1">
            <a:spLocks noChangeArrowheads="1"/>
          </p:cNvSpPr>
          <p:nvPr/>
        </p:nvSpPr>
        <p:spPr bwMode="auto">
          <a:xfrm>
            <a:off x="2220913" y="2073275"/>
            <a:ext cx="4967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/>
            <a:r>
              <a:rPr lang="it-IT" dirty="0" err="1">
                <a:latin typeface="Arial" charset="0"/>
                <a:cs typeface="Arial" charset="0"/>
              </a:rPr>
              <a:t>Prologue</a:t>
            </a:r>
            <a:r>
              <a:rPr lang="it-IT" dirty="0">
                <a:latin typeface="Arial" charset="0"/>
                <a:cs typeface="Arial" charset="0"/>
              </a:rPr>
              <a:t> (</a:t>
            </a:r>
            <a:r>
              <a:rPr lang="it-IT" dirty="0" err="1">
                <a:latin typeface="Arial" charset="0"/>
                <a:cs typeface="Arial" charset="0"/>
              </a:rPr>
              <a:t>Letters</a:t>
            </a:r>
            <a:r>
              <a:rPr lang="it-IT" dirty="0">
                <a:latin typeface="Arial" charset="0"/>
                <a:cs typeface="Arial" charset="0"/>
              </a:rPr>
              <a:t> I-IV), </a:t>
            </a:r>
            <a:r>
              <a:rPr lang="it-IT" dirty="0" err="1">
                <a:latin typeface="Arial" charset="0"/>
                <a:cs typeface="Arial" charset="0"/>
              </a:rPr>
              <a:t>Chapter</a:t>
            </a:r>
            <a:r>
              <a:rPr lang="it-IT" dirty="0">
                <a:latin typeface="Arial" charset="0"/>
                <a:cs typeface="Arial" charset="0"/>
              </a:rPr>
              <a:t> 24, </a:t>
            </a:r>
            <a:r>
              <a:rPr lang="it-IT" dirty="0" err="1">
                <a:latin typeface="Arial" charset="0"/>
                <a:cs typeface="Arial" charset="0"/>
              </a:rPr>
              <a:t>Epilogue</a:t>
            </a:r>
            <a:endParaRPr lang="it-IT" dirty="0">
              <a:latin typeface="Arial" charset="0"/>
              <a:cs typeface="Arial" charset="0"/>
            </a:endParaRPr>
          </a:p>
          <a:p>
            <a:pPr algn="ctr"/>
            <a:r>
              <a:rPr lang="it-IT" dirty="0">
                <a:solidFill>
                  <a:srgbClr val="00B0F0"/>
                </a:solidFill>
                <a:latin typeface="Arial" charset="0"/>
                <a:cs typeface="Arial" charset="0"/>
              </a:rPr>
              <a:t>Narrator: Robert </a:t>
            </a:r>
            <a:r>
              <a:rPr lang="it-IT" dirty="0" err="1">
                <a:solidFill>
                  <a:srgbClr val="00B0F0"/>
                </a:solidFill>
                <a:latin typeface="Arial" charset="0"/>
                <a:cs typeface="Arial" charset="0"/>
              </a:rPr>
              <a:t>Walton</a:t>
            </a:r>
            <a:endParaRPr lang="it-IT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859088" y="3009900"/>
            <a:ext cx="3690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/>
            <a:r>
              <a:rPr lang="it-IT" dirty="0" err="1">
                <a:latin typeface="Arial" charset="0"/>
                <a:cs typeface="Arial" charset="0"/>
              </a:rPr>
              <a:t>Chapters</a:t>
            </a:r>
            <a:r>
              <a:rPr lang="it-IT" dirty="0">
                <a:latin typeface="Arial" charset="0"/>
                <a:cs typeface="Arial" charset="0"/>
              </a:rPr>
              <a:t> 1-10, 17-24</a:t>
            </a:r>
          </a:p>
          <a:p>
            <a:pPr algn="ctr"/>
            <a:r>
              <a:rPr lang="it-IT" dirty="0">
                <a:solidFill>
                  <a:srgbClr val="00B0F0"/>
                </a:solidFill>
                <a:latin typeface="Arial" charset="0"/>
                <a:cs typeface="Arial" charset="0"/>
              </a:rPr>
              <a:t>Narrator: Victor </a:t>
            </a:r>
            <a:r>
              <a:rPr lang="it-IT" dirty="0" err="1">
                <a:solidFill>
                  <a:srgbClr val="00B0F0"/>
                </a:solidFill>
                <a:latin typeface="Arial" charset="0"/>
                <a:cs typeface="Arial" charset="0"/>
              </a:rPr>
              <a:t>Frankestein</a:t>
            </a:r>
            <a:endParaRPr lang="it-IT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3405188" y="4071938"/>
            <a:ext cx="2598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/>
            <a:r>
              <a:rPr lang="it-IT" dirty="0" err="1">
                <a:latin typeface="Arial" charset="0"/>
                <a:cs typeface="Arial" charset="0"/>
              </a:rPr>
              <a:t>Chapters</a:t>
            </a:r>
            <a:r>
              <a:rPr lang="it-IT" dirty="0">
                <a:latin typeface="Arial" charset="0"/>
                <a:cs typeface="Arial" charset="0"/>
              </a:rPr>
              <a:t> 11-16</a:t>
            </a:r>
          </a:p>
          <a:p>
            <a:pPr algn="ctr"/>
            <a:r>
              <a:rPr lang="it-IT" dirty="0">
                <a:solidFill>
                  <a:srgbClr val="00B0F0"/>
                </a:solidFill>
                <a:latin typeface="Arial" charset="0"/>
                <a:cs typeface="Arial" charset="0"/>
              </a:rPr>
              <a:t>Narrator: The Creature</a:t>
            </a:r>
          </a:p>
        </p:txBody>
      </p:sp>
      <p:sp>
        <p:nvSpPr>
          <p:cNvPr id="11" name="Cornice 10"/>
          <p:cNvSpPr/>
          <p:nvPr/>
        </p:nvSpPr>
        <p:spPr>
          <a:xfrm>
            <a:off x="3285341" y="3889338"/>
            <a:ext cx="2838819" cy="977705"/>
          </a:xfrm>
          <a:prstGeom prst="frame">
            <a:avLst>
              <a:gd name="adj1" fmla="val 3566"/>
            </a:avLst>
          </a:prstGeom>
          <a:solidFill>
            <a:schemeClr val="accent6">
              <a:lumMod val="75000"/>
            </a:schemeClr>
          </a:solidFill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Cornice 14"/>
          <p:cNvSpPr/>
          <p:nvPr/>
        </p:nvSpPr>
        <p:spPr>
          <a:xfrm>
            <a:off x="2955786" y="2814872"/>
            <a:ext cx="3497928" cy="2311427"/>
          </a:xfrm>
          <a:prstGeom prst="frame">
            <a:avLst>
              <a:gd name="adj1" fmla="val 3566"/>
            </a:avLst>
          </a:prstGeom>
          <a:solidFill>
            <a:schemeClr val="accent6">
              <a:lumMod val="75000"/>
            </a:schemeClr>
          </a:solidFill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Cornice 16"/>
          <p:cNvSpPr/>
          <p:nvPr/>
        </p:nvSpPr>
        <p:spPr>
          <a:xfrm>
            <a:off x="2133290" y="1761277"/>
            <a:ext cx="5142920" cy="3617370"/>
          </a:xfrm>
          <a:prstGeom prst="frame">
            <a:avLst>
              <a:gd name="adj1" fmla="val 3566"/>
            </a:avLst>
          </a:prstGeom>
          <a:solidFill>
            <a:schemeClr val="accent6">
              <a:lumMod val="75000"/>
            </a:schemeClr>
          </a:solidFill>
          <a:ln w="1905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1425575" y="5607050"/>
            <a:ext cx="7620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 dirty="0">
                <a:latin typeface="Arial" charset="0"/>
                <a:cs typeface="Arial" charset="0"/>
              </a:rPr>
              <a:t>Robert Walton’s letters to his sister; </a:t>
            </a:r>
            <a:endParaRPr lang="it-IT" sz="1400" dirty="0">
              <a:latin typeface="Arial" charset="0"/>
              <a:cs typeface="Arial" charset="0"/>
            </a:endParaRPr>
          </a:p>
        </p:txBody>
      </p:sp>
      <p:sp>
        <p:nvSpPr>
          <p:cNvPr id="18" name="Freccia destra 17"/>
          <p:cNvSpPr/>
          <p:nvPr/>
        </p:nvSpPr>
        <p:spPr>
          <a:xfrm>
            <a:off x="1013731" y="5640054"/>
            <a:ext cx="245077" cy="273377"/>
          </a:xfrm>
          <a:prstGeom prst="rightArrow">
            <a:avLst>
              <a:gd name="adj1" fmla="val 17399"/>
              <a:gd name="adj2" fmla="val 31818"/>
            </a:avLst>
          </a:prstGeom>
          <a:solidFill>
            <a:srgbClr val="C3260C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309563" y="5607050"/>
            <a:ext cx="70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>
                <a:latin typeface="Arial" charset="0"/>
                <a:cs typeface="Arial" charset="0"/>
              </a:rPr>
              <a:t>outer</a:t>
            </a:r>
            <a:endParaRPr lang="it-IT" sz="1400"/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1425575" y="5946775"/>
            <a:ext cx="76200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 dirty="0"/>
              <a:t>Frankenstein’s story as he tells it to Walton; </a:t>
            </a:r>
            <a:endParaRPr lang="it-IT" sz="1400" dirty="0"/>
          </a:p>
        </p:txBody>
      </p:sp>
      <p:sp>
        <p:nvSpPr>
          <p:cNvPr id="22" name="Freccia destra 21"/>
          <p:cNvSpPr/>
          <p:nvPr/>
        </p:nvSpPr>
        <p:spPr>
          <a:xfrm>
            <a:off x="1013731" y="5978608"/>
            <a:ext cx="245077" cy="273377"/>
          </a:xfrm>
          <a:prstGeom prst="rightArrow">
            <a:avLst>
              <a:gd name="adj1" fmla="val 17399"/>
              <a:gd name="adj2" fmla="val 31818"/>
            </a:avLst>
          </a:prstGeom>
          <a:solidFill>
            <a:srgbClr val="C3260C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309563" y="5946775"/>
            <a:ext cx="7826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/>
              <a:t>middle </a:t>
            </a:r>
            <a:endParaRPr lang="it-IT" sz="1400"/>
          </a:p>
        </p:txBody>
      </p:sp>
      <p:sp>
        <p:nvSpPr>
          <p:cNvPr id="24" name="CasellaDiTesto 23"/>
          <p:cNvSpPr txBox="1">
            <a:spLocks noChangeArrowheads="1"/>
          </p:cNvSpPr>
          <p:nvPr/>
        </p:nvSpPr>
        <p:spPr bwMode="auto">
          <a:xfrm>
            <a:off x="1425575" y="6261100"/>
            <a:ext cx="7842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 dirty="0"/>
              <a:t>Monster’s description to Frankenstein of the development of his mind at the de </a:t>
            </a:r>
            <a:r>
              <a:rPr lang="en-GB" sz="1400" dirty="0" err="1"/>
              <a:t>Laceys</a:t>
            </a:r>
            <a:r>
              <a:rPr lang="en-GB" sz="1400" dirty="0"/>
              <a:t>’. </a:t>
            </a:r>
            <a:endParaRPr lang="it-IT" sz="1400" dirty="0">
              <a:latin typeface="Arial" charset="0"/>
              <a:cs typeface="Arial" charset="0"/>
            </a:endParaRPr>
          </a:p>
        </p:txBody>
      </p:sp>
      <p:sp>
        <p:nvSpPr>
          <p:cNvPr id="25" name="Freccia destra 24"/>
          <p:cNvSpPr/>
          <p:nvPr/>
        </p:nvSpPr>
        <p:spPr>
          <a:xfrm>
            <a:off x="1013731" y="6293246"/>
            <a:ext cx="245077" cy="273377"/>
          </a:xfrm>
          <a:prstGeom prst="rightArrow">
            <a:avLst>
              <a:gd name="adj1" fmla="val 17399"/>
              <a:gd name="adj2" fmla="val 31818"/>
            </a:avLst>
          </a:prstGeom>
          <a:solidFill>
            <a:srgbClr val="C3260C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309563" y="6261100"/>
            <a:ext cx="70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r>
              <a:rPr lang="en-GB" sz="1400"/>
              <a:t>inner </a:t>
            </a:r>
            <a:endParaRPr lang="it-IT"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20" grpId="0"/>
      <p:bldP spid="21" grpId="0"/>
      <p:bldP spid="23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CHARACTERS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360363"/>
            <a:ext cx="8524875" cy="1047750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CHARACTERS</a:t>
            </a:r>
          </a:p>
        </p:txBody>
      </p:sp>
      <p:sp>
        <p:nvSpPr>
          <p:cNvPr id="9219" name="Rettangolo 7"/>
          <p:cNvSpPr>
            <a:spLocks noChangeArrowheads="1"/>
          </p:cNvSpPr>
          <p:nvPr/>
        </p:nvSpPr>
        <p:spPr bwMode="auto">
          <a:xfrm>
            <a:off x="808038" y="1408113"/>
            <a:ext cx="7554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Victor Frankenstein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808038" y="1876425"/>
            <a:ext cx="7554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The Monster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808038" y="2811463"/>
            <a:ext cx="7554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dirty="0">
                <a:latin typeface="Arial" charset="0"/>
                <a:cs typeface="Arial" charset="0"/>
              </a:rPr>
              <a:t>Elizabeth </a:t>
            </a:r>
            <a:r>
              <a:rPr lang="en-GB" dirty="0" err="1">
                <a:latin typeface="Arial" charset="0"/>
                <a:cs typeface="Arial" charset="0"/>
              </a:rPr>
              <a:t>Lavenza</a:t>
            </a: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808038" y="3279775"/>
            <a:ext cx="7554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Alphonse Frankenstein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808038" y="3748088"/>
            <a:ext cx="7554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Caroline Beaufort Frankenstein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808038" y="4216400"/>
            <a:ext cx="7554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William Frankenstein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808038" y="4683125"/>
            <a:ext cx="7554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Justine Moritz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808038" y="2344738"/>
            <a:ext cx="7554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/>
            <a:r>
              <a:rPr lang="en-GB">
                <a:latin typeface="Arial" charset="0"/>
                <a:cs typeface="Arial" charset="0"/>
              </a:rPr>
              <a:t>Henry Clerval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808038" y="5151438"/>
            <a:ext cx="7554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De Lacey Family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808038" y="5619750"/>
            <a:ext cx="7554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Robert Walton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808038" y="6124575"/>
            <a:ext cx="7554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latin typeface="Arial" charset="0"/>
                <a:cs typeface="Arial" charset="0"/>
              </a:rPr>
              <a:t>Margaret Saville</a:t>
            </a:r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  <p:bldP spid="12" grpId="0"/>
      <p:bldP spid="13" grpId="0"/>
      <p:bldP spid="7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THEMES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1047750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>
                <a:solidFill>
                  <a:srgbClr val="000090"/>
                </a:solidFill>
                <a:latin typeface="Arial" charset="0"/>
                <a:cs typeface="Arial" charset="0"/>
              </a:rPr>
              <a:t>THEMES</a:t>
            </a:r>
          </a:p>
        </p:txBody>
      </p:sp>
      <p:sp>
        <p:nvSpPr>
          <p:cNvPr id="8" name="Rettangolo 7"/>
          <p:cNvSpPr/>
          <p:nvPr/>
        </p:nvSpPr>
        <p:spPr>
          <a:xfrm>
            <a:off x="808038" y="1408113"/>
            <a:ext cx="75549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dirty="0">
                <a:latin typeface="Arial"/>
                <a:ea typeface="+mn-ea"/>
                <a:cs typeface="Arial"/>
              </a:rPr>
              <a:t>Consequences of irresponsibility in the pursuit of knowledge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08038" y="1968500"/>
            <a:ext cx="755491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dirty="0">
                <a:latin typeface="Arial"/>
                <a:ea typeface="+mn-ea"/>
                <a:cs typeface="Arial"/>
              </a:rPr>
              <a:t>Consequences of pride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08038" y="3090863"/>
            <a:ext cx="75549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dirty="0">
                <a:latin typeface="Arial"/>
                <a:ea typeface="+mn-ea"/>
                <a:cs typeface="Arial"/>
              </a:rPr>
              <a:t>Destructive power of revenge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08038" y="3651250"/>
            <a:ext cx="755491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dirty="0">
                <a:latin typeface="Arial"/>
                <a:ea typeface="+mn-ea"/>
                <a:cs typeface="Arial"/>
              </a:rPr>
              <a:t>Parent-child conflicts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8038" y="4211638"/>
            <a:ext cx="75549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dirty="0">
                <a:latin typeface="Arial"/>
                <a:ea typeface="+mn-ea"/>
                <a:cs typeface="Arial"/>
              </a:rPr>
              <a:t>The use of knowledge for good or evil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808038" y="4773613"/>
            <a:ext cx="7554912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dirty="0">
                <a:latin typeface="Arial"/>
                <a:ea typeface="+mn-ea"/>
                <a:cs typeface="Arial"/>
              </a:rPr>
              <a:t>The invasion of technology into modern life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808038" y="5334000"/>
            <a:ext cx="7554912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dirty="0">
                <a:latin typeface="Arial"/>
                <a:ea typeface="+mn-ea"/>
                <a:cs typeface="Arial"/>
              </a:rPr>
              <a:t>Treatment of the poor or uneducated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08038" y="2530475"/>
            <a:ext cx="75549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dirty="0">
                <a:latin typeface="Arial"/>
                <a:ea typeface="+mn-ea"/>
                <a:cs typeface="Arial"/>
              </a:rPr>
              <a:t>Consequences of society’s rejection of someone who is unattractive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08038" y="5894388"/>
            <a:ext cx="75549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• </a:t>
            </a:r>
            <a:r>
              <a:rPr lang="en-GB" dirty="0">
                <a:latin typeface="Arial"/>
                <a:ea typeface="+mn-ea"/>
                <a:cs typeface="Arial"/>
              </a:rPr>
              <a:t>The power of nature in the face of unnatural events</a:t>
            </a:r>
            <a:endParaRPr lang="it-IT" dirty="0"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7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>
                <a:solidFill>
                  <a:srgbClr val="F9C31B"/>
                </a:solidFill>
                <a:latin typeface="Arial" charset="0"/>
                <a:cs typeface="Arial" charset="0"/>
              </a:rPr>
              <a:t>THE CREATURE</a:t>
            </a:r>
            <a:endParaRPr lang="it-IT" sz="3600" b="1">
              <a:solidFill>
                <a:srgbClr val="F9C31B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493391"/>
            <a:ext cx="8524875" cy="1047750"/>
          </a:xfrm>
        </p:spPr>
        <p:txBody>
          <a:bodyPr/>
          <a:lstStyle/>
          <a:p>
            <a:pPr marL="44450" indent="0" algn="ctr">
              <a:buFont typeface="Georgia" charset="0"/>
              <a:buNone/>
            </a:pPr>
            <a:r>
              <a:rPr lang="it-IT" sz="4800" dirty="0">
                <a:solidFill>
                  <a:srgbClr val="000090"/>
                </a:solidFill>
                <a:latin typeface="Arial" charset="0"/>
                <a:cs typeface="Arial" charset="0"/>
              </a:rPr>
              <a:t>THE CREATURE</a:t>
            </a:r>
            <a:endParaRPr lang="it-IT" sz="36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1654175" y="2290763"/>
            <a:ext cx="585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>
                <a:latin typeface="Arial" charset="0"/>
                <a:cs typeface="Arial" charset="0"/>
              </a:rPr>
              <a:t>Victor’s doppelganger (alter ego)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654175" y="3036888"/>
            <a:ext cx="41481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rationally analyses the society that rejects him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654175" y="4060825"/>
            <a:ext cx="585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>
                <a:latin typeface="Arial" charset="0"/>
                <a:cs typeface="Arial" charset="0"/>
              </a:rPr>
              <a:t>sympathetic character</a:t>
            </a:r>
            <a:r>
              <a:rPr lang="it-IT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1654175" y="4806950"/>
            <a:ext cx="5011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admires people and wants to be a part of human society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654175" y="1543050"/>
            <a:ext cx="585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  <a:cs typeface="Arial" charset="0"/>
              </a:rPr>
              <a:t>never named</a:t>
            </a:r>
            <a:r>
              <a:rPr lang="it-IT">
                <a:latin typeface="Arial" charset="0"/>
                <a:cs typeface="Arial" charset="0"/>
              </a:rPr>
              <a:t> </a:t>
            </a:r>
            <a:endParaRPr lang="it-IT" sz="1600"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2805113" y="5830888"/>
            <a:ext cx="4703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GB">
                <a:latin typeface="Arial" charset="0"/>
                <a:cs typeface="Arial" charset="0"/>
              </a:rPr>
              <a:t>(only resorts to violence) when he is repeatedly rejected</a:t>
            </a:r>
            <a:endParaRPr lang="it-IT">
              <a:latin typeface="Arial" charset="0"/>
              <a:cs typeface="Arial" charset="0"/>
            </a:endParaRPr>
          </a:p>
        </p:txBody>
      </p:sp>
      <p:sp>
        <p:nvSpPr>
          <p:cNvPr id="10" name="Freccia destra rientrata 9"/>
          <p:cNvSpPr/>
          <p:nvPr/>
        </p:nvSpPr>
        <p:spPr>
          <a:xfrm>
            <a:off x="1231373" y="1574842"/>
            <a:ext cx="301317" cy="307121"/>
          </a:xfrm>
          <a:prstGeom prst="notchedRightArrow">
            <a:avLst>
              <a:gd name="adj1" fmla="val 44523"/>
              <a:gd name="adj2" fmla="val 48996"/>
            </a:avLst>
          </a:prstGeom>
          <a:noFill/>
          <a:ln w="28575" cmpd="sng"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Freccia destra rientrata 11"/>
          <p:cNvSpPr/>
          <p:nvPr/>
        </p:nvSpPr>
        <p:spPr>
          <a:xfrm>
            <a:off x="1231373" y="3206617"/>
            <a:ext cx="301317" cy="307121"/>
          </a:xfrm>
          <a:prstGeom prst="notchedRightArrow">
            <a:avLst>
              <a:gd name="adj1" fmla="val 44523"/>
              <a:gd name="adj2" fmla="val 48996"/>
            </a:avLst>
          </a:prstGeom>
          <a:noFill/>
          <a:ln w="28575" cmpd="sng"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Freccia destra rientrata 12"/>
          <p:cNvSpPr/>
          <p:nvPr/>
        </p:nvSpPr>
        <p:spPr>
          <a:xfrm>
            <a:off x="1231373" y="4976892"/>
            <a:ext cx="301317" cy="307121"/>
          </a:xfrm>
          <a:prstGeom prst="notchedRightArrow">
            <a:avLst>
              <a:gd name="adj1" fmla="val 44523"/>
              <a:gd name="adj2" fmla="val 48996"/>
            </a:avLst>
          </a:prstGeom>
          <a:noFill/>
          <a:ln w="28575" cmpd="sng"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Freccia destra rientrata 13"/>
          <p:cNvSpPr/>
          <p:nvPr/>
        </p:nvSpPr>
        <p:spPr>
          <a:xfrm rot="10800000">
            <a:off x="7548338" y="2321480"/>
            <a:ext cx="301317" cy="307121"/>
          </a:xfrm>
          <a:prstGeom prst="notchedRightArrow">
            <a:avLst>
              <a:gd name="adj1" fmla="val 44523"/>
              <a:gd name="adj2" fmla="val 51735"/>
            </a:avLst>
          </a:prstGeom>
          <a:noFill/>
          <a:ln w="28575" cmpd="sng"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Freccia destra rientrata 14"/>
          <p:cNvSpPr/>
          <p:nvPr/>
        </p:nvSpPr>
        <p:spPr>
          <a:xfrm rot="10800000">
            <a:off x="7548338" y="4091754"/>
            <a:ext cx="301317" cy="307121"/>
          </a:xfrm>
          <a:prstGeom prst="notchedRightArrow">
            <a:avLst>
              <a:gd name="adj1" fmla="val 44523"/>
              <a:gd name="adj2" fmla="val 51735"/>
            </a:avLst>
          </a:prstGeom>
          <a:noFill/>
          <a:ln w="28575" cmpd="sng"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Freccia destra rientrata 15"/>
          <p:cNvSpPr/>
          <p:nvPr/>
        </p:nvSpPr>
        <p:spPr>
          <a:xfrm rot="10800000">
            <a:off x="7548338" y="6000529"/>
            <a:ext cx="301317" cy="307121"/>
          </a:xfrm>
          <a:prstGeom prst="notchedRightArrow">
            <a:avLst>
              <a:gd name="adj1" fmla="val 44523"/>
              <a:gd name="adj2" fmla="val 51735"/>
            </a:avLst>
          </a:prstGeom>
          <a:noFill/>
          <a:ln w="28575" cmpd="sng">
            <a:solidFill>
              <a:srgbClr val="B40D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102</TotalTime>
  <Words>395</Words>
  <Application>Microsoft Macintosh PowerPoint</Application>
  <PresentationFormat>Presentazione su schermo (4:3)</PresentationFormat>
  <Paragraphs>79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27</cp:revision>
  <dcterms:created xsi:type="dcterms:W3CDTF">2016-09-16T14:28:41Z</dcterms:created>
  <dcterms:modified xsi:type="dcterms:W3CDTF">2023-04-06T07:37:54Z</dcterms:modified>
</cp:coreProperties>
</file>