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427"/>
    <a:srgbClr val="059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34" d="100"/>
          <a:sy n="134" d="100"/>
        </p:scale>
        <p:origin x="-3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44D3-528F-8746-B7B9-4671C11BE09D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B8AE-C779-CD4D-A184-71304CA8F25D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50460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95F00-CFBC-2B4F-9786-F146F18EE501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2D35-AC6B-AC45-AFEF-0752214D8EA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E9959-3018-614B-A33E-E3C421AD2C59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7F250-9B9E-C04D-B086-9D70C8867513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15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5A49-32F8-634D-9584-540E016A77D3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71FB4-BA8E-E94D-B8A8-7488F040708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183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5EBA-EABB-574E-94B0-7CE208FA9979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EF966-7F43-704E-8A61-215FE9EB974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31569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8F98D-51D5-A045-AA18-6DB52B9A6F1A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C438-7F01-EA4E-B1DF-B0E3E48EA3A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415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D9898-DAF3-CB48-8A25-326A326C3E80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C57DD-CB13-8646-B155-FDFC958F5A9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40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8BCB5-6089-4C43-80E5-A5502AB2834E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5E716-E1E3-E64F-8705-BEA4530FF45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305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DE96A-6F0F-4440-8174-1006F34D1ABB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1AE0C-49A1-A046-AA88-40F12A7ACD2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659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D47EC-F6C7-AA46-B9DC-1EE973C8AA50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51C5B-D2F4-2C42-9C01-4B4226864AAD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193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203CF-8650-2A4E-87AA-EF4DF7199561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5FF3-7A3F-E043-AB79-A07043DA5F2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69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5" Type="http://schemas.openxmlformats.org/officeDocument/2006/relationships/image" Target="../media/image2.png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870EA0-E46C-9E47-A471-24357C5CD77D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12D7D4-7E05-E94A-BCCD-1E1763719AB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13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15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Geneva" charset="0"/>
          <a:cs typeface="Geneva" charset="0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2200" kern="1200">
          <a:solidFill>
            <a:srgbClr val="404040"/>
          </a:solidFill>
          <a:latin typeface="+mn-lt"/>
          <a:ea typeface="Geneva" charset="0"/>
          <a:cs typeface="Geneva" charset="0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2000" kern="1200">
          <a:solidFill>
            <a:srgbClr val="404040"/>
          </a:solidFill>
          <a:latin typeface="+mn-lt"/>
          <a:ea typeface="Geneva" charset="0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kern="1200">
          <a:solidFill>
            <a:srgbClr val="404040"/>
          </a:solidFill>
          <a:latin typeface="+mn-lt"/>
          <a:ea typeface="Geneva" charset="0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1600" kern="1200">
          <a:solidFill>
            <a:srgbClr val="404040"/>
          </a:solidFill>
          <a:latin typeface="+mn-lt"/>
          <a:ea typeface="Geneva" charset="0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1400" kern="1200">
          <a:solidFill>
            <a:srgbClr val="404040"/>
          </a:solidFill>
          <a:latin typeface="+mn-lt"/>
          <a:ea typeface="Geneva" charset="0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419457" y="1205417"/>
            <a:ext cx="8140700" cy="391581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it-IT" sz="8000" dirty="0">
                <a:solidFill>
                  <a:srgbClr val="F9C31B"/>
                </a:solidFill>
                <a:latin typeface="Arial" charset="0"/>
                <a:cs typeface="Arial" charset="0"/>
              </a:rPr>
              <a:t>GEORGE GORDON BYRON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olo 1"/>
          <p:cNvSpPr txBox="1">
            <a:spLocks/>
          </p:cNvSpPr>
          <p:nvPr/>
        </p:nvSpPr>
        <p:spPr bwMode="auto">
          <a:xfrm>
            <a:off x="501650" y="1551398"/>
            <a:ext cx="8140700" cy="3482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 i="1" dirty="0">
                <a:solidFill>
                  <a:srgbClr val="F9C31B"/>
                </a:solidFill>
                <a:latin typeface="Arial" charset="0"/>
                <a:cs typeface="Arial" charset="0"/>
              </a:rPr>
              <a:t>CHILDE HAROLD’S PILGRIMAGE</a:t>
            </a:r>
            <a:endParaRPr lang="it-IT" sz="3600" b="1" i="1" dirty="0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414338"/>
            <a:ext cx="85248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 dirty="0">
                <a:solidFill>
                  <a:srgbClr val="000090"/>
                </a:solidFill>
                <a:latin typeface="Arial" charset="0"/>
                <a:cs typeface="Arial" charset="0"/>
              </a:rPr>
              <a:t>NARRATIVE POEM</a:t>
            </a:r>
          </a:p>
        </p:txBody>
      </p:sp>
      <p:sp>
        <p:nvSpPr>
          <p:cNvPr id="7172" name="Rettangolo 9"/>
          <p:cNvSpPr>
            <a:spLocks noChangeArrowheads="1"/>
          </p:cNvSpPr>
          <p:nvPr/>
        </p:nvSpPr>
        <p:spPr bwMode="auto">
          <a:xfrm>
            <a:off x="836613" y="1433513"/>
            <a:ext cx="8307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dirty="0">
                <a:latin typeface="Arial" charset="0"/>
                <a:cs typeface="Arial" charset="0"/>
              </a:rPr>
              <a:t>• published between 1812 and 1818</a:t>
            </a:r>
            <a:r>
              <a:rPr lang="it-IT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836613" y="1812925"/>
            <a:ext cx="8307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dirty="0">
                <a:latin typeface="Arial" charset="0"/>
                <a:cs typeface="Arial" charset="0"/>
              </a:rPr>
              <a:t>• the travels and reflections of a world-weary young man disillusioned with a life</a:t>
            </a:r>
            <a:br>
              <a:rPr lang="en-GB" dirty="0">
                <a:latin typeface="Arial" charset="0"/>
                <a:cs typeface="Arial" charset="0"/>
              </a:rPr>
            </a:br>
            <a:r>
              <a:rPr lang="en-GB" dirty="0">
                <a:latin typeface="Arial" charset="0"/>
                <a:cs typeface="Arial" charset="0"/>
              </a:rPr>
              <a:t>  of pleasure and revelry, looking for distraction in foreign lands</a:t>
            </a:r>
            <a:r>
              <a:rPr lang="it-IT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836613" y="2470150"/>
            <a:ext cx="8307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dirty="0">
                <a:latin typeface="Arial" charset="0"/>
                <a:cs typeface="Arial" charset="0"/>
              </a:rPr>
              <a:t>• an expression of the melancholy and disillusionment felt by a generation weary</a:t>
            </a:r>
            <a:br>
              <a:rPr lang="en-GB" dirty="0">
                <a:latin typeface="Arial" charset="0"/>
                <a:cs typeface="Arial" charset="0"/>
              </a:rPr>
            </a:br>
            <a:r>
              <a:rPr lang="en-GB" dirty="0">
                <a:latin typeface="Arial" charset="0"/>
                <a:cs typeface="Arial" charset="0"/>
              </a:rPr>
              <a:t>  of the wars of the post-Revolutionary and Napoleonic eras</a:t>
            </a:r>
            <a:r>
              <a:rPr lang="it-IT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836613" y="3127375"/>
            <a:ext cx="8307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• the title comes from the term childe, a medieval title for a candidate for</a:t>
            </a:r>
            <a:br>
              <a:rPr lang="en-GB">
                <a:latin typeface="Arial" charset="0"/>
                <a:cs typeface="Arial" charset="0"/>
              </a:rPr>
            </a:br>
            <a:r>
              <a:rPr lang="en-GB">
                <a:latin typeface="Arial" charset="0"/>
                <a:cs typeface="Arial" charset="0"/>
              </a:rPr>
              <a:t>  knighthood</a:t>
            </a:r>
            <a:r>
              <a:rPr lang="it-IT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auto">
          <a:xfrm>
            <a:off x="836613" y="3783013"/>
            <a:ext cx="83073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• the poem contains autobiographical elements. Byron travelled through the</a:t>
            </a:r>
            <a:br>
              <a:rPr lang="en-GB">
                <a:latin typeface="Arial" charset="0"/>
                <a:cs typeface="Arial" charset="0"/>
              </a:rPr>
            </a:br>
            <a:r>
              <a:rPr lang="en-GB">
                <a:latin typeface="Arial" charset="0"/>
                <a:cs typeface="Arial" charset="0"/>
              </a:rPr>
              <a:t>  Mediterranean and Aegean Sea between 1809 and 1811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836613" y="4440238"/>
            <a:ext cx="8307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• Byron's personal distaste for the poem: he felt it revealed too much of himself</a:t>
            </a:r>
            <a:r>
              <a:rPr lang="it-IT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836613" y="4819650"/>
            <a:ext cx="83073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dirty="0">
                <a:latin typeface="Arial" charset="0"/>
                <a:cs typeface="Arial" charset="0"/>
              </a:rPr>
              <a:t>• brought him a large amount of public attention. Byron stated that he woke up</a:t>
            </a:r>
            <a:br>
              <a:rPr lang="en-GB" dirty="0">
                <a:latin typeface="Arial" charset="0"/>
                <a:cs typeface="Arial" charset="0"/>
              </a:rPr>
            </a:br>
            <a:r>
              <a:rPr lang="en-GB" dirty="0">
                <a:latin typeface="Arial" charset="0"/>
                <a:cs typeface="Arial" charset="0"/>
              </a:rPr>
              <a:t>  one day and ‘found myself famous’</a:t>
            </a: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836613" y="5476875"/>
            <a:ext cx="622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• the work provided the first example of the Byronic hero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836613" y="5856288"/>
            <a:ext cx="83073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• the poem has four cantos written in Spenserian stanzas, which consists of</a:t>
            </a:r>
            <a:br>
              <a:rPr lang="en-GB">
                <a:latin typeface="Arial" charset="0"/>
                <a:cs typeface="Arial" charset="0"/>
              </a:rPr>
            </a:br>
            <a:r>
              <a:rPr lang="en-GB">
                <a:latin typeface="Arial" charset="0"/>
                <a:cs typeface="Arial" charset="0"/>
              </a:rPr>
              <a:t>  eight iambic pentameter lines followed by one alexandrine (a twelve syllable</a:t>
            </a:r>
            <a:br>
              <a:rPr lang="en-GB">
                <a:latin typeface="Arial" charset="0"/>
                <a:cs typeface="Arial" charset="0"/>
              </a:rPr>
            </a:br>
            <a:r>
              <a:rPr lang="en-GB">
                <a:latin typeface="Arial" charset="0"/>
                <a:cs typeface="Arial" charset="0"/>
              </a:rPr>
              <a:t>  iambic line), and has rhyme pattern ABABBCBCC</a:t>
            </a:r>
            <a:r>
              <a:rPr lang="it-IT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 i="1" dirty="0">
                <a:solidFill>
                  <a:srgbClr val="F9C31B"/>
                </a:solidFill>
                <a:latin typeface="Arial" charset="0"/>
                <a:cs typeface="Arial" charset="0"/>
              </a:rPr>
              <a:t>DON JUAN</a:t>
            </a:r>
            <a:endParaRPr lang="it-IT" sz="3600" b="1" i="1" dirty="0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646112"/>
            <a:ext cx="85248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 dirty="0">
                <a:solidFill>
                  <a:srgbClr val="000090"/>
                </a:solidFill>
                <a:latin typeface="Arial" charset="0"/>
                <a:cs typeface="Arial" charset="0"/>
              </a:rPr>
              <a:t>THE BYRONIC HERO</a:t>
            </a:r>
          </a:p>
        </p:txBody>
      </p:sp>
      <p:sp>
        <p:nvSpPr>
          <p:cNvPr id="9219" name="Rettangolo 9"/>
          <p:cNvSpPr>
            <a:spLocks noChangeArrowheads="1"/>
          </p:cNvSpPr>
          <p:nvPr/>
        </p:nvSpPr>
        <p:spPr bwMode="auto">
          <a:xfrm>
            <a:off x="747713" y="1803400"/>
            <a:ext cx="8307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Satiric poem based on the legend of Don Juan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747713" y="2403475"/>
            <a:ext cx="8307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dirty="0">
                <a:latin typeface="Arial" charset="0"/>
                <a:cs typeface="Arial" charset="0"/>
              </a:rPr>
              <a:t>Portrays Juan not as a womaniser but as someone easily seduced by women</a:t>
            </a: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747713" y="3005138"/>
            <a:ext cx="8307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Byron’s masterpiece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747713" y="3606800"/>
            <a:ext cx="8307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Social, political, literary, ideological levels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auto">
          <a:xfrm>
            <a:off x="747713" y="4208463"/>
            <a:ext cx="8307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Two first cantos were published anonymously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747713" y="4810125"/>
            <a:ext cx="8307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He completed 16 cantos, leaving the 17</a:t>
            </a:r>
            <a:r>
              <a:rPr lang="en-GB" baseline="30000">
                <a:latin typeface="Arial" charset="0"/>
                <a:cs typeface="Arial" charset="0"/>
              </a:rPr>
              <a:t>th</a:t>
            </a:r>
            <a:r>
              <a:rPr lang="en-GB">
                <a:latin typeface="Arial" charset="0"/>
                <a:cs typeface="Arial" charset="0"/>
              </a:rPr>
              <a:t> unfinished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2" name="Freccia destra 1"/>
          <p:cNvSpPr/>
          <p:nvPr/>
        </p:nvSpPr>
        <p:spPr>
          <a:xfrm>
            <a:off x="401036" y="1828801"/>
            <a:ext cx="341624" cy="317105"/>
          </a:xfrm>
          <a:prstGeom prst="rightArrow">
            <a:avLst>
              <a:gd name="adj1" fmla="val 27466"/>
              <a:gd name="adj2" fmla="val 38734"/>
            </a:avLst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Freccia destra 15"/>
          <p:cNvSpPr/>
          <p:nvPr/>
        </p:nvSpPr>
        <p:spPr>
          <a:xfrm>
            <a:off x="401036" y="2430235"/>
            <a:ext cx="341624" cy="317105"/>
          </a:xfrm>
          <a:prstGeom prst="rightArrow">
            <a:avLst>
              <a:gd name="adj1" fmla="val 27466"/>
              <a:gd name="adj2" fmla="val 38734"/>
            </a:avLst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2" name="Freccia destra 21"/>
          <p:cNvSpPr/>
          <p:nvPr/>
        </p:nvSpPr>
        <p:spPr>
          <a:xfrm>
            <a:off x="401036" y="3031669"/>
            <a:ext cx="341624" cy="317105"/>
          </a:xfrm>
          <a:prstGeom prst="rightArrow">
            <a:avLst>
              <a:gd name="adj1" fmla="val 27466"/>
              <a:gd name="adj2" fmla="val 38734"/>
            </a:avLst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3" name="Freccia destra 22"/>
          <p:cNvSpPr/>
          <p:nvPr/>
        </p:nvSpPr>
        <p:spPr>
          <a:xfrm>
            <a:off x="401036" y="3633103"/>
            <a:ext cx="341624" cy="317105"/>
          </a:xfrm>
          <a:prstGeom prst="rightArrow">
            <a:avLst>
              <a:gd name="adj1" fmla="val 27466"/>
              <a:gd name="adj2" fmla="val 38734"/>
            </a:avLst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4" name="Freccia destra 23"/>
          <p:cNvSpPr/>
          <p:nvPr/>
        </p:nvSpPr>
        <p:spPr>
          <a:xfrm>
            <a:off x="401036" y="4234537"/>
            <a:ext cx="341624" cy="317105"/>
          </a:xfrm>
          <a:prstGeom prst="rightArrow">
            <a:avLst>
              <a:gd name="adj1" fmla="val 27466"/>
              <a:gd name="adj2" fmla="val 38734"/>
            </a:avLst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5" name="Freccia destra 24"/>
          <p:cNvSpPr/>
          <p:nvPr/>
        </p:nvSpPr>
        <p:spPr>
          <a:xfrm>
            <a:off x="401036" y="4835972"/>
            <a:ext cx="341624" cy="317105"/>
          </a:xfrm>
          <a:prstGeom prst="rightArrow">
            <a:avLst>
              <a:gd name="adj1" fmla="val 27466"/>
              <a:gd name="adj2" fmla="val 38734"/>
            </a:avLst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olo 1"/>
          <p:cNvSpPr txBox="1">
            <a:spLocks/>
          </p:cNvSpPr>
          <p:nvPr/>
        </p:nvSpPr>
        <p:spPr bwMode="auto">
          <a:xfrm>
            <a:off x="501650" y="2300288"/>
            <a:ext cx="81407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THE BYRONIC HERO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ttangolo 9"/>
          <p:cNvSpPr>
            <a:spLocks noChangeArrowheads="1"/>
          </p:cNvSpPr>
          <p:nvPr/>
        </p:nvSpPr>
        <p:spPr bwMode="auto">
          <a:xfrm>
            <a:off x="836613" y="1433513"/>
            <a:ext cx="8307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/>
              <a:t>High level of intelligence and perception</a:t>
            </a:r>
            <a:endParaRPr lang="it-IT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836613" y="1897063"/>
            <a:ext cx="8307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/>
              <a:t>Mysterious, magnetic, and charismatic</a:t>
            </a:r>
            <a:endParaRPr lang="it-IT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836613" y="2360613"/>
            <a:ext cx="8307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dirty="0"/>
              <a:t>Powers of seduction and attraction lead to social and sexual dominance</a:t>
            </a:r>
            <a:endParaRPr lang="it-IT" dirty="0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836613" y="2825750"/>
            <a:ext cx="8307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/>
              <a:t>Self-destructive behavior, self-critical and introspective</a:t>
            </a:r>
            <a:endParaRPr lang="it-IT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auto">
          <a:xfrm>
            <a:off x="836613" y="3289300"/>
            <a:ext cx="8307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/>
              <a:t>Sophisticated and well-educated</a:t>
            </a:r>
            <a:endParaRPr lang="it-IT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836613" y="3752850"/>
            <a:ext cx="8307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/>
              <a:t>A distaste for social institutions and norms</a:t>
            </a:r>
            <a:endParaRPr lang="it-IT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836613" y="4216400"/>
            <a:ext cx="8307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/>
              <a:t>Emotionally conflicted, bipolar tendencies, or moodiness</a:t>
            </a:r>
            <a:endParaRPr lang="it-IT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836613" y="4679950"/>
            <a:ext cx="622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dirty="0"/>
              <a:t>An exile, an outcast, or an outlaw, a troubled past</a:t>
            </a:r>
            <a:endParaRPr lang="it-IT" dirty="0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836613" y="5145088"/>
            <a:ext cx="8307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dirty="0"/>
              <a:t>Arrogant, cynical, disrespectful of rank and privilege</a:t>
            </a:r>
            <a:endParaRPr lang="it-IT" dirty="0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836613" y="5608638"/>
            <a:ext cx="8307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/>
              <a:t>Cunning with the ability to adapt, struggles with integrity</a:t>
            </a:r>
            <a:endParaRPr lang="it-IT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auto">
          <a:xfrm>
            <a:off x="836613" y="6072188"/>
            <a:ext cx="8307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dirty="0"/>
              <a:t>‘Dark’ attributes not normally associated with a hero</a:t>
            </a:r>
            <a:endParaRPr lang="it-IT" dirty="0"/>
          </a:p>
        </p:txBody>
      </p:sp>
      <p:sp>
        <p:nvSpPr>
          <p:cNvPr id="2" name="Mostrina 1"/>
          <p:cNvSpPr/>
          <p:nvPr/>
        </p:nvSpPr>
        <p:spPr>
          <a:xfrm>
            <a:off x="519862" y="1502863"/>
            <a:ext cx="222798" cy="230316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8575" cmpd="sng">
            <a:solidFill>
              <a:srgbClr val="FF802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2" name="Mostrina 21"/>
          <p:cNvSpPr/>
          <p:nvPr/>
        </p:nvSpPr>
        <p:spPr>
          <a:xfrm>
            <a:off x="519862" y="1966769"/>
            <a:ext cx="222798" cy="230316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8575" cmpd="sng">
            <a:solidFill>
              <a:srgbClr val="FF802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Mostrina 22"/>
          <p:cNvSpPr/>
          <p:nvPr/>
        </p:nvSpPr>
        <p:spPr>
          <a:xfrm>
            <a:off x="519862" y="2430675"/>
            <a:ext cx="222798" cy="230316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8575" cmpd="sng">
            <a:solidFill>
              <a:srgbClr val="FF802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4" name="Mostrina 23"/>
          <p:cNvSpPr/>
          <p:nvPr/>
        </p:nvSpPr>
        <p:spPr>
          <a:xfrm>
            <a:off x="519862" y="2894581"/>
            <a:ext cx="222798" cy="230316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8575" cmpd="sng">
            <a:solidFill>
              <a:srgbClr val="FF802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5" name="Mostrina 24"/>
          <p:cNvSpPr/>
          <p:nvPr/>
        </p:nvSpPr>
        <p:spPr>
          <a:xfrm>
            <a:off x="519862" y="3358487"/>
            <a:ext cx="222798" cy="230316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8575" cmpd="sng">
            <a:solidFill>
              <a:srgbClr val="FF802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6" name="Mostrina 25"/>
          <p:cNvSpPr/>
          <p:nvPr/>
        </p:nvSpPr>
        <p:spPr>
          <a:xfrm>
            <a:off x="519862" y="3822393"/>
            <a:ext cx="222798" cy="230316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8575" cmpd="sng">
            <a:solidFill>
              <a:srgbClr val="FF802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7" name="Mostrina 26"/>
          <p:cNvSpPr/>
          <p:nvPr/>
        </p:nvSpPr>
        <p:spPr>
          <a:xfrm>
            <a:off x="519862" y="4286299"/>
            <a:ext cx="222798" cy="230316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8575" cmpd="sng">
            <a:solidFill>
              <a:srgbClr val="FF802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8" name="Mostrina 27"/>
          <p:cNvSpPr/>
          <p:nvPr/>
        </p:nvSpPr>
        <p:spPr>
          <a:xfrm>
            <a:off x="519862" y="4750205"/>
            <a:ext cx="222798" cy="230316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8575" cmpd="sng">
            <a:solidFill>
              <a:srgbClr val="FF802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9" name="Mostrina 28"/>
          <p:cNvSpPr/>
          <p:nvPr/>
        </p:nvSpPr>
        <p:spPr>
          <a:xfrm>
            <a:off x="519862" y="5214111"/>
            <a:ext cx="222798" cy="230316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8575" cmpd="sng">
            <a:solidFill>
              <a:srgbClr val="FF802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30" name="Mostrina 29"/>
          <p:cNvSpPr/>
          <p:nvPr/>
        </p:nvSpPr>
        <p:spPr>
          <a:xfrm>
            <a:off x="519862" y="5678017"/>
            <a:ext cx="222798" cy="230316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8575" cmpd="sng">
            <a:solidFill>
              <a:srgbClr val="FF802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31" name="Mostrina 30"/>
          <p:cNvSpPr/>
          <p:nvPr/>
        </p:nvSpPr>
        <p:spPr>
          <a:xfrm>
            <a:off x="519862" y="6141925"/>
            <a:ext cx="222798" cy="230316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8575" cmpd="sng">
            <a:solidFill>
              <a:srgbClr val="FF802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7" grpId="0"/>
      <p:bldP spid="18" grpId="0"/>
      <p:bldP spid="19" grpId="0"/>
      <p:bldP spid="20" grpId="0"/>
      <p:bldP spid="21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Elica.thmx</Template>
  <TotalTime>132</TotalTime>
  <Words>277</Words>
  <Application>Microsoft Macintosh PowerPoint</Application>
  <PresentationFormat>Presentazione su schermo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Elica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Mariachiara</dc:creator>
  <cp:lastModifiedBy>Spiraglio3</cp:lastModifiedBy>
  <cp:revision>42</cp:revision>
  <dcterms:created xsi:type="dcterms:W3CDTF">2016-09-14T10:05:04Z</dcterms:created>
  <dcterms:modified xsi:type="dcterms:W3CDTF">2023-04-06T07:34:08Z</dcterms:modified>
</cp:coreProperties>
</file>