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it-IT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Trebuchet MS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Trebuchet MS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Trebuchet MS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Trebuchet MS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427"/>
    <a:srgbClr val="0598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34" d="100"/>
          <a:sy n="134" d="100"/>
        </p:scale>
        <p:origin x="-36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png"/><Relationship Id="rId5" Type="http://schemas.microsoft.com/office/2007/relationships/hdphoto" Target="../media/hdphoto2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png"/><Relationship Id="rId5" Type="http://schemas.microsoft.com/office/2007/relationships/hdphoto" Target="../media/hdphoto2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244D3-528F-8746-B7B9-4671C11BE09D}" type="datetimeFigureOut">
              <a:rPr lang="it-IT"/>
              <a:pPr>
                <a:defRPr/>
              </a:pPr>
              <a:t>06/04/23</a:t>
            </a:fld>
            <a:endParaRPr lang="it-IT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CB8AE-C779-CD4D-A184-71304CA8F25D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  <p:grpSp>
        <p:nvGrpSpPr>
          <p:cNvPr id="11" name="Gruppo 10"/>
          <p:cNvGrpSpPr/>
          <p:nvPr userDrawn="1"/>
        </p:nvGrpSpPr>
        <p:grpSpPr>
          <a:xfrm>
            <a:off x="6652686" y="285030"/>
            <a:ext cx="2254008" cy="383489"/>
            <a:chOff x="6652686" y="285030"/>
            <a:chExt cx="2254008" cy="383489"/>
          </a:xfrm>
        </p:grpSpPr>
        <p:sp>
          <p:nvSpPr>
            <p:cNvPr id="12" name="Rettangolo 11"/>
            <p:cNvSpPr/>
            <p:nvPr userDrawn="1"/>
          </p:nvSpPr>
          <p:spPr>
            <a:xfrm>
              <a:off x="6652686" y="285030"/>
              <a:ext cx="2245252" cy="191940"/>
            </a:xfrm>
            <a:prstGeom prst="rect">
              <a:avLst/>
            </a:prstGeom>
            <a:blipFill rotWithShape="1">
              <a:blip r:embed="rId2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 w="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" name="Rettangolo 12"/>
            <p:cNvSpPr/>
            <p:nvPr userDrawn="1"/>
          </p:nvSpPr>
          <p:spPr>
            <a:xfrm>
              <a:off x="8181156" y="584200"/>
              <a:ext cx="725538" cy="84319"/>
            </a:xfrm>
            <a:prstGeom prst="rect">
              <a:avLst/>
            </a:prstGeom>
            <a:blipFill rotWithShape="1">
              <a:blip r:embed="rId4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1504600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95F00-CFBC-2B4F-9786-F146F18EE501}" type="datetimeFigureOut">
              <a:rPr lang="it-IT"/>
              <a:pPr>
                <a:defRPr/>
              </a:pPr>
              <a:t>06/04/23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B2D35-AC6B-AC45-AFEF-0752214D8EAB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02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E9959-3018-614B-A33E-E3C421AD2C59}" type="datetimeFigureOut">
              <a:rPr lang="it-IT"/>
              <a:pPr>
                <a:defRPr/>
              </a:pPr>
              <a:t>06/04/23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7F250-9B9E-C04D-B086-9D70C8867513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015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F5A49-32F8-634D-9584-540E016A77D3}" type="datetimeFigureOut">
              <a:rPr lang="it-IT"/>
              <a:pPr>
                <a:defRPr/>
              </a:pPr>
              <a:t>06/04/23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71FB4-BA8E-E94D-B8A8-7488F040708A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1834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05EBA-EABB-574E-94B0-7CE208FA9979}" type="datetimeFigureOut">
              <a:rPr lang="it-IT"/>
              <a:pPr>
                <a:defRPr/>
              </a:pPr>
              <a:t>06/04/23</a:t>
            </a:fld>
            <a:endParaRPr lang="it-IT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EF966-7F43-704E-8A61-215FE9EB9746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  <p:grpSp>
        <p:nvGrpSpPr>
          <p:cNvPr id="11" name="Gruppo 10"/>
          <p:cNvGrpSpPr/>
          <p:nvPr userDrawn="1"/>
        </p:nvGrpSpPr>
        <p:grpSpPr>
          <a:xfrm>
            <a:off x="6652686" y="285030"/>
            <a:ext cx="2254008" cy="383489"/>
            <a:chOff x="6652686" y="285030"/>
            <a:chExt cx="2254008" cy="383489"/>
          </a:xfrm>
        </p:grpSpPr>
        <p:sp>
          <p:nvSpPr>
            <p:cNvPr id="12" name="Rettangolo 11"/>
            <p:cNvSpPr/>
            <p:nvPr userDrawn="1"/>
          </p:nvSpPr>
          <p:spPr>
            <a:xfrm>
              <a:off x="6652686" y="285030"/>
              <a:ext cx="2245252" cy="191940"/>
            </a:xfrm>
            <a:prstGeom prst="rect">
              <a:avLst/>
            </a:prstGeom>
            <a:blipFill rotWithShape="1">
              <a:blip r:embed="rId2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 w="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" name="Rettangolo 12"/>
            <p:cNvSpPr/>
            <p:nvPr userDrawn="1"/>
          </p:nvSpPr>
          <p:spPr>
            <a:xfrm>
              <a:off x="8181156" y="584200"/>
              <a:ext cx="725538" cy="84319"/>
            </a:xfrm>
            <a:prstGeom prst="rect">
              <a:avLst/>
            </a:prstGeom>
            <a:blipFill rotWithShape="1">
              <a:blip r:embed="rId4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1315699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8F98D-51D5-A045-AA18-6DB52B9A6F1A}" type="datetimeFigureOut">
              <a:rPr lang="it-IT"/>
              <a:pPr>
                <a:defRPr/>
              </a:pPr>
              <a:t>06/04/23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7C438-7F01-EA4E-B1DF-B0E3E48EA3A1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4159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D9898-DAF3-CB48-8A25-326A326C3E80}" type="datetimeFigureOut">
              <a:rPr lang="it-IT"/>
              <a:pPr>
                <a:defRPr/>
              </a:pPr>
              <a:t>06/04/23</a:t>
            </a:fld>
            <a:endParaRPr lang="it-IT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C57DD-CB13-8646-B155-FDFC958F5A9B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2402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8BCB5-6089-4C43-80E5-A5502AB2834E}" type="datetimeFigureOut">
              <a:rPr lang="it-IT"/>
              <a:pPr>
                <a:defRPr/>
              </a:pPr>
              <a:t>06/04/23</a:t>
            </a:fld>
            <a:endParaRPr lang="it-I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5E716-E1E3-E64F-8705-BEA4530FF450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3056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DE96A-6F0F-4440-8174-1006F34D1ABB}" type="datetimeFigureOut">
              <a:rPr lang="it-IT"/>
              <a:pPr>
                <a:defRPr/>
              </a:pPr>
              <a:t>06/04/23</a:t>
            </a:fld>
            <a:endParaRPr lang="it-IT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1AE0C-49A1-A046-AA88-40F12A7ACD29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6591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D47EC-F6C7-AA46-B9DC-1EE973C8AA50}" type="datetimeFigureOut">
              <a:rPr lang="it-IT"/>
              <a:pPr>
                <a:defRPr/>
              </a:pPr>
              <a:t>06/04/23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51C5B-D2F4-2C42-9C01-4B4226864AAD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1930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/>
              <a:t>Trascinare l'immagine su un segnaposto o fare clic sull'icona per aggiungerla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203CF-8650-2A4E-87AA-EF4DF7199561}" type="datetimeFigureOut">
              <a:rPr lang="it-IT"/>
              <a:pPr>
                <a:defRPr/>
              </a:pPr>
              <a:t>06/04/23</a:t>
            </a:fld>
            <a:endParaRPr lang="it-IT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A5FF3-7A3F-E043-AB79-A07043DA5F2C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7693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microsoft.com/office/2007/relationships/hdphoto" Target="../media/hdphoto1.wdp"/><Relationship Id="rId15" Type="http://schemas.openxmlformats.org/officeDocument/2006/relationships/image" Target="../media/image2.png"/><Relationship Id="rId16" Type="http://schemas.microsoft.com/office/2007/relationships/hdphoto" Target="../media/hdphoto2.wdp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A870EA0-E46C-9E47-A471-24357C5CD77D}" type="datetimeFigureOut">
              <a:rPr lang="it-IT"/>
              <a:pPr>
                <a:defRPr/>
              </a:pPr>
              <a:t>06/04/23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112D7D4-7E05-E94A-BCCD-1E1763719ABC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  <p:grpSp>
        <p:nvGrpSpPr>
          <p:cNvPr id="11" name="Gruppo 10"/>
          <p:cNvGrpSpPr/>
          <p:nvPr userDrawn="1"/>
        </p:nvGrpSpPr>
        <p:grpSpPr>
          <a:xfrm>
            <a:off x="6652686" y="285030"/>
            <a:ext cx="2254008" cy="383489"/>
            <a:chOff x="6652686" y="285030"/>
            <a:chExt cx="2254008" cy="383489"/>
          </a:xfrm>
        </p:grpSpPr>
        <p:sp>
          <p:nvSpPr>
            <p:cNvPr id="12" name="Rettangolo 11"/>
            <p:cNvSpPr/>
            <p:nvPr userDrawn="1"/>
          </p:nvSpPr>
          <p:spPr>
            <a:xfrm>
              <a:off x="6652686" y="285030"/>
              <a:ext cx="2245252" cy="191940"/>
            </a:xfrm>
            <a:prstGeom prst="rect">
              <a:avLst/>
            </a:prstGeom>
            <a:blipFill rotWithShape="1">
              <a:blip r:embed="rId13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 w="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" name="Rettangolo 12"/>
            <p:cNvSpPr/>
            <p:nvPr userDrawn="1"/>
          </p:nvSpPr>
          <p:spPr>
            <a:xfrm>
              <a:off x="8181156" y="584200"/>
              <a:ext cx="725538" cy="84319"/>
            </a:xfrm>
            <a:prstGeom prst="rect">
              <a:avLst/>
            </a:prstGeom>
            <a:blipFill rotWithShape="1">
              <a:blip r:embed="rId15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16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5" r:id="rId2"/>
    <p:sldLayoutId id="2147483684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5" r:id="rId9"/>
    <p:sldLayoutId id="2147483681" r:id="rId10"/>
    <p:sldLayoutId id="2147483682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xStyles>
    <p:titleStyle>
      <a:lvl1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Geneva" charset="0"/>
          <a:cs typeface="Geneva" charset="0"/>
        </a:defRPr>
      </a:lvl1pPr>
      <a:lvl2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charset="0"/>
        <a:buChar char="*"/>
        <a:defRPr sz="4600" b="1">
          <a:solidFill>
            <a:schemeClr val="tx1"/>
          </a:solidFill>
          <a:latin typeface="Trebuchet MS" charset="0"/>
          <a:ea typeface="Geneva" charset="0"/>
          <a:cs typeface="Geneva" charset="0"/>
        </a:defRPr>
      </a:lvl2pPr>
      <a:lvl3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charset="0"/>
        <a:buChar char="*"/>
        <a:defRPr sz="4600" b="1">
          <a:solidFill>
            <a:schemeClr val="tx1"/>
          </a:solidFill>
          <a:latin typeface="Trebuchet MS" charset="0"/>
          <a:ea typeface="Geneva" charset="0"/>
          <a:cs typeface="Geneva" charset="0"/>
        </a:defRPr>
      </a:lvl3pPr>
      <a:lvl4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charset="0"/>
        <a:buChar char="*"/>
        <a:defRPr sz="4600" b="1">
          <a:solidFill>
            <a:schemeClr val="tx1"/>
          </a:solidFill>
          <a:latin typeface="Trebuchet MS" charset="0"/>
          <a:ea typeface="Geneva" charset="0"/>
          <a:cs typeface="Geneva" charset="0"/>
        </a:defRPr>
      </a:lvl4pPr>
      <a:lvl5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charset="0"/>
        <a:buChar char="*"/>
        <a:defRPr sz="4600" b="1">
          <a:solidFill>
            <a:schemeClr val="tx1"/>
          </a:solidFill>
          <a:latin typeface="Trebuchet MS" charset="0"/>
          <a:ea typeface="Geneva" charset="0"/>
          <a:cs typeface="Geneva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charset="0"/>
        <a:buChar char="*"/>
        <a:defRPr sz="2200" kern="1200">
          <a:solidFill>
            <a:srgbClr val="404040"/>
          </a:solidFill>
          <a:latin typeface="+mn-lt"/>
          <a:ea typeface="Geneva" charset="0"/>
          <a:cs typeface="Geneva" charset="0"/>
        </a:defRPr>
      </a:lvl1pPr>
      <a:lvl2pPr marL="547688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charset="0"/>
        <a:buChar char="*"/>
        <a:defRPr sz="2000" kern="1200">
          <a:solidFill>
            <a:srgbClr val="404040"/>
          </a:solidFill>
          <a:latin typeface="+mn-lt"/>
          <a:ea typeface="Geneva" charset="0"/>
          <a:cs typeface="+mn-cs"/>
        </a:defRPr>
      </a:lvl2pPr>
      <a:lvl3pPr marL="822325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charset="0"/>
        <a:buChar char="*"/>
        <a:defRPr kern="1200">
          <a:solidFill>
            <a:srgbClr val="404040"/>
          </a:solidFill>
          <a:latin typeface="+mn-lt"/>
          <a:ea typeface="Geneva" charset="0"/>
          <a:cs typeface="+mn-cs"/>
        </a:defRPr>
      </a:lvl3pPr>
      <a:lvl4pPr marL="10969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charset="0"/>
        <a:buChar char="*"/>
        <a:defRPr sz="1600" kern="1200">
          <a:solidFill>
            <a:srgbClr val="404040"/>
          </a:solidFill>
          <a:latin typeface="+mn-lt"/>
          <a:ea typeface="Geneva" charset="0"/>
          <a:cs typeface="+mn-cs"/>
        </a:defRPr>
      </a:lvl4pPr>
      <a:lvl5pPr marL="13890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charset="0"/>
        <a:buChar char="*"/>
        <a:defRPr sz="1400" kern="1200">
          <a:solidFill>
            <a:srgbClr val="404040"/>
          </a:solidFill>
          <a:latin typeface="+mn-lt"/>
          <a:ea typeface="Geneva" charset="0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419457" y="1205417"/>
            <a:ext cx="8140700" cy="3915818"/>
          </a:xfrm>
          <a:prstGeom prst="rect">
            <a:avLst/>
          </a:prstGeom>
          <a:effectLst/>
        </p:spPr>
        <p:txBody>
          <a:bodyPr/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it-IT" sz="8000" dirty="0">
                <a:solidFill>
                  <a:srgbClr val="F9C31B"/>
                </a:solidFill>
                <a:latin typeface="Arial" charset="0"/>
                <a:cs typeface="Arial" charset="0"/>
              </a:rPr>
              <a:t>GEORGE GORDON BYRON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olo 1"/>
          <p:cNvSpPr txBox="1">
            <a:spLocks/>
          </p:cNvSpPr>
          <p:nvPr/>
        </p:nvSpPr>
        <p:spPr bwMode="auto">
          <a:xfrm>
            <a:off x="501650" y="1551398"/>
            <a:ext cx="8140700" cy="34829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2563"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ctr" defTabSz="914400">
              <a:buClr>
                <a:srgbClr val="C3260C"/>
              </a:buClr>
              <a:buSzPct val="128000"/>
              <a:buFont typeface="Georgia" charset="0"/>
              <a:buNone/>
            </a:pPr>
            <a:r>
              <a:rPr lang="it-IT" sz="7200" b="1" i="1" dirty="0">
                <a:solidFill>
                  <a:srgbClr val="F9C31B"/>
                </a:solidFill>
                <a:latin typeface="Arial" charset="0"/>
                <a:cs typeface="Arial" charset="0"/>
              </a:rPr>
              <a:t>CHILDE HAROLD’S PILGRIMAGE</a:t>
            </a:r>
            <a:endParaRPr lang="it-IT" sz="3600" b="1" i="1" dirty="0">
              <a:solidFill>
                <a:srgbClr val="F9C31B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Segnaposto contenuto 2"/>
          <p:cNvSpPr>
            <a:spLocks noGrp="1"/>
          </p:cNvSpPr>
          <p:nvPr>
            <p:ph sz="quarter" idx="13"/>
          </p:nvPr>
        </p:nvSpPr>
        <p:spPr>
          <a:xfrm>
            <a:off x="309563" y="414338"/>
            <a:ext cx="8524875" cy="1019175"/>
          </a:xfrm>
        </p:spPr>
        <p:txBody>
          <a:bodyPr/>
          <a:lstStyle/>
          <a:p>
            <a:pPr marL="44450" indent="0" algn="ctr">
              <a:buFont typeface="Georgia" charset="0"/>
              <a:buNone/>
            </a:pPr>
            <a:r>
              <a:rPr lang="it-IT" sz="4800" dirty="0">
                <a:solidFill>
                  <a:srgbClr val="000090"/>
                </a:solidFill>
                <a:latin typeface="Arial" charset="0"/>
                <a:cs typeface="Arial" charset="0"/>
              </a:rPr>
              <a:t>NARRATIVE POEM</a:t>
            </a:r>
          </a:p>
        </p:txBody>
      </p:sp>
      <p:sp>
        <p:nvSpPr>
          <p:cNvPr id="7172" name="Rettangolo 9"/>
          <p:cNvSpPr>
            <a:spLocks noChangeArrowheads="1"/>
          </p:cNvSpPr>
          <p:nvPr/>
        </p:nvSpPr>
        <p:spPr bwMode="auto">
          <a:xfrm>
            <a:off x="836613" y="1433513"/>
            <a:ext cx="83073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dirty="0">
                <a:latin typeface="Arial" charset="0"/>
                <a:cs typeface="Arial" charset="0"/>
              </a:rPr>
              <a:t>• published between 1812 and 1818</a:t>
            </a:r>
            <a:r>
              <a:rPr lang="it-IT" dirty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836613" y="1812925"/>
            <a:ext cx="83073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dirty="0">
                <a:latin typeface="Arial" charset="0"/>
                <a:cs typeface="Arial" charset="0"/>
              </a:rPr>
              <a:t>• the travels and reflections of a world-weary young man disillusioned with a life</a:t>
            </a:r>
            <a:br>
              <a:rPr lang="en-GB" dirty="0">
                <a:latin typeface="Arial" charset="0"/>
                <a:cs typeface="Arial" charset="0"/>
              </a:rPr>
            </a:br>
            <a:r>
              <a:rPr lang="en-GB" dirty="0">
                <a:latin typeface="Arial" charset="0"/>
                <a:cs typeface="Arial" charset="0"/>
              </a:rPr>
              <a:t>  of pleasure and revelry, looking for distraction in foreign lands</a:t>
            </a:r>
            <a:r>
              <a:rPr lang="it-IT" dirty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836613" y="2470150"/>
            <a:ext cx="83073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dirty="0">
                <a:latin typeface="Arial" charset="0"/>
                <a:cs typeface="Arial" charset="0"/>
              </a:rPr>
              <a:t>• an expression of the melancholy and disillusionment felt by a generation weary</a:t>
            </a:r>
            <a:br>
              <a:rPr lang="en-GB" dirty="0">
                <a:latin typeface="Arial" charset="0"/>
                <a:cs typeface="Arial" charset="0"/>
              </a:rPr>
            </a:br>
            <a:r>
              <a:rPr lang="en-GB" dirty="0">
                <a:latin typeface="Arial" charset="0"/>
                <a:cs typeface="Arial" charset="0"/>
              </a:rPr>
              <a:t>  of the wars of the post-Revolutionary and Napoleonic eras</a:t>
            </a:r>
            <a:r>
              <a:rPr lang="it-IT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auto">
          <a:xfrm>
            <a:off x="836613" y="3127375"/>
            <a:ext cx="83073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>
                <a:latin typeface="Arial" charset="0"/>
                <a:cs typeface="Arial" charset="0"/>
              </a:rPr>
              <a:t>• the title comes from the term childe, a medieval title for a candidate for</a:t>
            </a:r>
            <a:br>
              <a:rPr lang="en-GB">
                <a:latin typeface="Arial" charset="0"/>
                <a:cs typeface="Arial" charset="0"/>
              </a:rPr>
            </a:br>
            <a:r>
              <a:rPr lang="en-GB">
                <a:latin typeface="Arial" charset="0"/>
                <a:cs typeface="Arial" charset="0"/>
              </a:rPr>
              <a:t>  knighthood</a:t>
            </a:r>
            <a:r>
              <a:rPr lang="it-IT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auto">
          <a:xfrm>
            <a:off x="836613" y="3783013"/>
            <a:ext cx="83073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>
                <a:latin typeface="Arial" charset="0"/>
                <a:cs typeface="Arial" charset="0"/>
              </a:rPr>
              <a:t>• the poem contains autobiographical elements. Byron travelled through the</a:t>
            </a:r>
            <a:br>
              <a:rPr lang="en-GB">
                <a:latin typeface="Arial" charset="0"/>
                <a:cs typeface="Arial" charset="0"/>
              </a:rPr>
            </a:br>
            <a:r>
              <a:rPr lang="en-GB">
                <a:latin typeface="Arial" charset="0"/>
                <a:cs typeface="Arial" charset="0"/>
              </a:rPr>
              <a:t>  Mediterranean and Aegean Sea between 1809 and 1811</a:t>
            </a:r>
            <a:endParaRPr lang="it-IT">
              <a:latin typeface="Arial" charset="0"/>
              <a:cs typeface="Arial" charset="0"/>
            </a:endParaRPr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auto">
          <a:xfrm>
            <a:off x="836613" y="4440238"/>
            <a:ext cx="83073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>
                <a:latin typeface="Arial" charset="0"/>
                <a:cs typeface="Arial" charset="0"/>
              </a:rPr>
              <a:t>• Byron's personal distaste for the poem: he felt it revealed too much of himself</a:t>
            </a:r>
            <a:r>
              <a:rPr lang="it-IT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auto">
          <a:xfrm>
            <a:off x="836613" y="4819650"/>
            <a:ext cx="83073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dirty="0">
                <a:latin typeface="Arial" charset="0"/>
                <a:cs typeface="Arial" charset="0"/>
              </a:rPr>
              <a:t>• brought him a large amount of public attention. Byron stated that he woke up</a:t>
            </a:r>
            <a:br>
              <a:rPr lang="en-GB" dirty="0">
                <a:latin typeface="Arial" charset="0"/>
                <a:cs typeface="Arial" charset="0"/>
              </a:rPr>
            </a:br>
            <a:r>
              <a:rPr lang="en-GB" dirty="0">
                <a:latin typeface="Arial" charset="0"/>
                <a:cs typeface="Arial" charset="0"/>
              </a:rPr>
              <a:t>  one day and ‘found myself famous’</a:t>
            </a:r>
            <a:endParaRPr lang="it-IT" dirty="0">
              <a:latin typeface="Arial" charset="0"/>
              <a:cs typeface="Arial" charset="0"/>
            </a:endParaRPr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auto">
          <a:xfrm>
            <a:off x="836613" y="5476875"/>
            <a:ext cx="6223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>
                <a:latin typeface="Arial" charset="0"/>
                <a:cs typeface="Arial" charset="0"/>
              </a:rPr>
              <a:t>• the work provided the first example of the Byronic hero</a:t>
            </a:r>
            <a:endParaRPr lang="it-IT">
              <a:latin typeface="Arial" charset="0"/>
              <a:cs typeface="Arial" charset="0"/>
            </a:endParaRPr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auto">
          <a:xfrm>
            <a:off x="836613" y="5856288"/>
            <a:ext cx="83073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>
                <a:latin typeface="Arial" charset="0"/>
                <a:cs typeface="Arial" charset="0"/>
              </a:rPr>
              <a:t>• the poem has four cantos written in Spenserian stanzas, which consists of</a:t>
            </a:r>
            <a:br>
              <a:rPr lang="en-GB">
                <a:latin typeface="Arial" charset="0"/>
                <a:cs typeface="Arial" charset="0"/>
              </a:rPr>
            </a:br>
            <a:r>
              <a:rPr lang="en-GB">
                <a:latin typeface="Arial" charset="0"/>
                <a:cs typeface="Arial" charset="0"/>
              </a:rPr>
              <a:t>  eight iambic pentameter lines followed by one alexandrine (a twelve syllable</a:t>
            </a:r>
            <a:br>
              <a:rPr lang="en-GB">
                <a:latin typeface="Arial" charset="0"/>
                <a:cs typeface="Arial" charset="0"/>
              </a:rPr>
            </a:br>
            <a:r>
              <a:rPr lang="en-GB">
                <a:latin typeface="Arial" charset="0"/>
                <a:cs typeface="Arial" charset="0"/>
              </a:rPr>
              <a:t>  iambic line), and has rhyme pattern ABABBCBCC</a:t>
            </a:r>
            <a:r>
              <a:rPr lang="it-IT">
                <a:latin typeface="Arial" charset="0"/>
                <a:cs typeface="Arial" charset="0"/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5" grpId="0"/>
      <p:bldP spid="17" grpId="0"/>
      <p:bldP spid="18" grpId="0"/>
      <p:bldP spid="19" grpId="0"/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olo 1"/>
          <p:cNvSpPr txBox="1">
            <a:spLocks/>
          </p:cNvSpPr>
          <p:nvPr/>
        </p:nvSpPr>
        <p:spPr bwMode="auto">
          <a:xfrm>
            <a:off x="501650" y="2740025"/>
            <a:ext cx="8140700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2563"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ctr" defTabSz="914400">
              <a:buClr>
                <a:srgbClr val="C3260C"/>
              </a:buClr>
              <a:buSzPct val="128000"/>
              <a:buFont typeface="Georgia" charset="0"/>
              <a:buNone/>
            </a:pPr>
            <a:r>
              <a:rPr lang="it-IT" sz="7200" b="1" i="1" dirty="0">
                <a:solidFill>
                  <a:srgbClr val="F9C31B"/>
                </a:solidFill>
                <a:latin typeface="Arial" charset="0"/>
                <a:cs typeface="Arial" charset="0"/>
              </a:rPr>
              <a:t>DON JUAN</a:t>
            </a:r>
            <a:endParaRPr lang="it-IT" sz="3600" b="1" i="1" dirty="0">
              <a:solidFill>
                <a:srgbClr val="F9C31B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Segnaposto contenuto 2"/>
          <p:cNvSpPr>
            <a:spLocks noGrp="1"/>
          </p:cNvSpPr>
          <p:nvPr>
            <p:ph sz="quarter" idx="13"/>
          </p:nvPr>
        </p:nvSpPr>
        <p:spPr>
          <a:xfrm>
            <a:off x="309563" y="646112"/>
            <a:ext cx="8524875" cy="1019175"/>
          </a:xfrm>
        </p:spPr>
        <p:txBody>
          <a:bodyPr/>
          <a:lstStyle/>
          <a:p>
            <a:pPr marL="44450" indent="0" algn="ctr">
              <a:buFont typeface="Georgia" charset="0"/>
              <a:buNone/>
            </a:pPr>
            <a:r>
              <a:rPr lang="it-IT" sz="4800" dirty="0">
                <a:solidFill>
                  <a:srgbClr val="000090"/>
                </a:solidFill>
                <a:latin typeface="Arial" charset="0"/>
                <a:cs typeface="Arial" charset="0"/>
              </a:rPr>
              <a:t>THE BYRONIC HERO</a:t>
            </a:r>
          </a:p>
        </p:txBody>
      </p:sp>
      <p:sp>
        <p:nvSpPr>
          <p:cNvPr id="9219" name="Rettangolo 9"/>
          <p:cNvSpPr>
            <a:spLocks noChangeArrowheads="1"/>
          </p:cNvSpPr>
          <p:nvPr/>
        </p:nvSpPr>
        <p:spPr bwMode="auto">
          <a:xfrm>
            <a:off x="747713" y="1803400"/>
            <a:ext cx="83073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>
                <a:latin typeface="Arial" charset="0"/>
                <a:cs typeface="Arial" charset="0"/>
              </a:rPr>
              <a:t>Satiric poem based on the legend of Don Juan</a:t>
            </a:r>
            <a:endParaRPr lang="it-IT">
              <a:latin typeface="Arial" charset="0"/>
              <a:cs typeface="Arial" charset="0"/>
            </a:endParaRPr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747713" y="2403475"/>
            <a:ext cx="83073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dirty="0">
                <a:latin typeface="Arial" charset="0"/>
                <a:cs typeface="Arial" charset="0"/>
              </a:rPr>
              <a:t>Portrays Juan not as a womaniser but as someone easily seduced by women</a:t>
            </a:r>
            <a:endParaRPr lang="it-IT" dirty="0">
              <a:latin typeface="Arial" charset="0"/>
              <a:cs typeface="Arial" charset="0"/>
            </a:endParaRPr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747713" y="3005138"/>
            <a:ext cx="83073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>
                <a:latin typeface="Arial" charset="0"/>
                <a:cs typeface="Arial" charset="0"/>
              </a:rPr>
              <a:t>Byron’s masterpiece</a:t>
            </a:r>
            <a:endParaRPr lang="it-IT">
              <a:latin typeface="Arial" charset="0"/>
              <a:cs typeface="Arial" charset="0"/>
            </a:endParaRPr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auto">
          <a:xfrm>
            <a:off x="747713" y="3606800"/>
            <a:ext cx="83073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>
                <a:latin typeface="Arial" charset="0"/>
                <a:cs typeface="Arial" charset="0"/>
              </a:rPr>
              <a:t>Social, political, literary, ideological levels</a:t>
            </a:r>
            <a:endParaRPr lang="it-IT">
              <a:latin typeface="Arial" charset="0"/>
              <a:cs typeface="Arial" charset="0"/>
            </a:endParaRPr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auto">
          <a:xfrm>
            <a:off x="747713" y="4208463"/>
            <a:ext cx="83073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>
                <a:latin typeface="Arial" charset="0"/>
                <a:cs typeface="Arial" charset="0"/>
              </a:rPr>
              <a:t>Two first cantos were published anonymously</a:t>
            </a:r>
            <a:endParaRPr lang="it-IT">
              <a:latin typeface="Arial" charset="0"/>
              <a:cs typeface="Arial" charset="0"/>
            </a:endParaRPr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auto">
          <a:xfrm>
            <a:off x="747713" y="4810125"/>
            <a:ext cx="83073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>
                <a:latin typeface="Arial" charset="0"/>
                <a:cs typeface="Arial" charset="0"/>
              </a:rPr>
              <a:t>He completed 16 cantos, leaving the 17</a:t>
            </a:r>
            <a:r>
              <a:rPr lang="en-GB" baseline="30000">
                <a:latin typeface="Arial" charset="0"/>
                <a:cs typeface="Arial" charset="0"/>
              </a:rPr>
              <a:t>th</a:t>
            </a:r>
            <a:r>
              <a:rPr lang="en-GB">
                <a:latin typeface="Arial" charset="0"/>
                <a:cs typeface="Arial" charset="0"/>
              </a:rPr>
              <a:t> unfinished</a:t>
            </a:r>
            <a:endParaRPr lang="it-IT">
              <a:latin typeface="Arial" charset="0"/>
              <a:cs typeface="Arial" charset="0"/>
            </a:endParaRPr>
          </a:p>
        </p:txBody>
      </p:sp>
      <p:sp>
        <p:nvSpPr>
          <p:cNvPr id="2" name="Freccia destra 1"/>
          <p:cNvSpPr/>
          <p:nvPr/>
        </p:nvSpPr>
        <p:spPr>
          <a:xfrm>
            <a:off x="401036" y="1828801"/>
            <a:ext cx="341624" cy="317105"/>
          </a:xfrm>
          <a:prstGeom prst="rightArrow">
            <a:avLst>
              <a:gd name="adj1" fmla="val 27466"/>
              <a:gd name="adj2" fmla="val 38734"/>
            </a:avLst>
          </a:prstGeom>
          <a:solidFill>
            <a:srgbClr val="008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6" name="Freccia destra 15"/>
          <p:cNvSpPr/>
          <p:nvPr/>
        </p:nvSpPr>
        <p:spPr>
          <a:xfrm>
            <a:off x="401036" y="2430235"/>
            <a:ext cx="341624" cy="317105"/>
          </a:xfrm>
          <a:prstGeom prst="rightArrow">
            <a:avLst>
              <a:gd name="adj1" fmla="val 27466"/>
              <a:gd name="adj2" fmla="val 38734"/>
            </a:avLst>
          </a:prstGeom>
          <a:solidFill>
            <a:srgbClr val="008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22" name="Freccia destra 21"/>
          <p:cNvSpPr/>
          <p:nvPr/>
        </p:nvSpPr>
        <p:spPr>
          <a:xfrm>
            <a:off x="401036" y="3031669"/>
            <a:ext cx="341624" cy="317105"/>
          </a:xfrm>
          <a:prstGeom prst="rightArrow">
            <a:avLst>
              <a:gd name="adj1" fmla="val 27466"/>
              <a:gd name="adj2" fmla="val 38734"/>
            </a:avLst>
          </a:prstGeom>
          <a:solidFill>
            <a:srgbClr val="008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23" name="Freccia destra 22"/>
          <p:cNvSpPr/>
          <p:nvPr/>
        </p:nvSpPr>
        <p:spPr>
          <a:xfrm>
            <a:off x="401036" y="3633103"/>
            <a:ext cx="341624" cy="317105"/>
          </a:xfrm>
          <a:prstGeom prst="rightArrow">
            <a:avLst>
              <a:gd name="adj1" fmla="val 27466"/>
              <a:gd name="adj2" fmla="val 38734"/>
            </a:avLst>
          </a:prstGeom>
          <a:solidFill>
            <a:srgbClr val="008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24" name="Freccia destra 23"/>
          <p:cNvSpPr/>
          <p:nvPr/>
        </p:nvSpPr>
        <p:spPr>
          <a:xfrm>
            <a:off x="401036" y="4234537"/>
            <a:ext cx="341624" cy="317105"/>
          </a:xfrm>
          <a:prstGeom prst="rightArrow">
            <a:avLst>
              <a:gd name="adj1" fmla="val 27466"/>
              <a:gd name="adj2" fmla="val 38734"/>
            </a:avLst>
          </a:prstGeom>
          <a:solidFill>
            <a:srgbClr val="008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25" name="Freccia destra 24"/>
          <p:cNvSpPr/>
          <p:nvPr/>
        </p:nvSpPr>
        <p:spPr>
          <a:xfrm>
            <a:off x="401036" y="4835972"/>
            <a:ext cx="341624" cy="317105"/>
          </a:xfrm>
          <a:prstGeom prst="rightArrow">
            <a:avLst>
              <a:gd name="adj1" fmla="val 27466"/>
              <a:gd name="adj2" fmla="val 38734"/>
            </a:avLst>
          </a:prstGeom>
          <a:solidFill>
            <a:srgbClr val="008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5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olo 1"/>
          <p:cNvSpPr txBox="1">
            <a:spLocks/>
          </p:cNvSpPr>
          <p:nvPr/>
        </p:nvSpPr>
        <p:spPr bwMode="auto">
          <a:xfrm>
            <a:off x="501650" y="2300288"/>
            <a:ext cx="8140700" cy="225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2563"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ctr" defTabSz="914400">
              <a:buClr>
                <a:srgbClr val="C3260C"/>
              </a:buClr>
              <a:buSzPct val="128000"/>
              <a:buFont typeface="Georgia" charset="0"/>
              <a:buNone/>
            </a:pPr>
            <a:r>
              <a:rPr lang="it-IT" sz="7200" b="1">
                <a:solidFill>
                  <a:srgbClr val="F9C31B"/>
                </a:solidFill>
                <a:latin typeface="Arial" charset="0"/>
                <a:cs typeface="Arial" charset="0"/>
              </a:rPr>
              <a:t>THE BYRONIC HERO</a:t>
            </a:r>
            <a:endParaRPr lang="it-IT" sz="3600" b="1">
              <a:solidFill>
                <a:srgbClr val="F9C31B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ttangolo 9"/>
          <p:cNvSpPr>
            <a:spLocks noChangeArrowheads="1"/>
          </p:cNvSpPr>
          <p:nvPr/>
        </p:nvSpPr>
        <p:spPr bwMode="auto">
          <a:xfrm>
            <a:off x="836613" y="1433513"/>
            <a:ext cx="83073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/>
              <a:t>High level of intelligence and perception</a:t>
            </a:r>
            <a:endParaRPr lang="it-IT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836613" y="1897063"/>
            <a:ext cx="83073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/>
              <a:t>Mysterious, magnetic, and charismatic</a:t>
            </a:r>
            <a:endParaRPr lang="it-IT"/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836613" y="2360613"/>
            <a:ext cx="83073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dirty="0"/>
              <a:t>Powers of seduction and attraction lead to social and sexual dominance</a:t>
            </a:r>
            <a:endParaRPr lang="it-IT" dirty="0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auto">
          <a:xfrm>
            <a:off x="836613" y="2825750"/>
            <a:ext cx="83073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/>
              <a:t>Self-destructive behavior, self-critical and introspective</a:t>
            </a:r>
            <a:endParaRPr lang="it-IT"/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auto">
          <a:xfrm>
            <a:off x="836613" y="3289300"/>
            <a:ext cx="83073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/>
              <a:t>Sophisticated and well-educated</a:t>
            </a:r>
            <a:endParaRPr lang="it-IT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auto">
          <a:xfrm>
            <a:off x="836613" y="3752850"/>
            <a:ext cx="83073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/>
              <a:t>A distaste for social institutions and norms</a:t>
            </a:r>
            <a:endParaRPr lang="it-IT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auto">
          <a:xfrm>
            <a:off x="836613" y="4216400"/>
            <a:ext cx="83073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/>
              <a:t>Emotionally conflicted, bipolar tendencies, or moodiness</a:t>
            </a:r>
            <a:endParaRPr lang="it-IT"/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auto">
          <a:xfrm>
            <a:off x="836613" y="4679950"/>
            <a:ext cx="6223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dirty="0"/>
              <a:t>An exile, an outcast, or an outlaw, a troubled past</a:t>
            </a:r>
            <a:endParaRPr lang="it-IT" dirty="0"/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auto">
          <a:xfrm>
            <a:off x="836613" y="5145088"/>
            <a:ext cx="83073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dirty="0"/>
              <a:t>Arrogant, cynical, disrespectful of rank and privilege</a:t>
            </a:r>
            <a:endParaRPr lang="it-IT" dirty="0"/>
          </a:p>
        </p:txBody>
      </p:sp>
      <p:sp>
        <p:nvSpPr>
          <p:cNvPr id="14" name="Rettangolo 13"/>
          <p:cNvSpPr>
            <a:spLocks noChangeArrowheads="1"/>
          </p:cNvSpPr>
          <p:nvPr/>
        </p:nvSpPr>
        <p:spPr bwMode="auto">
          <a:xfrm>
            <a:off x="836613" y="5608638"/>
            <a:ext cx="83073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/>
              <a:t>Cunning with the ability to adapt, struggles with integrity</a:t>
            </a:r>
            <a:endParaRPr lang="it-IT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auto">
          <a:xfrm>
            <a:off x="836613" y="6072188"/>
            <a:ext cx="83073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dirty="0"/>
              <a:t>‘Dark’ attributes not normally associated with a hero</a:t>
            </a:r>
            <a:endParaRPr lang="it-IT" dirty="0"/>
          </a:p>
        </p:txBody>
      </p:sp>
      <p:sp>
        <p:nvSpPr>
          <p:cNvPr id="2" name="Mostrina 1"/>
          <p:cNvSpPr/>
          <p:nvPr/>
        </p:nvSpPr>
        <p:spPr>
          <a:xfrm>
            <a:off x="519862" y="1502863"/>
            <a:ext cx="222798" cy="230316"/>
          </a:xfrm>
          <a:prstGeom prst="chevron">
            <a:avLst/>
          </a:prstGeom>
          <a:solidFill>
            <a:schemeClr val="accent2">
              <a:lumMod val="20000"/>
              <a:lumOff val="80000"/>
            </a:schemeClr>
          </a:solidFill>
          <a:ln w="28575" cmpd="sng">
            <a:solidFill>
              <a:srgbClr val="FF802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chemeClr val="tx1"/>
              </a:solidFill>
            </a:endParaRPr>
          </a:p>
        </p:txBody>
      </p:sp>
      <p:sp>
        <p:nvSpPr>
          <p:cNvPr id="22" name="Mostrina 21"/>
          <p:cNvSpPr/>
          <p:nvPr/>
        </p:nvSpPr>
        <p:spPr>
          <a:xfrm>
            <a:off x="519862" y="1966769"/>
            <a:ext cx="222798" cy="230316"/>
          </a:xfrm>
          <a:prstGeom prst="chevron">
            <a:avLst/>
          </a:prstGeom>
          <a:solidFill>
            <a:schemeClr val="accent2">
              <a:lumMod val="20000"/>
              <a:lumOff val="80000"/>
            </a:schemeClr>
          </a:solidFill>
          <a:ln w="28575" cmpd="sng">
            <a:solidFill>
              <a:srgbClr val="FF802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chemeClr val="tx1"/>
              </a:solidFill>
            </a:endParaRPr>
          </a:p>
        </p:txBody>
      </p:sp>
      <p:sp>
        <p:nvSpPr>
          <p:cNvPr id="23" name="Mostrina 22"/>
          <p:cNvSpPr/>
          <p:nvPr/>
        </p:nvSpPr>
        <p:spPr>
          <a:xfrm>
            <a:off x="519862" y="2430675"/>
            <a:ext cx="222798" cy="230316"/>
          </a:xfrm>
          <a:prstGeom prst="chevron">
            <a:avLst/>
          </a:prstGeom>
          <a:solidFill>
            <a:schemeClr val="accent2">
              <a:lumMod val="20000"/>
              <a:lumOff val="80000"/>
            </a:schemeClr>
          </a:solidFill>
          <a:ln w="28575" cmpd="sng">
            <a:solidFill>
              <a:srgbClr val="FF802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chemeClr val="tx1"/>
              </a:solidFill>
            </a:endParaRPr>
          </a:p>
        </p:txBody>
      </p:sp>
      <p:sp>
        <p:nvSpPr>
          <p:cNvPr id="24" name="Mostrina 23"/>
          <p:cNvSpPr/>
          <p:nvPr/>
        </p:nvSpPr>
        <p:spPr>
          <a:xfrm>
            <a:off x="519862" y="2894581"/>
            <a:ext cx="222798" cy="230316"/>
          </a:xfrm>
          <a:prstGeom prst="chevron">
            <a:avLst/>
          </a:prstGeom>
          <a:solidFill>
            <a:schemeClr val="accent2">
              <a:lumMod val="20000"/>
              <a:lumOff val="80000"/>
            </a:schemeClr>
          </a:solidFill>
          <a:ln w="28575" cmpd="sng">
            <a:solidFill>
              <a:srgbClr val="FF802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chemeClr val="tx1"/>
              </a:solidFill>
            </a:endParaRPr>
          </a:p>
        </p:txBody>
      </p:sp>
      <p:sp>
        <p:nvSpPr>
          <p:cNvPr id="25" name="Mostrina 24"/>
          <p:cNvSpPr/>
          <p:nvPr/>
        </p:nvSpPr>
        <p:spPr>
          <a:xfrm>
            <a:off x="519862" y="3358487"/>
            <a:ext cx="222798" cy="230316"/>
          </a:xfrm>
          <a:prstGeom prst="chevron">
            <a:avLst/>
          </a:prstGeom>
          <a:solidFill>
            <a:schemeClr val="accent2">
              <a:lumMod val="20000"/>
              <a:lumOff val="80000"/>
            </a:schemeClr>
          </a:solidFill>
          <a:ln w="28575" cmpd="sng">
            <a:solidFill>
              <a:srgbClr val="FF802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chemeClr val="tx1"/>
              </a:solidFill>
            </a:endParaRPr>
          </a:p>
        </p:txBody>
      </p:sp>
      <p:sp>
        <p:nvSpPr>
          <p:cNvPr id="26" name="Mostrina 25"/>
          <p:cNvSpPr/>
          <p:nvPr/>
        </p:nvSpPr>
        <p:spPr>
          <a:xfrm>
            <a:off x="519862" y="3822393"/>
            <a:ext cx="222798" cy="230316"/>
          </a:xfrm>
          <a:prstGeom prst="chevron">
            <a:avLst/>
          </a:prstGeom>
          <a:solidFill>
            <a:schemeClr val="accent2">
              <a:lumMod val="20000"/>
              <a:lumOff val="80000"/>
            </a:schemeClr>
          </a:solidFill>
          <a:ln w="28575" cmpd="sng">
            <a:solidFill>
              <a:srgbClr val="FF802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chemeClr val="tx1"/>
              </a:solidFill>
            </a:endParaRPr>
          </a:p>
        </p:txBody>
      </p:sp>
      <p:sp>
        <p:nvSpPr>
          <p:cNvPr id="27" name="Mostrina 26"/>
          <p:cNvSpPr/>
          <p:nvPr/>
        </p:nvSpPr>
        <p:spPr>
          <a:xfrm>
            <a:off x="519862" y="4286299"/>
            <a:ext cx="222798" cy="230316"/>
          </a:xfrm>
          <a:prstGeom prst="chevron">
            <a:avLst/>
          </a:prstGeom>
          <a:solidFill>
            <a:schemeClr val="accent2">
              <a:lumMod val="20000"/>
              <a:lumOff val="80000"/>
            </a:schemeClr>
          </a:solidFill>
          <a:ln w="28575" cmpd="sng">
            <a:solidFill>
              <a:srgbClr val="FF802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chemeClr val="tx1"/>
              </a:solidFill>
            </a:endParaRPr>
          </a:p>
        </p:txBody>
      </p:sp>
      <p:sp>
        <p:nvSpPr>
          <p:cNvPr id="28" name="Mostrina 27"/>
          <p:cNvSpPr/>
          <p:nvPr/>
        </p:nvSpPr>
        <p:spPr>
          <a:xfrm>
            <a:off x="519862" y="4750205"/>
            <a:ext cx="222798" cy="230316"/>
          </a:xfrm>
          <a:prstGeom prst="chevron">
            <a:avLst/>
          </a:prstGeom>
          <a:solidFill>
            <a:schemeClr val="accent2">
              <a:lumMod val="20000"/>
              <a:lumOff val="80000"/>
            </a:schemeClr>
          </a:solidFill>
          <a:ln w="28575" cmpd="sng">
            <a:solidFill>
              <a:srgbClr val="FF802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chemeClr val="tx1"/>
              </a:solidFill>
            </a:endParaRPr>
          </a:p>
        </p:txBody>
      </p:sp>
      <p:sp>
        <p:nvSpPr>
          <p:cNvPr id="29" name="Mostrina 28"/>
          <p:cNvSpPr/>
          <p:nvPr/>
        </p:nvSpPr>
        <p:spPr>
          <a:xfrm>
            <a:off x="519862" y="5214111"/>
            <a:ext cx="222798" cy="230316"/>
          </a:xfrm>
          <a:prstGeom prst="chevron">
            <a:avLst/>
          </a:prstGeom>
          <a:solidFill>
            <a:schemeClr val="accent2">
              <a:lumMod val="20000"/>
              <a:lumOff val="80000"/>
            </a:schemeClr>
          </a:solidFill>
          <a:ln w="28575" cmpd="sng">
            <a:solidFill>
              <a:srgbClr val="FF802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chemeClr val="tx1"/>
              </a:solidFill>
            </a:endParaRPr>
          </a:p>
        </p:txBody>
      </p:sp>
      <p:sp>
        <p:nvSpPr>
          <p:cNvPr id="30" name="Mostrina 29"/>
          <p:cNvSpPr/>
          <p:nvPr/>
        </p:nvSpPr>
        <p:spPr>
          <a:xfrm>
            <a:off x="519862" y="5678017"/>
            <a:ext cx="222798" cy="230316"/>
          </a:xfrm>
          <a:prstGeom prst="chevron">
            <a:avLst/>
          </a:prstGeom>
          <a:solidFill>
            <a:schemeClr val="accent2">
              <a:lumMod val="20000"/>
              <a:lumOff val="80000"/>
            </a:schemeClr>
          </a:solidFill>
          <a:ln w="28575" cmpd="sng">
            <a:solidFill>
              <a:srgbClr val="FF802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chemeClr val="tx1"/>
              </a:solidFill>
            </a:endParaRPr>
          </a:p>
        </p:txBody>
      </p:sp>
      <p:sp>
        <p:nvSpPr>
          <p:cNvPr id="31" name="Mostrina 30"/>
          <p:cNvSpPr/>
          <p:nvPr/>
        </p:nvSpPr>
        <p:spPr>
          <a:xfrm>
            <a:off x="519862" y="6141925"/>
            <a:ext cx="222798" cy="230316"/>
          </a:xfrm>
          <a:prstGeom prst="chevron">
            <a:avLst/>
          </a:prstGeom>
          <a:solidFill>
            <a:schemeClr val="accent2">
              <a:lumMod val="20000"/>
              <a:lumOff val="80000"/>
            </a:schemeClr>
          </a:solidFill>
          <a:ln w="28575" cmpd="sng">
            <a:solidFill>
              <a:srgbClr val="FF802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5" grpId="0"/>
      <p:bldP spid="17" grpId="0"/>
      <p:bldP spid="18" grpId="0"/>
      <p:bldP spid="19" grpId="0"/>
      <p:bldP spid="20" grpId="0"/>
      <p:bldP spid="21" grpId="0"/>
      <p:bldP spid="14" grpId="0"/>
      <p:bldP spid="16" grpId="0"/>
    </p:bldLst>
  </p:timing>
</p:sld>
</file>

<file path=ppt/theme/theme1.xml><?xml version="1.0" encoding="utf-8"?>
<a:theme xmlns:a="http://schemas.openxmlformats.org/drawingml/2006/main" name="Elica">
  <a:themeElements>
    <a:clrScheme name="Elic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Elica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lic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Elica.thmx</Template>
  <TotalTime>132</TotalTime>
  <Words>277</Words>
  <Application>Microsoft Macintosh PowerPoint</Application>
  <PresentationFormat>Presentazione su schermo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Elica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Mariachiara</dc:creator>
  <cp:lastModifiedBy>Spiraglio3</cp:lastModifiedBy>
  <cp:revision>42</cp:revision>
  <dcterms:created xsi:type="dcterms:W3CDTF">2016-09-14T10:05:04Z</dcterms:created>
  <dcterms:modified xsi:type="dcterms:W3CDTF">2023-04-06T07:34:08Z</dcterms:modified>
</cp:coreProperties>
</file>