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0" r:id="rId3"/>
    <p:sldId id="261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91B"/>
    <a:srgbClr val="D642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3"/>
    <p:restoredTop sz="94699"/>
  </p:normalViewPr>
  <p:slideViewPr>
    <p:cSldViewPr snapToGrid="0" snapToObjects="1">
      <p:cViewPr varScale="1">
        <p:scale>
          <a:sx n="157" d="100"/>
          <a:sy n="157" d="100"/>
        </p:scale>
        <p:origin x="-1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1937-ED99-7147-86EB-78B1A97D3B51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590C6-2452-C549-918B-DDAE8770616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sp>
        <p:nvSpPr>
          <p:cNvPr id="11" name="Rettangolo 10"/>
          <p:cNvSpPr/>
          <p:nvPr userDrawn="1"/>
        </p:nvSpPr>
        <p:spPr>
          <a:xfrm>
            <a:off x="6652686" y="285030"/>
            <a:ext cx="2245252" cy="191940"/>
          </a:xfrm>
          <a:prstGeom prst="rect">
            <a:avLst/>
          </a:prstGeom>
          <a:blipFill rotWithShape="1">
            <a:blip r:embed="rId2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 userDrawn="1"/>
        </p:nvSpPr>
        <p:spPr>
          <a:xfrm>
            <a:off x="8181156" y="584200"/>
            <a:ext cx="725538" cy="84319"/>
          </a:xfrm>
          <a:prstGeom prst="rect">
            <a:avLst/>
          </a:prstGeom>
          <a:blipFill rotWithShape="1">
            <a:blip r:embed="rId4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39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75505-6F75-DC48-9ACB-391B5E7FD9F3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1FCCB-760D-DF46-90B5-476E1F360F5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04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83081-CBFB-1A42-BD99-46092AF731F8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33601-CD9E-2B4D-BBAE-D52CAAEC9D3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38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A672B-4EB6-D648-9252-0647341680A2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CCC55-2850-A84F-BD2A-C2143076F86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38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7EFDA-3600-EA4F-8119-289A383FA296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88830-9791-BB4F-A60B-11CBA0E6AF1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sp>
        <p:nvSpPr>
          <p:cNvPr id="11" name="Rettangolo 10"/>
          <p:cNvSpPr/>
          <p:nvPr userDrawn="1"/>
        </p:nvSpPr>
        <p:spPr>
          <a:xfrm>
            <a:off x="6652686" y="285030"/>
            <a:ext cx="2245252" cy="191940"/>
          </a:xfrm>
          <a:prstGeom prst="rect">
            <a:avLst/>
          </a:prstGeom>
          <a:blipFill rotWithShape="1">
            <a:blip r:embed="rId2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 userDrawn="1"/>
        </p:nvSpPr>
        <p:spPr>
          <a:xfrm>
            <a:off x="8181156" y="584200"/>
            <a:ext cx="725538" cy="84319"/>
          </a:xfrm>
          <a:prstGeom prst="rect">
            <a:avLst/>
          </a:prstGeom>
          <a:blipFill rotWithShape="1">
            <a:blip r:embed="rId4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40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9DDD-0862-9A49-8E1D-22960A04EA7D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32644-A926-C54A-A0F4-2B564DEA3557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61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5CE48-935E-1E4E-9CD3-148318071A3A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9D666-FEFD-7947-9696-7E8CAD9FEA0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04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05388-FF3E-E24E-83BA-3ECAB31450E0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F5CBC-3B0D-3742-8146-FDF7158AD119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77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4A47D-FBC7-8C44-9AA2-73E0F244A44C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552B1-3576-1045-8282-B174F45CF05C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59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3925C-F579-3F4F-AC24-BB71C2B07F81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773A5-9ED2-B440-9A29-5335ED0717E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45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Trascinare l'immagine su un segnaposto o fare clic sull'icona per aggiungerla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A1D8E-4D4B-EA4C-AFA5-DF569ABAF18F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2A6CB-EB93-6C41-B4E0-8020E4A22DC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0C6465E-100C-F84A-B5CD-867674D7494D}" type="datetimeFigureOut">
              <a:rPr lang="it-IT"/>
              <a:pPr>
                <a:defRPr/>
              </a:pPr>
              <a:t>05/04/23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FECD710-BAD3-364A-B1AF-70FEC27D1ED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  <p:sp>
        <p:nvSpPr>
          <p:cNvPr id="11" name="Rettangolo 10"/>
          <p:cNvSpPr/>
          <p:nvPr userDrawn="1"/>
        </p:nvSpPr>
        <p:spPr>
          <a:xfrm>
            <a:off x="6652686" y="285030"/>
            <a:ext cx="2245252" cy="191940"/>
          </a:xfrm>
          <a:prstGeom prst="rect">
            <a:avLst/>
          </a:prstGeom>
          <a:blipFill rotWithShape="1">
            <a:blip r:embed="rId13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 userDrawn="1"/>
        </p:nvSpPr>
        <p:spPr>
          <a:xfrm>
            <a:off x="8181156" y="584200"/>
            <a:ext cx="725538" cy="84319"/>
          </a:xfrm>
          <a:prstGeom prst="rect">
            <a:avLst/>
          </a:prstGeom>
          <a:blipFill rotWithShape="1">
            <a:blip r:embed="rId15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Geneva" charset="0"/>
          <a:cs typeface="Geneva" charset="0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charset="0"/>
        <a:buChar char="*"/>
        <a:defRPr sz="4600" b="1">
          <a:solidFill>
            <a:schemeClr val="tx1"/>
          </a:solidFill>
          <a:latin typeface="Trebuchet MS" charset="0"/>
          <a:ea typeface="Geneva" charset="0"/>
          <a:cs typeface="Geneva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2200" kern="1200">
          <a:solidFill>
            <a:srgbClr val="404040"/>
          </a:solidFill>
          <a:latin typeface="+mn-lt"/>
          <a:ea typeface="Geneva" charset="0"/>
          <a:cs typeface="Geneva" charset="0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2000" kern="1200">
          <a:solidFill>
            <a:srgbClr val="404040"/>
          </a:solidFill>
          <a:latin typeface="+mn-lt"/>
          <a:ea typeface="Geneva" charset="0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kern="1200">
          <a:solidFill>
            <a:srgbClr val="404040"/>
          </a:solidFill>
          <a:latin typeface="+mn-lt"/>
          <a:ea typeface="Geneva" charset="0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1600" kern="1200">
          <a:solidFill>
            <a:srgbClr val="404040"/>
          </a:solidFill>
          <a:latin typeface="+mn-lt"/>
          <a:ea typeface="Geneva" charset="0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charset="0"/>
        <a:buChar char="*"/>
        <a:defRPr sz="1400" kern="1200">
          <a:solidFill>
            <a:srgbClr val="404040"/>
          </a:solidFill>
          <a:latin typeface="+mn-lt"/>
          <a:ea typeface="Geneva" charset="0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556901"/>
            <a:ext cx="8140700" cy="1744199"/>
          </a:xfrm>
          <a:prstGeom prst="rect">
            <a:avLst/>
          </a:prstGeom>
          <a:effectLst/>
        </p:spPr>
        <p:txBody>
          <a:bodyPr/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it-IT" sz="8000" dirty="0">
                <a:solidFill>
                  <a:srgbClr val="F9C31B"/>
                </a:solidFill>
                <a:latin typeface="Arial" charset="0"/>
                <a:cs typeface="Arial" charset="0"/>
              </a:rPr>
              <a:t>DANIEL DEFOE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372124"/>
            <a:ext cx="8524875" cy="1336026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HIS MASTERPIECE</a:t>
            </a:r>
          </a:p>
          <a:p>
            <a:pPr marL="44450" indent="0" algn="ctr">
              <a:buFont typeface="Georgia" charset="0"/>
              <a:buNone/>
            </a:pPr>
            <a:r>
              <a:rPr lang="en-GB" sz="3600" i="1" dirty="0">
                <a:solidFill>
                  <a:srgbClr val="000090"/>
                </a:solidFill>
                <a:latin typeface="Arial" charset="0"/>
                <a:cs typeface="Arial" charset="0"/>
              </a:rPr>
              <a:t>Robinson Crusoe – Keywords</a:t>
            </a:r>
            <a:endParaRPr lang="it-IT" sz="3600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23888" y="1893888"/>
            <a:ext cx="7739062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i="1" dirty="0">
                <a:solidFill>
                  <a:schemeClr val="accent5"/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2400" i="1" dirty="0">
                <a:latin typeface="Arial"/>
                <a:ea typeface="+mn-ea"/>
                <a:cs typeface="Arial"/>
              </a:rPr>
              <a:t>Puritan Morality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Arial"/>
                <a:ea typeface="+mn-ea"/>
                <a:cs typeface="Arial"/>
              </a:rPr>
              <a:t>hard work combined with the determination to succeed 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47938" y="3078163"/>
            <a:ext cx="58150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i="1" dirty="0">
                <a:solidFill>
                  <a:schemeClr val="accent5"/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2400" i="1" dirty="0">
                <a:latin typeface="Arial"/>
                <a:ea typeface="+mn-ea"/>
                <a:cs typeface="Arial"/>
              </a:rPr>
              <a:t>Optimism</a:t>
            </a:r>
            <a:endParaRPr lang="en-GB" i="1" dirty="0">
              <a:latin typeface="Arial"/>
              <a:ea typeface="+mn-ea"/>
              <a:cs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23888" y="3986213"/>
            <a:ext cx="59563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i="1" dirty="0">
                <a:solidFill>
                  <a:schemeClr val="accent5"/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2400" i="1" dirty="0">
                <a:latin typeface="Arial"/>
                <a:ea typeface="+mn-ea"/>
                <a:cs typeface="Arial"/>
              </a:rPr>
              <a:t>Colonialism</a:t>
            </a:r>
            <a:endParaRPr lang="en-GB" i="1" dirty="0">
              <a:latin typeface="Arial"/>
              <a:ea typeface="+mn-ea"/>
              <a:cs typeface="Arial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23888" y="4894263"/>
            <a:ext cx="7739062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i="1" dirty="0">
                <a:solidFill>
                  <a:schemeClr val="accent5"/>
                </a:solidFill>
                <a:latin typeface="Arial"/>
                <a:ea typeface="+mn-ea"/>
                <a:cs typeface="Arial"/>
              </a:rPr>
              <a:t>• </a:t>
            </a:r>
            <a:r>
              <a:rPr lang="en-GB" sz="2400" i="1" dirty="0">
                <a:latin typeface="Arial"/>
                <a:ea typeface="+mn-ea"/>
                <a:cs typeface="Arial"/>
              </a:rPr>
              <a:t>Time and Place</a:t>
            </a:r>
          </a:p>
          <a:p>
            <a:pPr marL="0" lvl="1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Arial"/>
                <a:ea typeface="+mn-ea"/>
                <a:cs typeface="Arial"/>
              </a:rPr>
              <a:t>past experience is always the cause of present actions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430213"/>
            <a:ext cx="8524875" cy="157162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HIS MASTERPIECE</a:t>
            </a:r>
          </a:p>
          <a:p>
            <a:pPr marL="44450" indent="0" algn="ctr">
              <a:buFont typeface="Georgia" charset="0"/>
              <a:buNone/>
            </a:pPr>
            <a:r>
              <a:rPr lang="en-GB" sz="3600" i="1" dirty="0">
                <a:solidFill>
                  <a:srgbClr val="000090"/>
                </a:solidFill>
                <a:latin typeface="Arial" charset="0"/>
                <a:cs typeface="Arial" charset="0"/>
              </a:rPr>
              <a:t>Robinson Crusoe – Keywords</a:t>
            </a:r>
            <a:endParaRPr lang="it-IT" sz="3600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5363" name="CasellaDiTesto 9"/>
          <p:cNvSpPr txBox="1">
            <a:spLocks noChangeArrowheads="1"/>
          </p:cNvSpPr>
          <p:nvPr/>
        </p:nvSpPr>
        <p:spPr bwMode="auto">
          <a:xfrm>
            <a:off x="593725" y="2001838"/>
            <a:ext cx="76946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marL="0" lvl="1"/>
            <a:r>
              <a:rPr lang="en-GB" sz="2400" i="1">
                <a:latin typeface="Arial" charset="0"/>
                <a:cs typeface="Arial" charset="0"/>
              </a:rPr>
              <a:t>Narrative Technique</a:t>
            </a:r>
            <a:endParaRPr lang="en-GB" sz="2000" i="1">
              <a:latin typeface="Arial" charset="0"/>
              <a:cs typeface="Arial" charset="0"/>
            </a:endParaRPr>
          </a:p>
        </p:txBody>
      </p:sp>
      <p:sp>
        <p:nvSpPr>
          <p:cNvPr id="2" name="CasellaDiTesto 1"/>
          <p:cNvSpPr txBox="1">
            <a:spLocks noChangeArrowheads="1"/>
          </p:cNvSpPr>
          <p:nvPr/>
        </p:nvSpPr>
        <p:spPr bwMode="auto">
          <a:xfrm>
            <a:off x="1076325" y="2614613"/>
            <a:ext cx="7286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dirty="0">
                <a:latin typeface="Arial" charset="0"/>
                <a:cs typeface="Arial" charset="0"/>
              </a:rPr>
              <a:t>Realistic description of daily life with apparently trivial details </a:t>
            </a:r>
            <a:br>
              <a:rPr lang="en-GB" dirty="0">
                <a:latin typeface="Arial" charset="0"/>
                <a:cs typeface="Arial" charset="0"/>
              </a:rPr>
            </a:br>
            <a:r>
              <a:rPr lang="en-GB" dirty="0">
                <a:latin typeface="Arial" charset="0"/>
                <a:cs typeface="Arial" charset="0"/>
              </a:rPr>
              <a:t>of objects (size, quantity) and actions</a:t>
            </a:r>
            <a:r>
              <a:rPr lang="it-IT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076325" y="3505200"/>
            <a:ext cx="7212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hangingPunct="0"/>
            <a:r>
              <a:rPr lang="en-GB" dirty="0">
                <a:latin typeface="Arial" charset="0"/>
                <a:cs typeface="Arial" charset="0"/>
              </a:rPr>
              <a:t>Simple, concrete language with journalistic features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076325" y="4119563"/>
            <a:ext cx="728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dirty="0">
                <a:latin typeface="Arial" charset="0"/>
                <a:cs typeface="Arial" charset="0"/>
              </a:rPr>
              <a:t>Plot based on rambling episodes</a:t>
            </a:r>
            <a:r>
              <a:rPr lang="it-IT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076325" y="4733925"/>
            <a:ext cx="7286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hangingPunct="0"/>
            <a:r>
              <a:rPr lang="en-GB" dirty="0">
                <a:latin typeface="Arial" charset="0"/>
                <a:cs typeface="Arial" charset="0"/>
              </a:rPr>
              <a:t>Characters that learn by doing = pragmatism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6325" y="5348288"/>
            <a:ext cx="7286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dirty="0">
                <a:latin typeface="Arial" charset="0"/>
                <a:cs typeface="Arial" charset="0"/>
              </a:rPr>
              <a:t>First person narrators writing diaries give the novel more authenticity 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5" name="Freccia destra 4"/>
          <p:cNvSpPr/>
          <p:nvPr/>
        </p:nvSpPr>
        <p:spPr>
          <a:xfrm>
            <a:off x="668393" y="2788963"/>
            <a:ext cx="297064" cy="297084"/>
          </a:xfrm>
          <a:prstGeom prst="rightArrow">
            <a:avLst>
              <a:gd name="adj1" fmla="val 20000"/>
              <a:gd name="adj2" fmla="val 35000"/>
            </a:avLst>
          </a:prstGeom>
          <a:solidFill>
            <a:srgbClr val="E9D91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" name="Freccia destra 15"/>
          <p:cNvSpPr/>
          <p:nvPr/>
        </p:nvSpPr>
        <p:spPr>
          <a:xfrm>
            <a:off x="668393" y="3541810"/>
            <a:ext cx="297064" cy="297084"/>
          </a:xfrm>
          <a:prstGeom prst="rightArrow">
            <a:avLst>
              <a:gd name="adj1" fmla="val 20000"/>
              <a:gd name="adj2" fmla="val 35000"/>
            </a:avLst>
          </a:prstGeom>
          <a:solidFill>
            <a:srgbClr val="E9D91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7" name="Freccia destra 16"/>
          <p:cNvSpPr/>
          <p:nvPr/>
        </p:nvSpPr>
        <p:spPr>
          <a:xfrm>
            <a:off x="668393" y="4156157"/>
            <a:ext cx="297064" cy="297084"/>
          </a:xfrm>
          <a:prstGeom prst="rightArrow">
            <a:avLst>
              <a:gd name="adj1" fmla="val 20000"/>
              <a:gd name="adj2" fmla="val 35000"/>
            </a:avLst>
          </a:prstGeom>
          <a:solidFill>
            <a:srgbClr val="E9D91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8" name="Freccia destra 17"/>
          <p:cNvSpPr/>
          <p:nvPr/>
        </p:nvSpPr>
        <p:spPr>
          <a:xfrm>
            <a:off x="668393" y="4770504"/>
            <a:ext cx="297064" cy="297084"/>
          </a:xfrm>
          <a:prstGeom prst="rightArrow">
            <a:avLst>
              <a:gd name="adj1" fmla="val 20000"/>
              <a:gd name="adj2" fmla="val 35000"/>
            </a:avLst>
          </a:prstGeom>
          <a:solidFill>
            <a:srgbClr val="E9D91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9" name="Freccia destra 18"/>
          <p:cNvSpPr/>
          <p:nvPr/>
        </p:nvSpPr>
        <p:spPr>
          <a:xfrm>
            <a:off x="668393" y="5384851"/>
            <a:ext cx="297064" cy="297084"/>
          </a:xfrm>
          <a:prstGeom prst="rightArrow">
            <a:avLst>
              <a:gd name="adj1" fmla="val 20000"/>
              <a:gd name="adj2" fmla="val 35000"/>
            </a:avLst>
          </a:prstGeom>
          <a:solidFill>
            <a:srgbClr val="E9D91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LIFE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>
                <a:solidFill>
                  <a:srgbClr val="000090"/>
                </a:solidFill>
                <a:latin typeface="Arial" charset="0"/>
                <a:cs typeface="Arial" charset="0"/>
              </a:rPr>
              <a:t>LIFE</a:t>
            </a:r>
          </a:p>
        </p:txBody>
      </p:sp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846138" y="1563688"/>
            <a:ext cx="1827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 sz="1400">
                <a:latin typeface="Arial" charset="0"/>
                <a:cs typeface="Arial" charset="0"/>
              </a:rPr>
              <a:t>1660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358775" y="2085975"/>
            <a:ext cx="2314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 sz="1400">
                <a:latin typeface="Arial" charset="0"/>
                <a:cs typeface="Arial" charset="0"/>
              </a:rPr>
              <a:t>1688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909638" y="2660650"/>
            <a:ext cx="1763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 sz="1400">
                <a:latin typeface="Arial" charset="0"/>
                <a:cs typeface="Arial" charset="0"/>
              </a:rPr>
              <a:t>1691/2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3425825" y="1563688"/>
            <a:ext cx="5249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400">
                <a:latin typeface="Arial" charset="0"/>
                <a:cs typeface="Arial" charset="0"/>
              </a:rPr>
              <a:t>Born in London in a family of dissenters.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3425825" y="2085975"/>
            <a:ext cx="5249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hangingPunct="0"/>
            <a:r>
              <a:rPr lang="en-GB" sz="1400">
                <a:latin typeface="Arial" charset="0"/>
                <a:cs typeface="Arial" charset="0"/>
              </a:rPr>
              <a:t>Started writing in favour of William of Orange.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3425825" y="2660650"/>
            <a:ext cx="5443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400">
                <a:latin typeface="Arial" charset="0"/>
                <a:cs typeface="Arial" charset="0"/>
              </a:rPr>
              <a:t>Went bankrupt for the first time in his life.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909638" y="3502025"/>
            <a:ext cx="1763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 sz="1400">
                <a:latin typeface="Arial" charset="0"/>
                <a:cs typeface="Arial" charset="0"/>
              </a:rPr>
              <a:t>1703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3425825" y="3179763"/>
            <a:ext cx="52498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400" dirty="0">
                <a:latin typeface="Arial" charset="0"/>
                <a:cs typeface="Arial" charset="0"/>
              </a:rPr>
              <a:t>The pamphlet </a:t>
            </a:r>
            <a:r>
              <a:rPr lang="en-GB" sz="1400" i="1" dirty="0">
                <a:latin typeface="Arial" charset="0"/>
                <a:cs typeface="Arial" charset="0"/>
              </a:rPr>
              <a:t>The shortest way with the dissenters</a:t>
            </a:r>
            <a:r>
              <a:rPr lang="en-GB" sz="1400" dirty="0">
                <a:latin typeface="Arial" charset="0"/>
                <a:cs typeface="Arial" charset="0"/>
              </a:rPr>
              <a:t> sent him to the pillory. He became a pamphleteer. Contributed to a number of newspapers like ‘The Review’ from 1704-1713 and ‘The Weekly Journal’</a:t>
            </a:r>
            <a:r>
              <a:rPr lang="it-IT" altLang="ja-JP" sz="1400" dirty="0">
                <a:latin typeface="Arial" charset="0"/>
                <a:cs typeface="Arial" charset="0"/>
              </a:rPr>
              <a:t>.</a:t>
            </a:r>
            <a:endParaRPr lang="it-IT" sz="1400" dirty="0">
              <a:latin typeface="Arial" charset="0"/>
              <a:cs typeface="Arial" charset="0"/>
            </a:endParaRPr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auto">
          <a:xfrm>
            <a:off x="909638" y="4306888"/>
            <a:ext cx="1763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 sz="1400">
                <a:latin typeface="Arial" charset="0"/>
                <a:cs typeface="Arial" charset="0"/>
              </a:rPr>
              <a:t>1719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3425825" y="4306888"/>
            <a:ext cx="5237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400">
                <a:latin typeface="Arial" charset="0"/>
                <a:cs typeface="Arial" charset="0"/>
              </a:rPr>
              <a:t>First volume of </a:t>
            </a:r>
            <a:r>
              <a:rPr lang="en-GB" sz="1400" i="1">
                <a:latin typeface="Arial" charset="0"/>
                <a:cs typeface="Arial" charset="0"/>
              </a:rPr>
              <a:t>Robinson Crusoe.</a:t>
            </a:r>
            <a:r>
              <a:rPr lang="en-GB" sz="1400">
                <a:latin typeface="Arial" charset="0"/>
                <a:cs typeface="Arial" charset="0"/>
              </a:rPr>
              <a:t> 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909638" y="4859338"/>
            <a:ext cx="1763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 sz="1400">
                <a:latin typeface="Arial" charset="0"/>
                <a:cs typeface="Arial" charset="0"/>
              </a:rPr>
              <a:t>1722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3" name="Rettangolo 22"/>
          <p:cNvSpPr>
            <a:spLocks noChangeArrowheads="1"/>
          </p:cNvSpPr>
          <p:nvPr/>
        </p:nvSpPr>
        <p:spPr bwMode="auto">
          <a:xfrm>
            <a:off x="3425825" y="4859338"/>
            <a:ext cx="5249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400" i="1">
                <a:latin typeface="Arial" charset="0"/>
                <a:cs typeface="Arial" charset="0"/>
              </a:rPr>
              <a:t>Moll Flanders, A Journal of the Plague Year, Colonel Jack.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4" name="Rettangolo 23"/>
          <p:cNvSpPr>
            <a:spLocks noChangeArrowheads="1"/>
          </p:cNvSpPr>
          <p:nvPr/>
        </p:nvSpPr>
        <p:spPr bwMode="auto">
          <a:xfrm>
            <a:off x="909638" y="5414963"/>
            <a:ext cx="1763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 sz="1400">
                <a:latin typeface="Arial" charset="0"/>
                <a:cs typeface="Arial" charset="0"/>
              </a:rPr>
              <a:t>1724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5" name="Rettangolo 24"/>
          <p:cNvSpPr>
            <a:spLocks noChangeArrowheads="1"/>
          </p:cNvSpPr>
          <p:nvPr/>
        </p:nvSpPr>
        <p:spPr bwMode="auto">
          <a:xfrm>
            <a:off x="3425825" y="5414963"/>
            <a:ext cx="35258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400" i="1">
                <a:latin typeface="Arial" charset="0"/>
                <a:cs typeface="Arial" charset="0"/>
              </a:rPr>
              <a:t>Roxana.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6" name="Rettangolo 25"/>
          <p:cNvSpPr>
            <a:spLocks noChangeArrowheads="1"/>
          </p:cNvSpPr>
          <p:nvPr/>
        </p:nvSpPr>
        <p:spPr bwMode="auto">
          <a:xfrm>
            <a:off x="909638" y="5980113"/>
            <a:ext cx="1763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GB" sz="1400">
                <a:latin typeface="Arial" charset="0"/>
                <a:cs typeface="Arial" charset="0"/>
              </a:rPr>
              <a:t>1730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7" name="Rettangolo 26"/>
          <p:cNvSpPr>
            <a:spLocks noChangeArrowheads="1"/>
          </p:cNvSpPr>
          <p:nvPr/>
        </p:nvSpPr>
        <p:spPr bwMode="auto">
          <a:xfrm>
            <a:off x="3425825" y="5980113"/>
            <a:ext cx="5719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400">
                <a:latin typeface="Arial" charset="0"/>
                <a:cs typeface="Arial" charset="0"/>
              </a:rPr>
              <a:t>Died alone and friendless, hiding from creditors.</a:t>
            </a:r>
            <a:r>
              <a:rPr lang="it-IT" sz="1400">
                <a:latin typeface="Arial" charset="0"/>
                <a:cs typeface="Arial" charset="0"/>
              </a:rPr>
              <a:t> </a:t>
            </a:r>
          </a:p>
        </p:txBody>
      </p:sp>
      <p:cxnSp>
        <p:nvCxnSpPr>
          <p:cNvPr id="8" name="Connettore 1 7"/>
          <p:cNvCxnSpPr/>
          <p:nvPr/>
        </p:nvCxnSpPr>
        <p:spPr>
          <a:xfrm>
            <a:off x="3168650" y="1563688"/>
            <a:ext cx="0" cy="523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458913" y="1960563"/>
            <a:ext cx="72167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1458913" y="2530475"/>
            <a:ext cx="72167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>
            <a:off x="1458913" y="3100388"/>
            <a:ext cx="72167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1470025" y="4195763"/>
            <a:ext cx="72167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>
            <a:off x="1458913" y="4768850"/>
            <a:ext cx="72167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1458913" y="5299075"/>
            <a:ext cx="72167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>
            <a:off x="1458913" y="5848350"/>
            <a:ext cx="72167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1458913" y="6423025"/>
            <a:ext cx="72167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96" name="CasellaDiTesto 19"/>
          <p:cNvSpPr txBox="1">
            <a:spLocks noChangeArrowheads="1"/>
          </p:cNvSpPr>
          <p:nvPr/>
        </p:nvSpPr>
        <p:spPr bwMode="auto">
          <a:xfrm>
            <a:off x="358775" y="1054100"/>
            <a:ext cx="8694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US" sz="1400">
                <a:latin typeface="Arial" charset="0"/>
                <a:cs typeface="Arial" charset="0"/>
              </a:rPr>
              <a:t>Daniel Defoe was the founder of the early </a:t>
            </a:r>
            <a:r>
              <a:rPr lang="en-US" sz="1400" b="1">
                <a:solidFill>
                  <a:srgbClr val="FF6600"/>
                </a:solidFill>
                <a:latin typeface="Arial" charset="0"/>
                <a:cs typeface="Arial" charset="0"/>
              </a:rPr>
              <a:t>bourgeois realistic novel </a:t>
            </a:r>
            <a:r>
              <a:rPr lang="en-US" sz="1400">
                <a:latin typeface="Arial" charset="0"/>
                <a:cs typeface="Arial" charset="0"/>
              </a:rPr>
              <a:t>and the father of English </a:t>
            </a:r>
            <a:r>
              <a:rPr lang="en-US" sz="1400" b="1">
                <a:solidFill>
                  <a:srgbClr val="FF6600"/>
                </a:solidFill>
                <a:latin typeface="Arial" charset="0"/>
                <a:cs typeface="Arial" charset="0"/>
              </a:rPr>
              <a:t>periodicals</a:t>
            </a:r>
            <a:r>
              <a:rPr lang="en-US" sz="1400">
                <a:latin typeface="Arial" charset="0"/>
                <a:cs typeface="Arial" charset="0"/>
              </a:rPr>
              <a:t>.</a:t>
            </a:r>
            <a:endParaRPr lang="it-IT" sz="1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0" grpId="0"/>
      <p:bldP spid="12" grpId="0"/>
      <p:bldP spid="14" grpId="0"/>
      <p:bldP spid="15" grpId="0"/>
      <p:bldP spid="17" grpId="0"/>
      <p:bldP spid="18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BACKGROUND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313054"/>
            <a:ext cx="85248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BACKGROUND</a:t>
            </a:r>
          </a:p>
        </p:txBody>
      </p:sp>
      <p:sp>
        <p:nvSpPr>
          <p:cNvPr id="9" name="Rettangolo 8"/>
          <p:cNvSpPr/>
          <p:nvPr/>
        </p:nvSpPr>
        <p:spPr>
          <a:xfrm>
            <a:off x="596900" y="1341438"/>
            <a:ext cx="7974013" cy="338137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/>
                </a:solidFill>
                <a:latin typeface="Wingdings 3" charset="0"/>
                <a:ea typeface="+mn-ea"/>
                <a:cs typeface="Wingdings 3" charset="0"/>
              </a:rPr>
              <a:t></a:t>
            </a:r>
            <a:r>
              <a:rPr lang="en-GB" sz="1600" dirty="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600" dirty="0">
                <a:latin typeface="Arial"/>
                <a:ea typeface="+mn-ea"/>
                <a:cs typeface="Arial"/>
              </a:rPr>
              <a:t>Parliament set up the constitutional monarchy in 1688 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96900" y="2286000"/>
            <a:ext cx="7974013" cy="338138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/>
                </a:solidFill>
                <a:latin typeface="Wingdings 3" charset="0"/>
                <a:ea typeface="+mn-ea"/>
                <a:cs typeface="Wingdings 3" charset="0"/>
              </a:rPr>
              <a:t></a:t>
            </a:r>
            <a:r>
              <a:rPr lang="en-GB" sz="1600" dirty="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600" dirty="0">
                <a:latin typeface="Arial"/>
                <a:ea typeface="+mn-ea"/>
                <a:cs typeface="Arial"/>
              </a:rPr>
              <a:t>The monarch was deprived of ruling power by Parliament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96900" y="3230563"/>
            <a:ext cx="7974013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/>
                </a:solidFill>
                <a:latin typeface="Wingdings 3" charset="0"/>
                <a:ea typeface="+mn-ea"/>
                <a:cs typeface="Wingdings 3" charset="0"/>
              </a:rPr>
              <a:t></a:t>
            </a:r>
            <a:r>
              <a:rPr lang="en-GB" sz="1600" dirty="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600" dirty="0">
                <a:latin typeface="Arial"/>
                <a:ea typeface="+mn-ea"/>
                <a:cs typeface="Arial"/>
              </a:rPr>
              <a:t>England became a powerful naval country. War of Spanish Succession in 1702 weakened England’s commercial rivals; England gained new colonies and contracts to supply slaves to Spain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96900" y="4668838"/>
            <a:ext cx="7974013" cy="10779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accent6"/>
                </a:solidFill>
                <a:latin typeface="Wingdings 3" charset="0"/>
                <a:ea typeface="+mn-ea"/>
                <a:cs typeface="Wingdings 3" charset="0"/>
              </a:rPr>
              <a:t></a:t>
            </a:r>
            <a:r>
              <a:rPr lang="en-GB" sz="1600" dirty="0">
                <a:solidFill>
                  <a:schemeClr val="accent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US" sz="1600" dirty="0">
                <a:latin typeface="Arial"/>
                <a:ea typeface="+mn-ea"/>
                <a:cs typeface="Arial"/>
              </a:rPr>
              <a:t>Lived in the </a:t>
            </a:r>
            <a:r>
              <a:rPr lang="en-US" sz="1600" b="1" dirty="0">
                <a:latin typeface="Arial"/>
                <a:ea typeface="+mn-ea"/>
                <a:cs typeface="Arial"/>
              </a:rPr>
              <a:t>Augustan Age</a:t>
            </a:r>
            <a:r>
              <a:rPr lang="en-US" sz="1600" dirty="0">
                <a:latin typeface="Arial"/>
                <a:ea typeface="+mn-ea"/>
                <a:cs typeface="Arial"/>
              </a:rPr>
              <a:t>, 1700-1745, when literature was an expression of refinement, clarity, elegance, and balance of judgment.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Arial"/>
                <a:ea typeface="+mn-ea"/>
                <a:cs typeface="Arial"/>
              </a:rPr>
              <a:t>Well-known writers of the </a:t>
            </a:r>
            <a:r>
              <a:rPr lang="en-US" sz="1600" b="1" dirty="0">
                <a:latin typeface="Arial"/>
                <a:ea typeface="+mn-ea"/>
                <a:cs typeface="Arial"/>
              </a:rPr>
              <a:t>Augustan Age</a:t>
            </a:r>
            <a:r>
              <a:rPr lang="en-US" sz="1600" dirty="0">
                <a:latin typeface="Arial"/>
                <a:ea typeface="+mn-ea"/>
                <a:cs typeface="Arial"/>
              </a:rPr>
              <a:t> include the satirist Jonathan Swift and Daniel Defoe himself, whose realism gave a significant contribution to this time period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MAIN WORKS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476291"/>
            <a:ext cx="85248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3 MAIN WORKS</a:t>
            </a:r>
          </a:p>
        </p:txBody>
      </p:sp>
      <p:sp>
        <p:nvSpPr>
          <p:cNvPr id="11267" name="Rettangolo 1"/>
          <p:cNvSpPr>
            <a:spLocks noChangeArrowheads="1"/>
          </p:cNvSpPr>
          <p:nvPr/>
        </p:nvSpPr>
        <p:spPr bwMode="auto">
          <a:xfrm>
            <a:off x="350838" y="1814513"/>
            <a:ext cx="8447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008000"/>
                </a:solidFill>
              </a:rPr>
              <a:t>MOLL FLANDERS (1722)</a:t>
            </a:r>
            <a:endParaRPr lang="it-IT" b="1" dirty="0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 hangingPunct="0"/>
            <a:r>
              <a:rPr lang="en-GB" sz="1400" dirty="0"/>
              <a:t>About a young woman that eventually manages to become a rich, honest and religious. </a:t>
            </a:r>
            <a:endParaRPr lang="it-IT" sz="1400" dirty="0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350838" y="3044825"/>
            <a:ext cx="844708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008000"/>
                </a:solidFill>
                <a:latin typeface="Arial" charset="0"/>
                <a:cs typeface="Arial" charset="0"/>
              </a:rPr>
              <a:t>ROXANA (1724)</a:t>
            </a:r>
          </a:p>
          <a:p>
            <a:pPr algn="ctr" hangingPunct="0"/>
            <a:r>
              <a:rPr lang="en-GB" sz="1400"/>
              <a:t>A French-born high-society woman exploits her beauty with the help of her maid Amy </a:t>
            </a:r>
          </a:p>
          <a:p>
            <a:pPr algn="ctr" hangingPunct="0"/>
            <a:r>
              <a:rPr lang="en-GB" sz="1400"/>
              <a:t>to obtain what she wants.</a:t>
            </a:r>
            <a:endParaRPr lang="it-IT" sz="1400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350838" y="4489450"/>
            <a:ext cx="8447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008000"/>
                </a:solidFill>
                <a:latin typeface="Arial" charset="0"/>
                <a:cs typeface="Arial" charset="0"/>
              </a:rPr>
              <a:t>ROBINSON CRUSOE (1719) – </a:t>
            </a:r>
            <a:r>
              <a:rPr lang="it-IT" i="1">
                <a:solidFill>
                  <a:srgbClr val="008000"/>
                </a:solidFill>
                <a:latin typeface="Arial" charset="0"/>
                <a:cs typeface="Arial" charset="0"/>
              </a:rPr>
              <a:t>his masterpiece</a:t>
            </a:r>
            <a:r>
              <a:rPr lang="it-IT" b="1" i="1">
                <a:solidFill>
                  <a:srgbClr val="008000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olo 1"/>
          <p:cNvSpPr txBox="1">
            <a:spLocks/>
          </p:cNvSpPr>
          <p:nvPr/>
        </p:nvSpPr>
        <p:spPr bwMode="auto">
          <a:xfrm>
            <a:off x="139148" y="1543050"/>
            <a:ext cx="8865703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 dirty="0">
                <a:solidFill>
                  <a:srgbClr val="F1C430"/>
                </a:solidFill>
                <a:latin typeface="Arial" charset="0"/>
                <a:cs typeface="Arial" charset="0"/>
              </a:rPr>
              <a:t>HIS MASTERPIECE</a:t>
            </a:r>
          </a:p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5400" b="1" i="1" dirty="0">
                <a:solidFill>
                  <a:srgbClr val="F1C430"/>
                </a:solidFill>
                <a:latin typeface="Arial" charset="0"/>
                <a:cs typeface="Arial" charset="0"/>
              </a:rPr>
              <a:t>Robinson </a:t>
            </a:r>
            <a:r>
              <a:rPr lang="it-IT" sz="5400" b="1" i="1" dirty="0" err="1">
                <a:solidFill>
                  <a:srgbClr val="F1C430"/>
                </a:solidFill>
                <a:latin typeface="Arial" charset="0"/>
                <a:cs typeface="Arial" charset="0"/>
              </a:rPr>
              <a:t>Crusoe</a:t>
            </a:r>
            <a:r>
              <a:rPr lang="it-IT" sz="5400" b="1" i="1" dirty="0">
                <a:solidFill>
                  <a:srgbClr val="F1C430"/>
                </a:solidFill>
                <a:latin typeface="Arial" charset="0"/>
                <a:cs typeface="Arial" charset="0"/>
              </a:rPr>
              <a:t> </a:t>
            </a:r>
            <a:r>
              <a:rPr lang="it-IT" sz="5400" b="1" dirty="0">
                <a:solidFill>
                  <a:srgbClr val="F1C430"/>
                </a:solidFill>
                <a:latin typeface="Arial" charset="0"/>
                <a:cs typeface="Arial" charset="0"/>
              </a:rPr>
              <a:t>(1719)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355945"/>
            <a:ext cx="8524875" cy="1545123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HIS MASTERPIECE</a:t>
            </a:r>
          </a:p>
          <a:p>
            <a:pPr marL="44450" indent="0" algn="ctr">
              <a:buFont typeface="Georgia" charset="0"/>
              <a:buNone/>
            </a:pPr>
            <a:r>
              <a:rPr lang="en-GB" sz="3600" i="1" dirty="0">
                <a:solidFill>
                  <a:srgbClr val="000090"/>
                </a:solidFill>
                <a:latin typeface="Arial" charset="0"/>
                <a:cs typeface="Arial" charset="0"/>
              </a:rPr>
              <a:t>Robinson Crusoe</a:t>
            </a:r>
            <a:endParaRPr lang="it-IT" sz="3600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CasellaDiTesto 16"/>
          <p:cNvSpPr txBox="1">
            <a:spLocks noChangeArrowheads="1"/>
          </p:cNvSpPr>
          <p:nvPr/>
        </p:nvSpPr>
        <p:spPr bwMode="auto">
          <a:xfrm>
            <a:off x="436563" y="1751013"/>
            <a:ext cx="6502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solidFill>
                  <a:srgbClr val="D6426E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 dirty="0">
                <a:solidFill>
                  <a:srgbClr val="D6426E"/>
                </a:solidFill>
                <a:latin typeface="Arial" charset="0"/>
                <a:cs typeface="Arial" charset="0"/>
              </a:rPr>
              <a:t> </a:t>
            </a:r>
            <a:r>
              <a:rPr lang="en-GB" sz="1600" dirty="0">
                <a:latin typeface="Arial" charset="0"/>
                <a:cs typeface="Arial" charset="0"/>
              </a:rPr>
              <a:t>Inspired to the real adventures of the mariner Alexander Selkirk</a:t>
            </a:r>
            <a:r>
              <a:rPr lang="it-IT" sz="16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436563" y="2306638"/>
            <a:ext cx="6502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hangingPunct="0"/>
            <a:r>
              <a:rPr lang="en-GB" sz="1600" dirty="0">
                <a:solidFill>
                  <a:srgbClr val="D6426E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 dirty="0">
                <a:solidFill>
                  <a:srgbClr val="D6426E"/>
                </a:solidFill>
                <a:latin typeface="Arial" charset="0"/>
                <a:cs typeface="Arial" charset="0"/>
              </a:rPr>
              <a:t> </a:t>
            </a:r>
            <a:r>
              <a:rPr lang="en-GB" sz="1600" dirty="0">
                <a:latin typeface="Arial" charset="0"/>
                <a:cs typeface="Arial" charset="0"/>
              </a:rPr>
              <a:t>Narrates the life of Robinson Crusoe, a York merchant’s son </a:t>
            </a:r>
            <a:endParaRPr lang="it-IT" sz="1600" dirty="0">
              <a:latin typeface="Arial" charset="0"/>
              <a:cs typeface="Arial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436563" y="2862263"/>
            <a:ext cx="6502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solidFill>
                  <a:srgbClr val="D6426E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 dirty="0">
                <a:solidFill>
                  <a:srgbClr val="D6426E"/>
                </a:solidFill>
                <a:latin typeface="Arial" charset="0"/>
                <a:cs typeface="Arial" charset="0"/>
              </a:rPr>
              <a:t> </a:t>
            </a:r>
            <a:r>
              <a:rPr lang="en-GB" sz="1600" dirty="0">
                <a:latin typeface="Arial" charset="0"/>
                <a:cs typeface="Arial" charset="0"/>
              </a:rPr>
              <a:t>The only survivor of a sea storm managing to reach a desert island</a:t>
            </a:r>
            <a:r>
              <a:rPr lang="it-IT" sz="16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436563" y="3419475"/>
            <a:ext cx="6502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solidFill>
                  <a:srgbClr val="D6426E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 dirty="0">
                <a:solidFill>
                  <a:srgbClr val="D6426E"/>
                </a:solidFill>
                <a:latin typeface="Arial" charset="0"/>
                <a:cs typeface="Arial" charset="0"/>
              </a:rPr>
              <a:t> </a:t>
            </a:r>
            <a:r>
              <a:rPr lang="en-GB" sz="1600" dirty="0">
                <a:latin typeface="Arial" charset="0"/>
                <a:cs typeface="Arial" charset="0"/>
              </a:rPr>
              <a:t>Here, thanks to an absolute faith in God he’ll create his reign </a:t>
            </a:r>
            <a:endParaRPr lang="it-IT" sz="1600" dirty="0">
              <a:latin typeface="Arial" charset="0"/>
              <a:cs typeface="Arial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415925" y="3975100"/>
            <a:ext cx="6524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solidFill>
                  <a:srgbClr val="D6426E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 dirty="0">
                <a:solidFill>
                  <a:srgbClr val="D6426E"/>
                </a:solidFill>
                <a:latin typeface="Arial" charset="0"/>
                <a:cs typeface="Arial" charset="0"/>
              </a:rPr>
              <a:t> </a:t>
            </a:r>
            <a:r>
              <a:rPr lang="en-GB" sz="1600" dirty="0">
                <a:latin typeface="Arial" charset="0"/>
                <a:cs typeface="Arial" charset="0"/>
              </a:rPr>
              <a:t>After 28 years, 2 months and 19 days spent on this island,</a:t>
            </a:r>
            <a:br>
              <a:rPr lang="en-GB" sz="1600" dirty="0">
                <a:latin typeface="Arial" charset="0"/>
                <a:cs typeface="Arial" charset="0"/>
              </a:rPr>
            </a:br>
            <a:r>
              <a:rPr lang="en-GB" sz="1600" dirty="0">
                <a:latin typeface="Arial" charset="0"/>
                <a:cs typeface="Arial" charset="0"/>
              </a:rPr>
              <a:t>    Robinson manages to return to England</a:t>
            </a:r>
            <a:r>
              <a:rPr lang="it-IT" sz="16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3787775" y="4783138"/>
            <a:ext cx="5046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solidFill>
                  <a:srgbClr val="D6426E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 dirty="0">
                <a:solidFill>
                  <a:srgbClr val="D6426E"/>
                </a:solidFill>
                <a:latin typeface="Arial" charset="0"/>
                <a:cs typeface="Arial" charset="0"/>
              </a:rPr>
              <a:t> </a:t>
            </a:r>
            <a:r>
              <a:rPr lang="en-GB" sz="1600" dirty="0">
                <a:latin typeface="Arial" charset="0"/>
                <a:cs typeface="Arial" charset="0"/>
              </a:rPr>
              <a:t>Diary form – realistic details </a:t>
            </a:r>
            <a:endParaRPr lang="it-IT" sz="1600" dirty="0">
              <a:latin typeface="Arial" charset="0"/>
              <a:cs typeface="Arial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787775" y="5194300"/>
            <a:ext cx="50466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solidFill>
                  <a:srgbClr val="D6426E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 dirty="0">
                <a:solidFill>
                  <a:srgbClr val="D6426E"/>
                </a:solidFill>
                <a:latin typeface="Arial" charset="0"/>
                <a:cs typeface="Arial" charset="0"/>
              </a:rPr>
              <a:t> </a:t>
            </a:r>
            <a:r>
              <a:rPr lang="en-GB" sz="1600" dirty="0">
                <a:latin typeface="Arial" charset="0"/>
                <a:cs typeface="Arial" charset="0"/>
              </a:rPr>
              <a:t>The first novel</a:t>
            </a:r>
            <a:endParaRPr lang="it-IT" sz="1600" dirty="0">
              <a:latin typeface="Arial" charset="0"/>
              <a:cs typeface="Arial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787775" y="5607050"/>
            <a:ext cx="53562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solidFill>
                  <a:srgbClr val="D6426E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 dirty="0">
                <a:solidFill>
                  <a:srgbClr val="D6426E"/>
                </a:solidFill>
                <a:latin typeface="Arial" charset="0"/>
                <a:cs typeface="Arial" charset="0"/>
              </a:rPr>
              <a:t> </a:t>
            </a:r>
            <a:r>
              <a:rPr lang="en-GB" sz="1600" dirty="0">
                <a:latin typeface="Arial" charset="0"/>
                <a:cs typeface="Arial" charset="0"/>
              </a:rPr>
              <a:t>The exaltation of Puritan and economic individualism</a:t>
            </a:r>
            <a:r>
              <a:rPr lang="it-IT" sz="16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3787775" y="6019800"/>
            <a:ext cx="5046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 dirty="0">
                <a:solidFill>
                  <a:srgbClr val="D6426E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 dirty="0">
                <a:solidFill>
                  <a:srgbClr val="D6426E"/>
                </a:solidFill>
                <a:latin typeface="Arial" charset="0"/>
                <a:cs typeface="Arial" charset="0"/>
              </a:rPr>
              <a:t> </a:t>
            </a:r>
            <a:r>
              <a:rPr lang="en-GB" sz="1600" b="1" dirty="0">
                <a:solidFill>
                  <a:srgbClr val="D6426E"/>
                </a:solidFill>
                <a:latin typeface="Arial" charset="0"/>
                <a:cs typeface="Arial" charset="0"/>
              </a:rPr>
              <a:t>A new type of hero</a:t>
            </a:r>
            <a:r>
              <a:rPr lang="en-GB" sz="1600" dirty="0">
                <a:latin typeface="Arial" charset="0"/>
                <a:cs typeface="Arial" charset="0"/>
              </a:rPr>
              <a:t>: a solitary middle class man</a:t>
            </a:r>
            <a:br>
              <a:rPr lang="en-GB" sz="1600" dirty="0">
                <a:latin typeface="Arial" charset="0"/>
                <a:cs typeface="Arial" charset="0"/>
              </a:rPr>
            </a:br>
            <a:r>
              <a:rPr lang="en-GB" sz="1600" dirty="0">
                <a:latin typeface="Arial" charset="0"/>
                <a:cs typeface="Arial" charset="0"/>
              </a:rPr>
              <a:t>    always on the move to reach a greater profit</a:t>
            </a:r>
            <a:r>
              <a:rPr lang="it-IT" sz="1600" dirty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>
        <p:circle/>
      </p:transition>
    </mc:Choice>
    <mc:Fallback xmlns="">
      <p:transition xmlns:p14="http://schemas.microsoft.com/office/powerpoint/2010/main" spd="slow" advClick="0" advTm="4000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8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91</TotalTime>
  <Words>487</Words>
  <Application>Microsoft Macintosh PowerPoint</Application>
  <PresentationFormat>Presentazione su schermo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20</cp:revision>
  <dcterms:created xsi:type="dcterms:W3CDTF">2016-09-14T13:15:30Z</dcterms:created>
  <dcterms:modified xsi:type="dcterms:W3CDTF">2023-04-05T16:07:48Z</dcterms:modified>
</cp:coreProperties>
</file>