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60" r:id="rId1"/>
  </p:sldMasterIdLst>
  <p:sldIdLst>
    <p:sldId id="257" r:id="rId2"/>
    <p:sldId id="264" r:id="rId3"/>
    <p:sldId id="259" r:id="rId4"/>
    <p:sldId id="265" r:id="rId5"/>
    <p:sldId id="260" r:id="rId6"/>
    <p:sldId id="266" r:id="rId7"/>
    <p:sldId id="261" r:id="rId8"/>
    <p:sldId id="267" r:id="rId9"/>
    <p:sldId id="262" r:id="rId10"/>
    <p:sldId id="268" r:id="rId11"/>
    <p:sldId id="263" r:id="rId12"/>
  </p:sldIdLst>
  <p:sldSz cx="9144000" cy="6858000" type="screen4x3"/>
  <p:notesSz cx="6858000" cy="9144000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rebuchet MS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rebuchet MS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rebuchet MS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rebuchet MS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0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35" d="100"/>
          <a:sy n="135" d="100"/>
        </p:scale>
        <p:origin x="-30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8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Overlay-TitleSlid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5E593-8D16-5640-A843-FE1E654539AC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DA24B-9C79-0547-B2A4-FFD20F09675C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9143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0A9A1-73DC-334E-8E76-9C94EA9F4177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D3FFD-87C8-6543-A7E8-6DEE154D45CA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7351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ContentCapt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556F-DB6F-394B-A32A-EB22640AF9E8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C36AA-CADC-014F-8114-BBDC9DBC46E6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535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PictureCapt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187325"/>
            <a:ext cx="8535987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Trascinare l'immagine su un segnaposto o fare clic sull'icona per aggiungerla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200" y="6288088"/>
            <a:ext cx="18875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04F83-6964-664C-9140-BB5554836ECE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400" y="6288088"/>
            <a:ext cx="2676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95CCE-1163-FE47-865E-6152C8683ABB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5201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PictureCaption-Extra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Trascinare l'immagine su un segnaposto o fare clic sull'icona per aggiungerla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088"/>
            <a:ext cx="18653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0C04B-2F2A-134D-9F29-BDF73B41E6C3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088"/>
            <a:ext cx="52181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748DA-9EF1-B446-9F1C-1E89D07C7C5F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6929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PictureCaption-Extra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Trascinare l'immagine su un segnaposto o fare clic sull'icona per aggiungerla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088"/>
            <a:ext cx="18653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FDB33-44E0-8047-A2A3-2334601B4613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088"/>
            <a:ext cx="52181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8679E-0036-C040-A916-67888F8D0465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4387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524A4-7A14-CD4C-BCC6-C8BB9574B358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AE9A1-02F8-A141-92AE-D3C51263657B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094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EAD17-86D2-A046-AE30-A08EFC6AAFD3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35B72-EEA1-7E44-ABE6-06605057F68C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123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B8021-AB7B-5747-9CAE-D03D4462AF1C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6C689-DE91-C345-A8D2-A7742631876A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36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Overlay-SectionHead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6518A-2FA7-6F4F-B2B0-6EB8F601DCE3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414A4-45C4-F049-A7BF-38D7BFF70856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2448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48008-CFF6-1D4D-B60F-3034BC219281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B36FC-4E4C-C34F-8A3E-C5E07FC3621B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2643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3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11"/>
          <p:cNvCxnSpPr/>
          <p:nvPr/>
        </p:nvCxnSpPr>
        <p:spPr>
          <a:xfrm>
            <a:off x="874713" y="2286000"/>
            <a:ext cx="356235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2"/>
          <p:cNvCxnSpPr/>
          <p:nvPr/>
        </p:nvCxnSpPr>
        <p:spPr>
          <a:xfrm>
            <a:off x="4816475" y="2286000"/>
            <a:ext cx="3565525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4"/>
          <p:cNvCxnSpPr/>
          <p:nvPr/>
        </p:nvCxnSpPr>
        <p:spPr>
          <a:xfrm>
            <a:off x="874713" y="2286000"/>
            <a:ext cx="356235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5"/>
          <p:cNvCxnSpPr/>
          <p:nvPr/>
        </p:nvCxnSpPr>
        <p:spPr>
          <a:xfrm>
            <a:off x="4816475" y="2286000"/>
            <a:ext cx="3565525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1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B728B-A8AB-394D-BFF4-284A5189DB2F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614F5-E5EB-5E44-AA1F-5380396FA4D8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5259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to, sopra e sot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65A1A-4EC9-5B4E-8F48-D91DF9A3529C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FB2A6-C384-E24D-8A5A-B418E1C6A00E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1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C115C-EAA9-164F-8702-B261C69E5320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79AEA-0C40-9E41-93FE-460BBB31FF32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567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113DD-7545-3645-B0D9-E07A9E500D8A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84802-C4EF-2942-80B1-FE26A5ECAEB2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7343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A49BB-31F3-4F4F-BBAA-16FD99E3A945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A2E8C-4403-A64F-8E03-54678D12F91B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9756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1.png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90500" y="190500"/>
            <a:ext cx="8764588" cy="6478588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sz="18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79463" y="381000"/>
            <a:ext cx="7583487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79463" y="1828800"/>
            <a:ext cx="7583487" cy="420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088"/>
            <a:ext cx="1887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A82487F-88C2-7243-A617-3727FAD6404D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5175" y="6288088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225" y="219075"/>
            <a:ext cx="493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08888BA-C260-6347-B71F-714A7DDCEAA6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  <p:grpSp>
        <p:nvGrpSpPr>
          <p:cNvPr id="9" name="Gruppo 8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0" name="Rettangolo 9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18"/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" name="Rettangolo 10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19"/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bg1"/>
          </a:solidFill>
          <a:latin typeface="+mj-lt"/>
          <a:ea typeface="Geneva" charset="0"/>
          <a:cs typeface="Genev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Geneva" charset="0"/>
          <a:cs typeface="Genev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Geneva" charset="0"/>
          <a:cs typeface="Genev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Geneva" charset="0"/>
          <a:cs typeface="Genev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Geneva" charset="0"/>
          <a:cs typeface="Genev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Geneva" charset="0"/>
          <a:cs typeface="Genev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Geneva" charset="0"/>
          <a:cs typeface="Genev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Geneva" charset="0"/>
          <a:cs typeface="Genev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Geneva" charset="0"/>
          <a:cs typeface="Geneva" charset="0"/>
        </a:defRPr>
      </a:lvl9pPr>
    </p:titleStyle>
    <p:bodyStyle>
      <a:lvl1pPr marL="282575" indent="-282575" algn="l" rtl="0" eaLnBrk="0" fontAlgn="base" hangingPunct="0">
        <a:spcBef>
          <a:spcPts val="2000"/>
        </a:spcBef>
        <a:spcAft>
          <a:spcPct val="0"/>
        </a:spcAft>
        <a:buFont typeface="Wingdings 2" charset="0"/>
        <a:buChar char=""/>
        <a:defRPr sz="2200" kern="1200">
          <a:solidFill>
            <a:schemeClr val="bg1"/>
          </a:solidFill>
          <a:latin typeface="+mn-lt"/>
          <a:ea typeface="Geneva" charset="0"/>
          <a:cs typeface="Geneva" charset="0"/>
        </a:defRPr>
      </a:lvl1pPr>
      <a:lvl2pPr marL="577850" indent="-295275" algn="l" rtl="0" eaLnBrk="0" fontAlgn="base" hangingPunct="0">
        <a:spcBef>
          <a:spcPts val="600"/>
        </a:spcBef>
        <a:spcAft>
          <a:spcPct val="0"/>
        </a:spcAft>
        <a:buFont typeface="Wingdings 2" charset="0"/>
        <a:buChar char=""/>
        <a:defRPr sz="2000" kern="1200">
          <a:solidFill>
            <a:schemeClr val="bg1"/>
          </a:solidFill>
          <a:latin typeface="+mn-lt"/>
          <a:ea typeface="Geneva" charset="0"/>
          <a:cs typeface="+mn-cs"/>
        </a:defRPr>
      </a:lvl2pPr>
      <a:lvl3pPr marL="860425" indent="-282575" algn="l" rtl="0" eaLnBrk="0" fontAlgn="base" hangingPunct="0">
        <a:spcBef>
          <a:spcPts val="600"/>
        </a:spcBef>
        <a:spcAft>
          <a:spcPct val="0"/>
        </a:spcAft>
        <a:buFont typeface="Wingdings 2" charset="0"/>
        <a:buChar char=""/>
        <a:defRPr kern="1200">
          <a:solidFill>
            <a:schemeClr val="bg1"/>
          </a:solidFill>
          <a:latin typeface="+mn-lt"/>
          <a:ea typeface="Geneva" charset="0"/>
          <a:cs typeface="+mn-cs"/>
        </a:defRPr>
      </a:lvl3pPr>
      <a:lvl4pPr marL="1143000" indent="-282575" algn="l" rtl="0" eaLnBrk="0" fontAlgn="base" hangingPunct="0">
        <a:spcBef>
          <a:spcPts val="600"/>
        </a:spcBef>
        <a:spcAft>
          <a:spcPct val="0"/>
        </a:spcAft>
        <a:buFont typeface="Wingdings 2" charset="0"/>
        <a:buChar char=""/>
        <a:defRPr kern="1200">
          <a:solidFill>
            <a:schemeClr val="bg1"/>
          </a:solidFill>
          <a:latin typeface="+mn-lt"/>
          <a:ea typeface="Geneva" charset="0"/>
          <a:cs typeface="+mn-cs"/>
        </a:defRPr>
      </a:lvl4pPr>
      <a:lvl5pPr marL="1425575" indent="-282575" algn="l" rtl="0" eaLnBrk="0" fontAlgn="base" hangingPunct="0">
        <a:spcBef>
          <a:spcPts val="600"/>
        </a:spcBef>
        <a:spcAft>
          <a:spcPct val="0"/>
        </a:spcAft>
        <a:buFont typeface="Wingdings 2" charset="0"/>
        <a:buChar char=""/>
        <a:defRPr kern="1200">
          <a:solidFill>
            <a:schemeClr val="bg1"/>
          </a:solidFill>
          <a:latin typeface="+mn-lt"/>
          <a:ea typeface="Geneva" charset="0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/>
          <p:cNvSpPr>
            <a:spLocks noGrp="1"/>
          </p:cNvSpPr>
          <p:nvPr>
            <p:ph type="ctrTitle"/>
          </p:nvPr>
        </p:nvSpPr>
        <p:spPr>
          <a:xfrm>
            <a:off x="294187" y="676275"/>
            <a:ext cx="8466832" cy="360033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7200" b="1" dirty="0">
                <a:gradFill flip="none" rotWithShape="1">
                  <a:gsLst>
                    <a:gs pos="30000">
                      <a:srgbClr val="F8C01B"/>
                    </a:gs>
                    <a:gs pos="100000">
                      <a:srgbClr val="FFFFFF"/>
                    </a:gs>
                  </a:gsLst>
                  <a:path path="rect">
                    <a:fillToRect l="100000" t="100000"/>
                  </a:path>
                  <a:tileRect r="-100000" b="-100000"/>
                </a:gradFill>
                <a:latin typeface="Arial"/>
                <a:cs typeface="Arial"/>
              </a:rPr>
              <a:t>THE RENAISSANCE</a:t>
            </a:r>
            <a:endParaRPr lang="it-IT" sz="7200" dirty="0">
              <a:gradFill flip="none" rotWithShape="1">
                <a:gsLst>
                  <a:gs pos="30000">
                    <a:srgbClr val="F8C01B"/>
                  </a:gs>
                  <a:gs pos="100000">
                    <a:srgbClr val="FFFFFF"/>
                  </a:gs>
                </a:gsLst>
                <a:path path="rect">
                  <a:fillToRect l="100000" t="100000"/>
                </a:path>
                <a:tileRect r="-100000" b="-100000"/>
              </a:gradFill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olo 1"/>
          <p:cNvSpPr>
            <a:spLocks noGrp="1"/>
          </p:cNvSpPr>
          <p:nvPr>
            <p:ph type="ctrTitle"/>
          </p:nvPr>
        </p:nvSpPr>
        <p:spPr>
          <a:xfrm>
            <a:off x="293688" y="676275"/>
            <a:ext cx="8467725" cy="3500438"/>
          </a:xfrm>
        </p:spPr>
        <p:txBody>
          <a:bodyPr/>
          <a:lstStyle/>
          <a:p>
            <a:pPr eaLnBrk="1" hangingPunct="1"/>
            <a:r>
              <a:rPr lang="en-US" sz="6000" b="1">
                <a:latin typeface="Arial" charset="0"/>
                <a:cs typeface="Arial" charset="0"/>
              </a:rPr>
              <a:t>EXPLORATION: </a:t>
            </a:r>
            <a:br>
              <a:rPr lang="en-US" sz="6000" b="1">
                <a:latin typeface="Arial" charset="0"/>
                <a:cs typeface="Arial" charset="0"/>
              </a:rPr>
            </a:br>
            <a:r>
              <a:rPr lang="en-US" sz="6000" b="1">
                <a:latin typeface="Arial" charset="0"/>
                <a:cs typeface="Arial" charset="0"/>
              </a:rPr>
              <a:t>ONE WORLD</a:t>
            </a:r>
            <a:endParaRPr lang="it-IT" sz="6000"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olo 1"/>
          <p:cNvSpPr>
            <a:spLocks noGrp="1"/>
          </p:cNvSpPr>
          <p:nvPr>
            <p:ph type="ctrTitle"/>
          </p:nvPr>
        </p:nvSpPr>
        <p:spPr>
          <a:xfrm>
            <a:off x="2260600" y="4376738"/>
            <a:ext cx="5122863" cy="1335087"/>
          </a:xfrm>
        </p:spPr>
        <p:txBody>
          <a:bodyPr/>
          <a:lstStyle/>
          <a:p>
            <a:pPr algn="ctr" eaLnBrk="1" hangingPunct="1"/>
            <a:r>
              <a:rPr lang="it-IT" sz="280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it-IT" sz="2800">
                <a:solidFill>
                  <a:srgbClr val="FFFFFF"/>
                </a:solidFill>
                <a:latin typeface="Arial" charset="0"/>
                <a:cs typeface="Arial" charset="0"/>
              </a:rPr>
            </a:br>
            <a:r>
              <a:rPr lang="en-US" sz="2800">
                <a:solidFill>
                  <a:srgbClr val="FFFFFF"/>
                </a:solidFill>
                <a:latin typeface="Arial" charset="0"/>
                <a:cs typeface="Arial" charset="0"/>
              </a:rPr>
              <a:t>Copernicus began to speculate that the Earth revolved </a:t>
            </a:r>
            <a:br>
              <a:rPr lang="en-US" sz="2800">
                <a:solidFill>
                  <a:srgbClr val="FFFFFF"/>
                </a:solidFill>
                <a:latin typeface="Arial" charset="0"/>
                <a:cs typeface="Arial" charset="0"/>
              </a:rPr>
            </a:br>
            <a:r>
              <a:rPr lang="en-US" sz="2800">
                <a:solidFill>
                  <a:srgbClr val="FFFFFF"/>
                </a:solidFill>
                <a:latin typeface="Arial" charset="0"/>
                <a:cs typeface="Arial" charset="0"/>
              </a:rPr>
              <a:t>around the Sun</a:t>
            </a:r>
            <a:endParaRPr lang="it-IT" sz="280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8675" name="Titolo 1"/>
          <p:cNvSpPr txBox="1">
            <a:spLocks/>
          </p:cNvSpPr>
          <p:nvPr/>
        </p:nvSpPr>
        <p:spPr bwMode="auto">
          <a:xfrm>
            <a:off x="382588" y="695325"/>
            <a:ext cx="76739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defTabSz="914400" eaLnBrk="1" hangingPunct="1"/>
            <a:r>
              <a:rPr lang="it-IT" sz="4000" dirty="0">
                <a:solidFill>
                  <a:schemeClr val="tx2"/>
                </a:solidFill>
                <a:latin typeface="Arial" charset="0"/>
                <a:cs typeface="Arial" charset="0"/>
              </a:rPr>
              <a:t>EXPLORATION: ONE WORLD</a:t>
            </a:r>
          </a:p>
        </p:txBody>
      </p:sp>
      <p:sp>
        <p:nvSpPr>
          <p:cNvPr id="28676" name="CasellaDiTesto 1"/>
          <p:cNvSpPr txBox="1">
            <a:spLocks noChangeArrowheads="1"/>
          </p:cNvSpPr>
          <p:nvPr/>
        </p:nvSpPr>
        <p:spPr bwMode="auto">
          <a:xfrm>
            <a:off x="647700" y="1485900"/>
            <a:ext cx="382428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FFFF"/>
                </a:solidFill>
                <a:latin typeface="Arial" charset="0"/>
                <a:cs typeface="Arial" charset="0"/>
              </a:rPr>
              <a:t>1492: Columbus sailed to the West Indies</a:t>
            </a:r>
            <a:endParaRPr lang="it-IT" sz="2800"/>
          </a:p>
        </p:txBody>
      </p:sp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4471988" y="2647950"/>
            <a:ext cx="43338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eaLnBrk="1" hangingPunct="1"/>
            <a:r>
              <a:rPr lang="en-US" sz="2800">
                <a:solidFill>
                  <a:srgbClr val="FFFFFF"/>
                </a:solidFill>
                <a:latin typeface="Arial" charset="0"/>
                <a:cs typeface="Arial" charset="0"/>
              </a:rPr>
              <a:t>1519: Magellan began voyage around the world</a:t>
            </a:r>
            <a:endParaRPr lang="it-IT" sz="2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olo 1"/>
          <p:cNvSpPr>
            <a:spLocks noGrp="1"/>
          </p:cNvSpPr>
          <p:nvPr>
            <p:ph type="ctrTitle"/>
          </p:nvPr>
        </p:nvSpPr>
        <p:spPr>
          <a:xfrm>
            <a:off x="293688" y="676275"/>
            <a:ext cx="8467725" cy="3298825"/>
          </a:xfrm>
        </p:spPr>
        <p:txBody>
          <a:bodyPr/>
          <a:lstStyle/>
          <a:p>
            <a:pPr eaLnBrk="1" hangingPunct="1"/>
            <a:r>
              <a:rPr lang="en-US" sz="6000" b="1">
                <a:latin typeface="Arial" charset="0"/>
                <a:cs typeface="Arial" charset="0"/>
              </a:rPr>
              <a:t>DEFINITION</a:t>
            </a:r>
            <a:endParaRPr lang="it-IT" sz="6000"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olo 1"/>
          <p:cNvSpPr>
            <a:spLocks noGrp="1"/>
          </p:cNvSpPr>
          <p:nvPr>
            <p:ph type="ctrTitle"/>
          </p:nvPr>
        </p:nvSpPr>
        <p:spPr>
          <a:xfrm>
            <a:off x="382588" y="395288"/>
            <a:ext cx="7673975" cy="600075"/>
          </a:xfrm>
        </p:spPr>
        <p:txBody>
          <a:bodyPr/>
          <a:lstStyle/>
          <a:p>
            <a:pPr algn="l" eaLnBrk="1" hangingPunct="1"/>
            <a:r>
              <a:rPr lang="it-IT" sz="4000">
                <a:solidFill>
                  <a:schemeClr val="tx2"/>
                </a:solidFill>
                <a:latin typeface="Arial" charset="0"/>
                <a:cs typeface="Arial" charset="0"/>
              </a:rPr>
              <a:t>DEFINITION</a:t>
            </a:r>
          </a:p>
        </p:txBody>
      </p:sp>
      <p:sp>
        <p:nvSpPr>
          <p:cNvPr id="19458" name="Sottotitolo 2"/>
          <p:cNvSpPr>
            <a:spLocks noGrp="1"/>
          </p:cNvSpPr>
          <p:nvPr>
            <p:ph type="subTitle" idx="1"/>
          </p:nvPr>
        </p:nvSpPr>
        <p:spPr>
          <a:xfrm>
            <a:off x="976313" y="1979613"/>
            <a:ext cx="6715125" cy="3638550"/>
          </a:xfrm>
        </p:spPr>
        <p:txBody>
          <a:bodyPr/>
          <a:lstStyle/>
          <a:p>
            <a:pPr algn="l" eaLnBrk="1" hangingPunct="1">
              <a:lnSpc>
                <a:spcPct val="70000"/>
              </a:lnSpc>
            </a:pPr>
            <a:r>
              <a:rPr lang="en-US" sz="2200">
                <a:solidFill>
                  <a:srgbClr val="FFFFFF"/>
                </a:solidFill>
                <a:latin typeface="Arial" charset="0"/>
                <a:cs typeface="Arial" charset="0"/>
              </a:rPr>
              <a:t>• Rediscovery of classical art and literature</a:t>
            </a:r>
            <a:endParaRPr lang="it-IT" sz="220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l" eaLnBrk="1" hangingPunct="1">
              <a:lnSpc>
                <a:spcPct val="70000"/>
              </a:lnSpc>
            </a:pPr>
            <a:endParaRPr lang="en-US" sz="220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l" eaLnBrk="1" hangingPunct="1">
              <a:lnSpc>
                <a:spcPct val="70000"/>
              </a:lnSpc>
            </a:pPr>
            <a:r>
              <a:rPr lang="en-US" sz="2200">
                <a:solidFill>
                  <a:srgbClr val="FFFFFF"/>
                </a:solidFill>
                <a:latin typeface="Arial" charset="0"/>
                <a:cs typeface="Arial" charset="0"/>
              </a:rPr>
              <a:t>• Vast global exploration</a:t>
            </a:r>
            <a:endParaRPr lang="it-IT" sz="220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l" eaLnBrk="1" hangingPunct="1">
              <a:lnSpc>
                <a:spcPct val="70000"/>
              </a:lnSpc>
            </a:pPr>
            <a:endParaRPr lang="en-US" sz="220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l" eaLnBrk="1" hangingPunct="1">
              <a:lnSpc>
                <a:spcPct val="70000"/>
              </a:lnSpc>
            </a:pPr>
            <a:r>
              <a:rPr lang="en-US" sz="2200">
                <a:solidFill>
                  <a:srgbClr val="FFFFFF"/>
                </a:solidFill>
                <a:latin typeface="Arial" charset="0"/>
                <a:cs typeface="Arial" charset="0"/>
              </a:rPr>
              <a:t>• Huge scientific discoveries</a:t>
            </a:r>
            <a:endParaRPr lang="it-IT" sz="220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l" eaLnBrk="1" hangingPunct="1">
              <a:lnSpc>
                <a:spcPct val="70000"/>
              </a:lnSpc>
            </a:pPr>
            <a:endParaRPr lang="en-US" sz="220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l" eaLnBrk="1" hangingPunct="1">
              <a:lnSpc>
                <a:spcPct val="70000"/>
              </a:lnSpc>
            </a:pPr>
            <a:r>
              <a:rPr lang="en-US" sz="2200">
                <a:solidFill>
                  <a:srgbClr val="FFFFFF"/>
                </a:solidFill>
                <a:latin typeface="Arial" charset="0"/>
                <a:cs typeface="Arial" charset="0"/>
              </a:rPr>
              <a:t>• Trade and invention</a:t>
            </a:r>
            <a:endParaRPr lang="it-IT" sz="220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l" eaLnBrk="1" hangingPunct="1">
              <a:lnSpc>
                <a:spcPct val="70000"/>
              </a:lnSpc>
            </a:pPr>
            <a:endParaRPr lang="en-US" sz="220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l" eaLnBrk="1" hangingPunct="1">
              <a:lnSpc>
                <a:spcPct val="70000"/>
              </a:lnSpc>
            </a:pPr>
            <a:r>
              <a:rPr lang="en-US" sz="2200">
                <a:solidFill>
                  <a:srgbClr val="FFFFFF"/>
                </a:solidFill>
                <a:latin typeface="Arial" charset="0"/>
                <a:cs typeface="Arial" charset="0"/>
              </a:rPr>
              <a:t>• Began in Italy</a:t>
            </a:r>
            <a:endParaRPr lang="it-IT" sz="220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l" eaLnBrk="1" hangingPunct="1">
              <a:lnSpc>
                <a:spcPct val="70000"/>
              </a:lnSpc>
            </a:pPr>
            <a:endParaRPr lang="en-US" sz="220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l" eaLnBrk="1" hangingPunct="1">
              <a:lnSpc>
                <a:spcPct val="70000"/>
              </a:lnSpc>
            </a:pPr>
            <a:r>
              <a:rPr lang="en-US" sz="2200">
                <a:solidFill>
                  <a:srgbClr val="FFFFFF"/>
                </a:solidFill>
                <a:latin typeface="Arial" charset="0"/>
                <a:cs typeface="Arial" charset="0"/>
              </a:rPr>
              <a:t>• Came to Britain from 1485-1625</a:t>
            </a:r>
            <a:endParaRPr lang="it-IT" sz="220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0484" name="CasellaDiTesto 1"/>
          <p:cNvSpPr txBox="1">
            <a:spLocks noChangeArrowheads="1"/>
          </p:cNvSpPr>
          <p:nvPr/>
        </p:nvSpPr>
        <p:spPr bwMode="auto">
          <a:xfrm>
            <a:off x="976313" y="1320800"/>
            <a:ext cx="67151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 sz="2200" dirty="0">
                <a:solidFill>
                  <a:srgbClr val="FFFFFF"/>
                </a:solidFill>
                <a:latin typeface="Arial" charset="0"/>
                <a:cs typeface="Arial" charset="0"/>
              </a:rPr>
              <a:t>• </a:t>
            </a:r>
            <a:r>
              <a:rPr lang="en-US" altLang="ja-JP" sz="2200" dirty="0">
                <a:solidFill>
                  <a:srgbClr val="FFFFFF"/>
                </a:solidFill>
                <a:latin typeface="Arial" charset="0"/>
                <a:cs typeface="Arial" charset="0"/>
              </a:rPr>
              <a:t>Rebirth</a:t>
            </a:r>
            <a:endParaRPr lang="it-IT" altLang="ja-JP" sz="2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94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olo 1"/>
          <p:cNvSpPr>
            <a:spLocks noGrp="1"/>
          </p:cNvSpPr>
          <p:nvPr>
            <p:ph type="ctrTitle"/>
          </p:nvPr>
        </p:nvSpPr>
        <p:spPr>
          <a:xfrm>
            <a:off x="293688" y="676275"/>
            <a:ext cx="8280400" cy="3170238"/>
          </a:xfrm>
        </p:spPr>
        <p:txBody>
          <a:bodyPr/>
          <a:lstStyle/>
          <a:p>
            <a:pPr eaLnBrk="1" hangingPunct="1"/>
            <a:r>
              <a:rPr lang="en-US" sz="6000" b="1">
                <a:latin typeface="Arial" charset="0"/>
                <a:cs typeface="Arial" charset="0"/>
              </a:rPr>
              <a:t>POWER</a:t>
            </a:r>
            <a:endParaRPr lang="it-IT" sz="6000"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olo 1"/>
          <p:cNvSpPr>
            <a:spLocks noGrp="1"/>
          </p:cNvSpPr>
          <p:nvPr>
            <p:ph type="ctrTitle"/>
          </p:nvPr>
        </p:nvSpPr>
        <p:spPr>
          <a:xfrm>
            <a:off x="1330325" y="1858963"/>
            <a:ext cx="6981825" cy="936625"/>
          </a:xfrm>
        </p:spPr>
        <p:txBody>
          <a:bodyPr/>
          <a:lstStyle/>
          <a:p>
            <a:pPr algn="l" eaLnBrk="1" hangingPunct="1"/>
            <a:r>
              <a:rPr lang="en-US" sz="2800" dirty="0">
                <a:solidFill>
                  <a:srgbClr val="FFFFFF"/>
                </a:solidFill>
                <a:latin typeface="Arial" charset="0"/>
                <a:cs typeface="Arial" charset="0"/>
              </a:rPr>
              <a:t>• Power </a:t>
            </a:r>
            <a:r>
              <a:rPr lang="en-US" sz="2800" dirty="0" err="1">
                <a:solidFill>
                  <a:srgbClr val="FFFFFF"/>
                </a:solidFill>
                <a:latin typeface="Arial" charset="0"/>
                <a:cs typeface="Arial" charset="0"/>
              </a:rPr>
              <a:t>centralised</a:t>
            </a:r>
            <a:r>
              <a:rPr lang="en-US" sz="2800" dirty="0">
                <a:solidFill>
                  <a:srgbClr val="FFFFFF"/>
                </a:solidFill>
                <a:latin typeface="Arial" charset="0"/>
                <a:cs typeface="Arial" charset="0"/>
              </a:rPr>
              <a:t> with monarch</a:t>
            </a:r>
            <a:endParaRPr lang="it-IT" sz="2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2531" name="Titolo 1"/>
          <p:cNvSpPr txBox="1">
            <a:spLocks/>
          </p:cNvSpPr>
          <p:nvPr/>
        </p:nvSpPr>
        <p:spPr bwMode="auto">
          <a:xfrm>
            <a:off x="382588" y="395288"/>
            <a:ext cx="76739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defTabSz="914400" eaLnBrk="1" hangingPunct="1"/>
            <a:r>
              <a:rPr lang="it-IT" sz="4000">
                <a:solidFill>
                  <a:schemeClr val="tx2"/>
                </a:solidFill>
                <a:latin typeface="Arial" charset="0"/>
                <a:cs typeface="Arial" charset="0"/>
              </a:rPr>
              <a:t>POWER</a:t>
            </a: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1330325" y="3128963"/>
            <a:ext cx="698182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it-IT" sz="2800" dirty="0">
                <a:solidFill>
                  <a:srgbClr val="FFFFFF"/>
                </a:solidFill>
                <a:latin typeface="Arial" charset="0"/>
                <a:cs typeface="Arial" charset="0"/>
              </a:rPr>
              <a:t>• </a:t>
            </a:r>
            <a:r>
              <a:rPr lang="en-US" sz="2800" dirty="0">
                <a:solidFill>
                  <a:srgbClr val="FFFFFF"/>
                </a:solidFill>
                <a:latin typeface="Arial" charset="0"/>
                <a:cs typeface="Arial" charset="0"/>
              </a:rPr>
              <a:t>Knights and nobility lost power</a:t>
            </a:r>
            <a:endParaRPr lang="it-IT" sz="2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olo 1"/>
          <p:cNvSpPr>
            <a:spLocks noGrp="1"/>
          </p:cNvSpPr>
          <p:nvPr>
            <p:ph type="ctrTitle"/>
          </p:nvPr>
        </p:nvSpPr>
        <p:spPr>
          <a:xfrm>
            <a:off x="293688" y="1731963"/>
            <a:ext cx="8655050" cy="2271712"/>
          </a:xfrm>
        </p:spPr>
        <p:txBody>
          <a:bodyPr/>
          <a:lstStyle/>
          <a:p>
            <a:pPr algn="l" eaLnBrk="1" hangingPunct="1"/>
            <a:r>
              <a:rPr lang="en-US" sz="6000" b="1">
                <a:latin typeface="Arial" charset="0"/>
                <a:cs typeface="Arial" charset="0"/>
              </a:rPr>
              <a:t>CULTURE: HUMANISM</a:t>
            </a:r>
            <a:endParaRPr lang="it-IT" sz="6000"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olo 1"/>
          <p:cNvSpPr>
            <a:spLocks noGrp="1"/>
          </p:cNvSpPr>
          <p:nvPr>
            <p:ph type="ctrTitle"/>
          </p:nvPr>
        </p:nvSpPr>
        <p:spPr>
          <a:xfrm>
            <a:off x="782638" y="4721225"/>
            <a:ext cx="7580312" cy="546100"/>
          </a:xfrm>
        </p:spPr>
        <p:txBody>
          <a:bodyPr/>
          <a:lstStyle/>
          <a:p>
            <a:pPr algn="l" eaLnBrk="1" hangingPunct="1"/>
            <a:r>
              <a:rPr lang="en-US" sz="2400">
                <a:solidFill>
                  <a:srgbClr val="FFFFFF"/>
                </a:solidFill>
                <a:latin typeface="Arial" charset="0"/>
                <a:cs typeface="Arial" charset="0"/>
              </a:rPr>
              <a:t>• Artists portrayed the beauty of the human form</a:t>
            </a:r>
            <a:endParaRPr lang="it-IT" sz="240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4579" name="Titolo 1"/>
          <p:cNvSpPr txBox="1">
            <a:spLocks/>
          </p:cNvSpPr>
          <p:nvPr/>
        </p:nvSpPr>
        <p:spPr bwMode="auto">
          <a:xfrm>
            <a:off x="382588" y="395288"/>
            <a:ext cx="76739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defTabSz="914400" eaLnBrk="1" hangingPunct="1"/>
            <a:r>
              <a:rPr lang="it-IT" sz="4000">
                <a:solidFill>
                  <a:schemeClr val="tx2"/>
                </a:solidFill>
                <a:latin typeface="Arial" charset="0"/>
                <a:cs typeface="Arial" charset="0"/>
              </a:rPr>
              <a:t>CULTURE HUMANISM</a:t>
            </a:r>
          </a:p>
        </p:txBody>
      </p:sp>
      <p:sp>
        <p:nvSpPr>
          <p:cNvPr id="24580" name="CasellaDiTesto 1"/>
          <p:cNvSpPr txBox="1">
            <a:spLocks noChangeArrowheads="1"/>
          </p:cNvSpPr>
          <p:nvPr/>
        </p:nvSpPr>
        <p:spPr bwMode="auto">
          <a:xfrm>
            <a:off x="782638" y="1406525"/>
            <a:ext cx="7580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• Advocated return to classical studies and ideals</a:t>
            </a:r>
            <a:endParaRPr lang="it-IT"/>
          </a:p>
        </p:txBody>
      </p:sp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782638" y="2482850"/>
            <a:ext cx="7580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• Petrarch and Boccaccio</a:t>
            </a:r>
            <a:endParaRPr lang="it-IT"/>
          </a:p>
        </p:txBody>
      </p: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782638" y="3652838"/>
            <a:ext cx="75803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• Classics were sources of moral and practical wisdom</a:t>
            </a:r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olo 1"/>
          <p:cNvSpPr>
            <a:spLocks noGrp="1"/>
          </p:cNvSpPr>
          <p:nvPr>
            <p:ph type="ctrTitle"/>
          </p:nvPr>
        </p:nvSpPr>
        <p:spPr>
          <a:xfrm>
            <a:off x="293688" y="676275"/>
            <a:ext cx="8359775" cy="3771900"/>
          </a:xfrm>
        </p:spPr>
        <p:txBody>
          <a:bodyPr/>
          <a:lstStyle/>
          <a:p>
            <a:pPr eaLnBrk="1" hangingPunct="1"/>
            <a:r>
              <a:rPr lang="en-US" sz="6000" b="1">
                <a:latin typeface="Arial" charset="0"/>
                <a:cs typeface="Arial" charset="0"/>
              </a:rPr>
              <a:t>RELIGION: </a:t>
            </a:r>
            <a:br>
              <a:rPr lang="en-US" sz="6000" b="1">
                <a:latin typeface="Arial" charset="0"/>
                <a:cs typeface="Arial" charset="0"/>
              </a:rPr>
            </a:br>
            <a:r>
              <a:rPr lang="en-US" sz="6000" b="1">
                <a:latin typeface="Arial" charset="0"/>
                <a:cs typeface="Arial" charset="0"/>
              </a:rPr>
              <a:t>THE REFORMATION</a:t>
            </a:r>
            <a:endParaRPr lang="it-IT" sz="6000"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olo 1"/>
          <p:cNvSpPr>
            <a:spLocks noGrp="1"/>
          </p:cNvSpPr>
          <p:nvPr>
            <p:ph type="ctrTitle"/>
          </p:nvPr>
        </p:nvSpPr>
        <p:spPr>
          <a:xfrm>
            <a:off x="668338" y="1612900"/>
            <a:ext cx="8258175" cy="1952625"/>
          </a:xfrm>
        </p:spPr>
        <p:txBody>
          <a:bodyPr/>
          <a:lstStyle/>
          <a:p>
            <a:pPr algn="l" eaLnBrk="1" hangingPunct="1"/>
            <a:r>
              <a:rPr lang="en-US" sz="2400" b="1">
                <a:solidFill>
                  <a:srgbClr val="F8C01B"/>
                </a:solidFill>
                <a:latin typeface="Arial" charset="0"/>
                <a:cs typeface="Arial" charset="0"/>
              </a:rPr>
              <a:t>Martin Luther</a:t>
            </a:r>
            <a:r>
              <a:rPr lang="it-IT" sz="1800">
                <a:solidFill>
                  <a:srgbClr val="F8C01B"/>
                </a:solidFill>
                <a:latin typeface="Arial" charset="0"/>
                <a:cs typeface="Arial" charset="0"/>
              </a:rPr>
              <a:t/>
            </a:r>
            <a:br>
              <a:rPr lang="it-IT" sz="1800">
                <a:solidFill>
                  <a:srgbClr val="F8C01B"/>
                </a:solidFill>
                <a:latin typeface="Arial" charset="0"/>
                <a:cs typeface="Arial" charset="0"/>
              </a:rPr>
            </a:br>
            <a:r>
              <a:rPr lang="it-IT" sz="1800">
                <a:solidFill>
                  <a:srgbClr val="FFFFFF"/>
                </a:solidFill>
                <a:latin typeface="Arial" charset="0"/>
                <a:cs typeface="Arial" charset="0"/>
              </a:rPr>
              <a:t> • </a:t>
            </a:r>
            <a:r>
              <a:rPr lang="en-US" sz="2000">
                <a:solidFill>
                  <a:srgbClr val="FFFFFF"/>
                </a:solidFill>
                <a:latin typeface="Arial" charset="0"/>
                <a:cs typeface="Arial" charset="0"/>
              </a:rPr>
              <a:t>German professor of theology</a:t>
            </a:r>
            <a:r>
              <a:rPr lang="it-IT" sz="200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it-IT" sz="2000">
                <a:solidFill>
                  <a:srgbClr val="FFFFFF"/>
                </a:solidFill>
                <a:latin typeface="Arial" charset="0"/>
                <a:cs typeface="Arial" charset="0"/>
              </a:rPr>
            </a:br>
            <a:r>
              <a:rPr lang="it-IT" sz="200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it-IT" sz="1800">
                <a:solidFill>
                  <a:srgbClr val="FFFFFF"/>
                </a:solidFill>
                <a:latin typeface="Arial" charset="0"/>
                <a:cs typeface="Arial" charset="0"/>
              </a:rPr>
              <a:t>• </a:t>
            </a:r>
            <a:r>
              <a:rPr lang="en-US" sz="2000">
                <a:solidFill>
                  <a:srgbClr val="FFFFFF"/>
                </a:solidFill>
                <a:latin typeface="Arial" charset="0"/>
                <a:cs typeface="Arial" charset="0"/>
              </a:rPr>
              <a:t>Protested against church corruption</a:t>
            </a:r>
            <a:r>
              <a:rPr lang="it-IT" sz="200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it-IT" sz="2000">
                <a:solidFill>
                  <a:srgbClr val="FFFFFF"/>
                </a:solidFill>
                <a:latin typeface="Arial" charset="0"/>
                <a:cs typeface="Arial" charset="0"/>
              </a:rPr>
            </a:br>
            <a:r>
              <a:rPr lang="it-IT" sz="200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it-IT" sz="1800">
                <a:solidFill>
                  <a:srgbClr val="FFFFFF"/>
                </a:solidFill>
                <a:latin typeface="Arial" charset="0"/>
                <a:cs typeface="Arial" charset="0"/>
              </a:rPr>
              <a:t>• </a:t>
            </a:r>
            <a:r>
              <a:rPr lang="en-US" sz="2000">
                <a:solidFill>
                  <a:srgbClr val="FFFFFF"/>
                </a:solidFill>
                <a:latin typeface="Arial" charset="0"/>
                <a:cs typeface="Arial" charset="0"/>
              </a:rPr>
              <a:t>Belief that salvation depends on faith, not actions (works)</a:t>
            </a:r>
            <a:r>
              <a:rPr lang="it-IT" sz="200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it-IT" sz="2000">
                <a:solidFill>
                  <a:srgbClr val="FFFFFF"/>
                </a:solidFill>
                <a:latin typeface="Arial" charset="0"/>
                <a:cs typeface="Arial" charset="0"/>
              </a:rPr>
            </a:br>
            <a:r>
              <a:rPr lang="it-IT" sz="200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it-IT" sz="1800">
                <a:solidFill>
                  <a:srgbClr val="FFFFFF"/>
                </a:solidFill>
                <a:latin typeface="Arial" charset="0"/>
                <a:cs typeface="Arial" charset="0"/>
              </a:rPr>
              <a:t>• </a:t>
            </a:r>
            <a:r>
              <a:rPr lang="en-US" sz="2000">
                <a:solidFill>
                  <a:srgbClr val="FFFFFF"/>
                </a:solidFill>
                <a:latin typeface="Arial" charset="0"/>
                <a:cs typeface="Arial" charset="0"/>
              </a:rPr>
              <a:t>Believed priesthood and ritual were not as important as the</a:t>
            </a:r>
            <a:br>
              <a:rPr lang="en-US" sz="2000">
                <a:solidFill>
                  <a:srgbClr val="FFFFFF"/>
                </a:solidFill>
                <a:latin typeface="Arial" charset="0"/>
                <a:cs typeface="Arial" charset="0"/>
              </a:rPr>
            </a:br>
            <a:r>
              <a:rPr lang="en-US" sz="2000">
                <a:solidFill>
                  <a:srgbClr val="FFFFFF"/>
                </a:solidFill>
                <a:latin typeface="Arial" charset="0"/>
                <a:cs typeface="Arial" charset="0"/>
              </a:rPr>
              <a:t>   truth of the Bible</a:t>
            </a:r>
            <a:endParaRPr lang="it-IT" sz="180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6627" name="Titolo 1"/>
          <p:cNvSpPr txBox="1">
            <a:spLocks/>
          </p:cNvSpPr>
          <p:nvPr/>
        </p:nvSpPr>
        <p:spPr bwMode="auto">
          <a:xfrm>
            <a:off x="382588" y="856250"/>
            <a:ext cx="78724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defTabSz="914400" eaLnBrk="1" hangingPunct="1"/>
            <a:r>
              <a:rPr lang="it-IT" sz="4000" dirty="0">
                <a:solidFill>
                  <a:schemeClr val="tx2"/>
                </a:solidFill>
                <a:latin typeface="Arial" charset="0"/>
                <a:cs typeface="Arial" charset="0"/>
              </a:rPr>
              <a:t>RELIGION: THE REFORMATION</a:t>
            </a:r>
          </a:p>
        </p:txBody>
      </p:sp>
      <p:sp>
        <p:nvSpPr>
          <p:cNvPr id="2" name="CasellaDiTesto 1"/>
          <p:cNvSpPr txBox="1">
            <a:spLocks noChangeArrowheads="1"/>
          </p:cNvSpPr>
          <p:nvPr/>
        </p:nvSpPr>
        <p:spPr bwMode="auto">
          <a:xfrm>
            <a:off x="2414588" y="3917950"/>
            <a:ext cx="6278562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r" eaLnBrk="1" hangingPunct="1"/>
            <a:r>
              <a:rPr lang="en-US" b="1" dirty="0">
                <a:solidFill>
                  <a:srgbClr val="F8C01B"/>
                </a:solidFill>
                <a:latin typeface="Arial" charset="0"/>
                <a:cs typeface="Arial" charset="0"/>
              </a:rPr>
              <a:t>Religious Division of Europe</a:t>
            </a:r>
            <a:r>
              <a:rPr lang="it-IT" sz="2000" dirty="0">
                <a:solidFill>
                  <a:srgbClr val="F8C01B"/>
                </a:solidFill>
                <a:latin typeface="Arial" charset="0"/>
                <a:cs typeface="Arial" charset="0"/>
              </a:rPr>
              <a:t/>
            </a:r>
            <a:br>
              <a:rPr lang="it-IT" sz="2000" dirty="0">
                <a:solidFill>
                  <a:srgbClr val="F8C01B"/>
                </a:solidFill>
                <a:latin typeface="Arial" charset="0"/>
                <a:cs typeface="Arial" charset="0"/>
              </a:rPr>
            </a:br>
            <a:r>
              <a:rPr lang="it-IT" sz="1800" dirty="0">
                <a:solidFill>
                  <a:srgbClr val="FFFFFF"/>
                </a:solidFill>
                <a:latin typeface="Arial" charset="0"/>
                <a:cs typeface="Arial" charset="0"/>
              </a:rPr>
              <a:t> • </a:t>
            </a:r>
            <a:r>
              <a:rPr lang="en-US" sz="2000" b="1" dirty="0">
                <a:solidFill>
                  <a:srgbClr val="FFFFFF"/>
                </a:solidFill>
                <a:latin typeface="Arial" charset="0"/>
                <a:cs typeface="Arial" charset="0"/>
              </a:rPr>
              <a:t>Protestants</a:t>
            </a:r>
            <a:r>
              <a:rPr lang="en-US" sz="2000" dirty="0">
                <a:solidFill>
                  <a:srgbClr val="FFFFFF"/>
                </a:solidFill>
                <a:latin typeface="Arial" charset="0"/>
                <a:cs typeface="Arial" charset="0"/>
              </a:rPr>
              <a:t>: Switzerland, Northern Germany, France, England, Scotland</a:t>
            </a:r>
            <a:r>
              <a:rPr lang="it-IT" sz="2000" dirty="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it-IT" sz="2000" dirty="0">
                <a:solidFill>
                  <a:srgbClr val="FFFFFF"/>
                </a:solidFill>
                <a:latin typeface="Arial" charset="0"/>
                <a:cs typeface="Arial" charset="0"/>
              </a:rPr>
            </a:br>
            <a:r>
              <a:rPr lang="it-IT" sz="1800" dirty="0">
                <a:solidFill>
                  <a:srgbClr val="FFFFFF"/>
                </a:solidFill>
                <a:latin typeface="Arial" charset="0"/>
                <a:cs typeface="Arial" charset="0"/>
              </a:rPr>
              <a:t> • </a:t>
            </a:r>
            <a:r>
              <a:rPr lang="en-US" sz="2000" b="1" dirty="0">
                <a:solidFill>
                  <a:srgbClr val="FFFFFF"/>
                </a:solidFill>
                <a:latin typeface="Arial" charset="0"/>
                <a:cs typeface="Arial" charset="0"/>
              </a:rPr>
              <a:t>Catholics</a:t>
            </a:r>
            <a:r>
              <a:rPr lang="en-US" sz="2000" dirty="0">
                <a:solidFill>
                  <a:srgbClr val="FFFFFF"/>
                </a:solidFill>
                <a:latin typeface="Arial" charset="0"/>
                <a:cs typeface="Arial" charset="0"/>
              </a:rPr>
              <a:t>: Spain, Italy, most of France, </a:t>
            </a:r>
          </a:p>
          <a:p>
            <a:pPr algn="r" eaLnBrk="1" hangingPunct="1"/>
            <a:r>
              <a:rPr lang="en-US" sz="2000" dirty="0">
                <a:solidFill>
                  <a:srgbClr val="FFFFFF"/>
                </a:solidFill>
                <a:latin typeface="Arial" charset="0"/>
                <a:cs typeface="Arial" charset="0"/>
              </a:rPr>
              <a:t>Southern Germany</a:t>
            </a:r>
            <a:endParaRPr lang="it-IT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Rivoluzione">
  <a:themeElements>
    <a:clrScheme name="Rivoluzione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ivoluzione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ivoluzione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Rivoluzione.thmx</Template>
  <TotalTime>72</TotalTime>
  <Words>119</Words>
  <Application>Microsoft Macintosh PowerPoint</Application>
  <PresentationFormat>Presentazione su schermo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Rivoluzione</vt:lpstr>
      <vt:lpstr>THE RENAISSANCE</vt:lpstr>
      <vt:lpstr>DEFINITION</vt:lpstr>
      <vt:lpstr>DEFINITION</vt:lpstr>
      <vt:lpstr>POWER</vt:lpstr>
      <vt:lpstr>• Power centralised with monarch</vt:lpstr>
      <vt:lpstr>CULTURE: HUMANISM</vt:lpstr>
      <vt:lpstr>• Artists portrayed the beauty of the human form</vt:lpstr>
      <vt:lpstr>RELIGION:  THE REFORMATION</vt:lpstr>
      <vt:lpstr>Martin Luther  • German professor of theology  • Protested against church corruption  • Belief that salvation depends on faith, not actions (works)  • Believed priesthood and ritual were not as important as the    truth of the Bible</vt:lpstr>
      <vt:lpstr>EXPLORATION:  ONE WORLD</vt:lpstr>
      <vt:lpstr> Copernicus began to speculate that the Earth revolved  around the Sun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RENAISSANCE </dc:title>
  <dc:creator>Mariachiara</dc:creator>
  <cp:lastModifiedBy>Spiraglio3</cp:lastModifiedBy>
  <cp:revision>30</cp:revision>
  <dcterms:created xsi:type="dcterms:W3CDTF">2016-08-10T15:57:50Z</dcterms:created>
  <dcterms:modified xsi:type="dcterms:W3CDTF">2023-04-05T15:54:26Z</dcterms:modified>
</cp:coreProperties>
</file>