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0" r:id="rId2"/>
    <p:sldId id="271" r:id="rId3"/>
    <p:sldId id="258" r:id="rId4"/>
    <p:sldId id="272" r:id="rId5"/>
    <p:sldId id="269" r:id="rId6"/>
    <p:sldId id="273" r:id="rId7"/>
    <p:sldId id="259" r:id="rId8"/>
    <p:sldId id="274" r:id="rId9"/>
    <p:sldId id="260" r:id="rId10"/>
    <p:sldId id="275" r:id="rId11"/>
    <p:sldId id="261" r:id="rId12"/>
    <p:sldId id="276" r:id="rId13"/>
    <p:sldId id="262" r:id="rId14"/>
    <p:sldId id="277" r:id="rId15"/>
    <p:sldId id="263" r:id="rId16"/>
    <p:sldId id="278" r:id="rId17"/>
    <p:sldId id="264" r:id="rId18"/>
    <p:sldId id="279" r:id="rId19"/>
    <p:sldId id="265" r:id="rId20"/>
    <p:sldId id="280" r:id="rId21"/>
    <p:sldId id="266" r:id="rId22"/>
    <p:sldId id="267" r:id="rId23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7"/>
    <p:restoredTop sz="94681"/>
  </p:normalViewPr>
  <p:slideViewPr>
    <p:cSldViewPr snapToGrid="0" snapToObjects="1">
      <p:cViewPr varScale="1">
        <p:scale>
          <a:sx n="154" d="100"/>
          <a:sy n="154" d="100"/>
        </p:scale>
        <p:origin x="-2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Title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85AC-AE25-8D43-921B-452B3FBB38E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8990B-AF6A-3645-9514-56ACF2ED81D3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4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652F1-9182-474D-A70D-B50FE5A8346F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97124-6484-4145-89FA-B5B06B4CEF3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93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Cap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4F0B8-3E98-BB4A-81AB-0500A838099D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FDEF-AE79-FC43-A5DE-2F5EDE54C0A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91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196E7-E497-4143-AEBE-F0A0AC1EC645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4140F-560D-0844-BAE6-39CBAE1A123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62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8B3A-DE48-374B-904B-FB8B987352D7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73843-8B52-DA45-BD74-BD0A72B165F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19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1D714-35B7-8E41-96D7-17A1EEE10C6C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1C90D-4FE7-BB4A-8745-1786D4F5D39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29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17BFF-D711-D746-B945-E02E097EC571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38A2D-084F-1048-94BA-63AE85A6D7D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95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04054-64FC-B440-B6F0-4F3469B09AD5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932F-AEBC-5B4B-AD9C-45A0EA69527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3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F84C4-A0A7-1543-83D6-C4BA7012C249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40DE0-0B8F-0540-BDC4-A933EC4E2A0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52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SectionHead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90789-DA23-104B-A830-2BF2B3E56C86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D75B4-9C15-BF42-8538-68BA5BFC904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27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BCE6F-9168-2A43-B132-7BA15C1404F4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B341-E115-6C4C-887F-E73785538E1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81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1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4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5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3699-FE2D-CA47-9282-92E8D9A9605B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DC78C-4B7C-E34F-8220-CFAAD13C21E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04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9E7F-64CA-AA41-9CCE-BD7254CBEA7A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59FA9-48C4-8140-A2EE-AB285A485DE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27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EBE5-F26D-A542-8184-76AF7D34D847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9EDEF-4ABF-1E48-BAF1-61AFB6A9992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81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BCB87-6C6E-8344-B056-FDA2991085ED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8614E-C208-B04C-9C3B-75307FCCBCD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4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D5D8D-9817-234B-A245-3B1116192E3F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A135-4AB4-CC4B-8AB8-B725DAD2A5A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98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A4A158-3A9D-F547-9D96-B69CC20FA69F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E79567-BB00-B941-B3E2-B8E202CB672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9" name="Gruppo 8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0" name="Rettangolo 9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8"/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9"/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Geneva" charset="0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Wingdings 2" charset="0"/>
        <a:buChar char=""/>
        <a:defRPr sz="2200" kern="1200">
          <a:solidFill>
            <a:schemeClr val="bg1"/>
          </a:solidFill>
          <a:latin typeface="+mn-lt"/>
          <a:ea typeface="Geneva" charset="0"/>
          <a:cs typeface="Geneva" charset="0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sz="2000" kern="1200">
          <a:solidFill>
            <a:schemeClr val="bg1"/>
          </a:solidFill>
          <a:latin typeface="+mn-lt"/>
          <a:ea typeface="Geneva" charset="0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ctrTitle"/>
          </p:nvPr>
        </p:nvSpPr>
        <p:spPr>
          <a:xfrm>
            <a:off x="208599" y="2706947"/>
            <a:ext cx="8726802" cy="1444106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7200" b="1" dirty="0">
                <a:gradFill flip="none" rotWithShape="1">
                  <a:gsLst>
                    <a:gs pos="30000">
                      <a:srgbClr val="F8C01B"/>
                    </a:gs>
                    <a:gs pos="100000">
                      <a:srgbClr val="FFFFFF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atin typeface="Arial" charset="0"/>
                <a:cs typeface="Arial" charset="0"/>
              </a:rPr>
              <a:t>THE MIDDLE 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16925" cy="3233738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GROWTH OF CITIES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ctrTitle"/>
          </p:nvPr>
        </p:nvSpPr>
        <p:spPr>
          <a:xfrm>
            <a:off x="4113213" y="4908550"/>
            <a:ext cx="4775200" cy="790575"/>
          </a:xfrm>
        </p:spPr>
        <p:txBody>
          <a:bodyPr/>
          <a:lstStyle/>
          <a:p>
            <a:pPr eaLnBrk="1" hangingPunct="1"/>
            <a:r>
              <a:rPr lang="it-IT" sz="2200">
                <a:latin typeface="Arial" charset="0"/>
                <a:cs typeface="Arial" charset="0"/>
              </a:rPr>
              <a:t>• </a:t>
            </a:r>
            <a:r>
              <a:rPr lang="en-US" sz="2200">
                <a:latin typeface="Arial" charset="0"/>
                <a:cs typeface="Arial" charset="0"/>
              </a:rPr>
              <a:t>Salvation comes from devotion, prayer, work, love, obedience</a:t>
            </a:r>
            <a:endParaRPr lang="it-IT" sz="2200">
              <a:latin typeface="Arial" charset="0"/>
              <a:cs typeface="Arial" charset="0"/>
            </a:endParaRPr>
          </a:p>
        </p:txBody>
      </p:sp>
      <p:sp>
        <p:nvSpPr>
          <p:cNvPr id="28675" name="Titolo 1"/>
          <p:cNvSpPr txBox="1">
            <a:spLocks/>
          </p:cNvSpPr>
          <p:nvPr/>
        </p:nvSpPr>
        <p:spPr bwMode="auto">
          <a:xfrm>
            <a:off x="250825" y="395288"/>
            <a:ext cx="77247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GROWTH OF CITIES</a:t>
            </a:r>
            <a:endParaRPr lang="it-IT" sz="40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28676" name="CasellaDiTesto 2"/>
          <p:cNvSpPr txBox="1">
            <a:spLocks noChangeArrowheads="1"/>
          </p:cNvSpPr>
          <p:nvPr/>
        </p:nvSpPr>
        <p:spPr bwMode="auto">
          <a:xfrm>
            <a:off x="538163" y="1724025"/>
            <a:ext cx="5991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• Growth of Catholic Church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317625" y="2774950"/>
            <a:ext cx="50942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2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Influence on art, learning, </a:t>
            </a:r>
          </a:p>
          <a:p>
            <a:pPr eaLnBrk="1" hangingPunct="1"/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  philosophy, science</a:t>
            </a:r>
            <a:endParaRPr lang="it-IT" sz="2200">
              <a:solidFill>
                <a:srgbClr val="FFFFFF"/>
              </a:solidFill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032125" y="3963988"/>
            <a:ext cx="4248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2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200">
                <a:solidFill>
                  <a:srgbClr val="FFFFFF"/>
                </a:solidFill>
                <a:latin typeface="Arial" charset="0"/>
                <a:cs typeface="Arial" charset="0"/>
              </a:rPr>
              <a:t>Concerned with relationship between God and the soul</a:t>
            </a:r>
            <a:endParaRPr lang="it-IT" sz="22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96300" cy="3233738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HISTORY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ctrTitle"/>
          </p:nvPr>
        </p:nvSpPr>
        <p:spPr>
          <a:xfrm>
            <a:off x="344488" y="4244975"/>
            <a:ext cx="8445500" cy="1173163"/>
          </a:xfrm>
        </p:spPr>
        <p:txBody>
          <a:bodyPr/>
          <a:lstStyle/>
          <a:p>
            <a:pPr algn="ctr" eaLnBrk="1" hangingPunct="1"/>
            <a:r>
              <a:rPr lang="en-GB" sz="24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4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contact with Middle Eastern culture lead to expansion of science and maths</a:t>
            </a:r>
            <a:endParaRPr lang="it-IT" sz="24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0723" name="Titolo 1"/>
          <p:cNvSpPr txBox="1">
            <a:spLocks/>
          </p:cNvSpPr>
          <p:nvPr/>
        </p:nvSpPr>
        <p:spPr bwMode="auto">
          <a:xfrm>
            <a:off x="344488" y="395288"/>
            <a:ext cx="76311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HISTORY</a:t>
            </a:r>
            <a:endParaRPr lang="it-IT" sz="40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0724" name="CasellaDiTesto 1"/>
          <p:cNvSpPr txBox="1">
            <a:spLocks noChangeArrowheads="1"/>
          </p:cNvSpPr>
          <p:nvPr/>
        </p:nvSpPr>
        <p:spPr bwMode="auto">
          <a:xfrm>
            <a:off x="344488" y="1184275"/>
            <a:ext cx="8445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Crusades</a:t>
            </a:r>
            <a:endParaRPr lang="it-IT" sz="4000" dirty="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344488" y="2447925"/>
            <a:ext cx="8524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series of religious wars, 1000s-1300s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344488" y="3346450"/>
            <a:ext cx="8445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Christians vs Muslims fought over the Holy Land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45500" cy="3233738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THOMAS BECKET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ctrTitle"/>
          </p:nvPr>
        </p:nvSpPr>
        <p:spPr>
          <a:xfrm>
            <a:off x="868869" y="2284876"/>
            <a:ext cx="8083550" cy="2456987"/>
          </a:xfrm>
        </p:spPr>
        <p:txBody>
          <a:bodyPr/>
          <a:lstStyle/>
          <a:p>
            <a:pPr algn="l" eaLnBrk="1" hangingPunct="1"/>
            <a:r>
              <a:rPr lang="en-US" sz="2800" dirty="0">
                <a:latin typeface="Arial" charset="0"/>
                <a:cs typeface="Arial" charset="0"/>
              </a:rPr>
              <a:t>• Archbishop in England who sided with the Pope</a:t>
            </a:r>
            <a:r>
              <a:rPr lang="it-IT" sz="2800" dirty="0">
                <a:latin typeface="Arial" charset="0"/>
                <a:cs typeface="Arial" charset="0"/>
              </a:rPr>
              <a:t/>
            </a:r>
            <a:br>
              <a:rPr lang="it-IT" sz="2800" dirty="0">
                <a:latin typeface="Arial" charset="0"/>
                <a:cs typeface="Arial" charset="0"/>
              </a:rPr>
            </a:br>
            <a:r>
              <a:rPr lang="it-IT" sz="2800" dirty="0">
                <a:latin typeface="Arial" charset="0"/>
                <a:cs typeface="Arial" charset="0"/>
              </a:rPr>
              <a:t/>
            </a:r>
            <a:br>
              <a:rPr lang="it-IT" sz="2800" dirty="0">
                <a:latin typeface="Arial" charset="0"/>
                <a:cs typeface="Arial" charset="0"/>
              </a:rPr>
            </a:br>
            <a:r>
              <a:rPr lang="it-IT" sz="2800" dirty="0">
                <a:latin typeface="Arial" charset="0"/>
                <a:cs typeface="Arial" charset="0"/>
              </a:rPr>
              <a:t/>
            </a:r>
            <a:br>
              <a:rPr lang="it-IT" sz="2800" dirty="0">
                <a:latin typeface="Arial" charset="0"/>
                <a:cs typeface="Arial" charset="0"/>
              </a:rPr>
            </a:br>
            <a:r>
              <a:rPr lang="en-US" sz="2800" dirty="0">
                <a:latin typeface="Arial" charset="0"/>
                <a:cs typeface="Arial" charset="0"/>
              </a:rPr>
              <a:t>• shrine at Canterbury</a:t>
            </a:r>
            <a:r>
              <a:rPr lang="it-IT" sz="2800" dirty="0">
                <a:latin typeface="Arial" charset="0"/>
                <a:cs typeface="Arial" charset="0"/>
              </a:rPr>
              <a:t> </a:t>
            </a:r>
            <a:r>
              <a:rPr lang="it-IT" sz="2800" dirty="0" err="1">
                <a:latin typeface="Arial" charset="0"/>
                <a:cs typeface="Arial" charset="0"/>
              </a:rPr>
              <a:t>Cathedral</a:t>
            </a:r>
            <a:endParaRPr lang="it-IT" sz="2800" b="1" dirty="0">
              <a:latin typeface="Arial" charset="0"/>
              <a:cs typeface="Arial" charset="0"/>
            </a:endParaRPr>
          </a:p>
        </p:txBody>
      </p:sp>
      <p:sp>
        <p:nvSpPr>
          <p:cNvPr id="32771" name="Titolo 1"/>
          <p:cNvSpPr txBox="1">
            <a:spLocks/>
          </p:cNvSpPr>
          <p:nvPr/>
        </p:nvSpPr>
        <p:spPr bwMode="auto">
          <a:xfrm>
            <a:off x="274637" y="703417"/>
            <a:ext cx="80724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en-US" sz="4000" dirty="0">
                <a:solidFill>
                  <a:schemeClr val="tx2"/>
                </a:solidFill>
                <a:latin typeface="Arial" charset="0"/>
                <a:cs typeface="Arial" charset="0"/>
              </a:rPr>
              <a:t>THOMAS A. BECKET (1118-1170)</a:t>
            </a:r>
            <a:endParaRPr lang="it-IT" sz="4000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2772" name="CasellaDiTesto 1"/>
          <p:cNvSpPr txBox="1">
            <a:spLocks noChangeArrowheads="1"/>
          </p:cNvSpPr>
          <p:nvPr/>
        </p:nvSpPr>
        <p:spPr bwMode="auto">
          <a:xfrm>
            <a:off x="925513" y="1592263"/>
            <a:ext cx="765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FFFFFF"/>
                </a:solidFill>
                <a:latin typeface="Arial" charset="0"/>
                <a:cs typeface="Arial" charset="0"/>
              </a:rPr>
              <a:t>• Martyred by King Henry II</a:t>
            </a:r>
            <a:endParaRPr lang="it-IT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45500" cy="3233738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MAGNA CARTA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ctrTitle"/>
          </p:nvPr>
        </p:nvSpPr>
        <p:spPr>
          <a:xfrm>
            <a:off x="1284288" y="5000625"/>
            <a:ext cx="5526087" cy="539750"/>
          </a:xfrm>
        </p:spPr>
        <p:txBody>
          <a:bodyPr/>
          <a:lstStyle/>
          <a:p>
            <a:pPr algn="l" eaLnBrk="1" hangingPunct="1"/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Inspired English Constitutional Law</a:t>
            </a:r>
            <a:endParaRPr lang="it-IT" sz="24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4819" name="Titolo 1"/>
          <p:cNvSpPr txBox="1">
            <a:spLocks/>
          </p:cNvSpPr>
          <p:nvPr/>
        </p:nvSpPr>
        <p:spPr bwMode="auto">
          <a:xfrm>
            <a:off x="344488" y="395288"/>
            <a:ext cx="76311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MAGNA CARTA</a:t>
            </a:r>
            <a:endParaRPr lang="it-IT" sz="40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4820" name="CasellaDiTesto 1"/>
          <p:cNvSpPr txBox="1">
            <a:spLocks noChangeArrowheads="1"/>
          </p:cNvSpPr>
          <p:nvPr/>
        </p:nvSpPr>
        <p:spPr bwMode="auto">
          <a:xfrm>
            <a:off x="919163" y="1379538"/>
            <a:ext cx="6521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King John, 1215</a:t>
            </a:r>
            <a:endParaRPr lang="it-IT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2174875" y="2530475"/>
            <a:ext cx="470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Weakened power of the Crown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3114675" y="3770313"/>
            <a:ext cx="568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Proclaimed certain liberties for the rich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45500" cy="3233738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100 YEARS’ WAR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ctrTitle"/>
          </p:nvPr>
        </p:nvSpPr>
        <p:spPr>
          <a:xfrm>
            <a:off x="660400" y="4278313"/>
            <a:ext cx="7204075" cy="450850"/>
          </a:xfrm>
        </p:spPr>
        <p:txBody>
          <a:bodyPr/>
          <a:lstStyle/>
          <a:p>
            <a:pPr algn="l" eaLnBrk="1" hangingPunct="1"/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• Results:</a:t>
            </a:r>
            <a:endParaRPr lang="it-IT" sz="2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6867" name="Titolo 1"/>
          <p:cNvSpPr txBox="1">
            <a:spLocks/>
          </p:cNvSpPr>
          <p:nvPr/>
        </p:nvSpPr>
        <p:spPr bwMode="auto">
          <a:xfrm>
            <a:off x="344488" y="395288"/>
            <a:ext cx="76311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100 YEARS’ WAR</a:t>
            </a:r>
            <a:endParaRPr lang="it-IT" sz="40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2084388" y="4537075"/>
            <a:ext cx="5891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>
              <a:buFont typeface="Wingdings 3" charset="0"/>
              <a:buChar char="u"/>
            </a:pPr>
            <a:r>
              <a:rPr lang="en-US" sz="1800" dirty="0">
                <a:solidFill>
                  <a:srgbClr val="FFFFFF"/>
                </a:solidFill>
                <a:latin typeface="Arial" charset="0"/>
                <a:cs typeface="Arial" charset="0"/>
              </a:rPr>
              <a:t>nationalism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it-IT" sz="1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 3" charset="0"/>
              <a:buChar char="u"/>
            </a:pPr>
            <a:r>
              <a:rPr lang="en-GB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t</a:t>
            </a:r>
            <a:r>
              <a:rPr lang="en-US" sz="1800" dirty="0">
                <a:solidFill>
                  <a:srgbClr val="FFFFFF"/>
                </a:solidFill>
                <a:latin typeface="Arial" charset="0"/>
                <a:cs typeface="Arial" charset="0"/>
              </a:rPr>
              <a:t>he Age of Feudalism (castles, knights) declines</a:t>
            </a:r>
          </a:p>
        </p:txBody>
      </p:sp>
      <p:sp>
        <p:nvSpPr>
          <p:cNvPr id="36869" name="CasellaDiTesto 2"/>
          <p:cNvSpPr txBox="1">
            <a:spLocks noChangeArrowheads="1"/>
          </p:cNvSpPr>
          <p:nvPr/>
        </p:nvSpPr>
        <p:spPr bwMode="auto">
          <a:xfrm>
            <a:off x="660400" y="1184275"/>
            <a:ext cx="4900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1337-1453</a:t>
            </a:r>
            <a:endParaRPr lang="it-IT" sz="1800"/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660400" y="1951038"/>
            <a:ext cx="6865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first national English war</a:t>
            </a:r>
            <a:endParaRPr lang="it-IT" sz="18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660400" y="2690813"/>
            <a:ext cx="6156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fought in France over the French monarchy</a:t>
            </a:r>
            <a:endParaRPr lang="it-IT" sz="1800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660400" y="3479800"/>
            <a:ext cx="4405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Britain was unsuccessful</a:t>
            </a:r>
            <a:endParaRPr lang="it-IT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ctrTitle"/>
          </p:nvPr>
        </p:nvSpPr>
        <p:spPr>
          <a:xfrm>
            <a:off x="1090613" y="741363"/>
            <a:ext cx="7605712" cy="4389437"/>
          </a:xfrm>
        </p:spPr>
        <p:txBody>
          <a:bodyPr/>
          <a:lstStyle/>
          <a:p>
            <a:pPr eaLnBrk="1" hangingPunct="1"/>
            <a:r>
              <a:rPr lang="en-US" sz="6000" b="1">
                <a:latin typeface="Arial" charset="0"/>
                <a:cs typeface="Arial" charset="0"/>
              </a:rPr>
              <a:t>1066 </a:t>
            </a:r>
            <a:br>
              <a:rPr lang="en-US" sz="6000" b="1">
                <a:latin typeface="Arial" charset="0"/>
                <a:cs typeface="Arial" charset="0"/>
              </a:rPr>
            </a:br>
            <a:r>
              <a:rPr lang="en-US" sz="6000" b="1">
                <a:latin typeface="Arial" charset="0"/>
                <a:cs typeface="Arial" charset="0"/>
              </a:rPr>
              <a:t>WILLIAM THE CONQUEROR,</a:t>
            </a:r>
            <a:br>
              <a:rPr lang="en-US" sz="6000" b="1">
                <a:latin typeface="Arial" charset="0"/>
                <a:cs typeface="Arial" charset="0"/>
              </a:rPr>
            </a:br>
            <a:r>
              <a:rPr lang="en-US" sz="4000" b="1">
                <a:latin typeface="Arial" charset="0"/>
                <a:cs typeface="Arial" charset="0"/>
              </a:rPr>
              <a:t>NORMAN FRENCH LEADER</a:t>
            </a:r>
            <a:endParaRPr lang="it-IT" sz="40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45500" cy="3233738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BLACK DEATH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ctrTitle"/>
          </p:nvPr>
        </p:nvSpPr>
        <p:spPr>
          <a:xfrm>
            <a:off x="1171575" y="2332038"/>
            <a:ext cx="7377113" cy="2863850"/>
          </a:xfrm>
        </p:spPr>
        <p:txBody>
          <a:bodyPr/>
          <a:lstStyle/>
          <a:p>
            <a:pPr algn="l" eaLnBrk="1" hangingPunct="1"/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Damaged feudalism</a:t>
            </a:r>
            <a: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Hit 1/3 of English population</a:t>
            </a:r>
            <a: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Labour shortage gave workers power</a:t>
            </a:r>
            <a: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2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Serfs freed</a:t>
            </a:r>
            <a:endParaRPr lang="it-IT" sz="24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itolo 1"/>
          <p:cNvSpPr txBox="1">
            <a:spLocks/>
          </p:cNvSpPr>
          <p:nvPr/>
        </p:nvSpPr>
        <p:spPr bwMode="auto">
          <a:xfrm>
            <a:off x="344488" y="395288"/>
            <a:ext cx="76311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defTabSz="914400" eaLnBrk="1" hangingPunct="1"/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BLACK DEATH</a:t>
            </a:r>
            <a:endParaRPr lang="it-IT" sz="40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8916" name="CasellaDiTesto 1"/>
          <p:cNvSpPr txBox="1">
            <a:spLocks noChangeArrowheads="1"/>
          </p:cNvSpPr>
          <p:nvPr/>
        </p:nvSpPr>
        <p:spPr bwMode="auto">
          <a:xfrm>
            <a:off x="1171575" y="1811338"/>
            <a:ext cx="6462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1348-1349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ctrTitle"/>
          </p:nvPr>
        </p:nvSpPr>
        <p:spPr>
          <a:xfrm>
            <a:off x="293688" y="1665288"/>
            <a:ext cx="8494712" cy="3286125"/>
          </a:xfrm>
        </p:spPr>
        <p:txBody>
          <a:bodyPr/>
          <a:lstStyle/>
          <a:p>
            <a:pPr marL="342900" indent="-342900" algn="ctr" eaLnBrk="1" hangingPunct="1"/>
            <a: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  <a:t>The Wars of the Roses between the </a:t>
            </a:r>
            <a:b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  <a:t>Houses of Lancaster and York was the final blow for feudalism. </a:t>
            </a:r>
            <a:b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  <a:t>1485: Henry Tudor became King Henry VII.</a:t>
            </a:r>
            <a:b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it-IT" sz="32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9939" name="CasellaDiTesto 1"/>
          <p:cNvSpPr txBox="1">
            <a:spLocks noChangeArrowheads="1"/>
          </p:cNvSpPr>
          <p:nvPr/>
        </p:nvSpPr>
        <p:spPr bwMode="auto">
          <a:xfrm>
            <a:off x="669925" y="1003300"/>
            <a:ext cx="7693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en-US" sz="3600">
                <a:solidFill>
                  <a:srgbClr val="FFFFFF"/>
                </a:solidFill>
                <a:latin typeface="Arial" charset="0"/>
                <a:cs typeface="Arial" charset="0"/>
              </a:rPr>
              <a:t>1450-1485</a:t>
            </a:r>
            <a:endParaRPr lang="it-IT" sz="3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ctrTitle"/>
          </p:nvPr>
        </p:nvSpPr>
        <p:spPr>
          <a:xfrm>
            <a:off x="885825" y="1868488"/>
            <a:ext cx="7045325" cy="652462"/>
          </a:xfrm>
        </p:spPr>
        <p:txBody>
          <a:bodyPr/>
          <a:lstStyle/>
          <a:p>
            <a:pPr marL="342900" indent="-342900" algn="l" eaLnBrk="1" hangingPunct="1"/>
            <a:r>
              <a:rPr lang="en-US" sz="3200">
                <a:latin typeface="Arial" charset="0"/>
                <a:cs typeface="Arial" charset="0"/>
              </a:rPr>
              <a:t>Battle of Hastings</a:t>
            </a:r>
            <a:endParaRPr lang="it-IT" sz="3200">
              <a:latin typeface="Arial" charset="0"/>
              <a:cs typeface="Arial" charset="0"/>
            </a:endParaRPr>
          </a:p>
        </p:txBody>
      </p:sp>
      <p:sp>
        <p:nvSpPr>
          <p:cNvPr id="20483" name="Titolo 1"/>
          <p:cNvSpPr txBox="1">
            <a:spLocks/>
          </p:cNvSpPr>
          <p:nvPr/>
        </p:nvSpPr>
        <p:spPr bwMode="auto">
          <a:xfrm>
            <a:off x="460375" y="732941"/>
            <a:ext cx="77692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 eaLnBrk="1" hangingPunct="1"/>
            <a:r>
              <a:rPr lang="en-US" sz="3600" dirty="0">
                <a:solidFill>
                  <a:schemeClr val="tx2"/>
                </a:solidFill>
                <a:latin typeface="Arial" charset="0"/>
                <a:cs typeface="Arial" charset="0"/>
              </a:rPr>
              <a:t>1066 WILLIAM THE CONQUEROR</a:t>
            </a: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2030413" y="2870200"/>
            <a:ext cx="4484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marL="0" lvl="3" eaLnBrk="1" hangingPunct="1"/>
            <a:r>
              <a:rPr lang="en-GB" sz="18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defeated King Harold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2813050" y="3652838"/>
            <a:ext cx="421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marL="0" lvl="3" eaLnBrk="1" hangingPunct="1"/>
            <a:r>
              <a:rPr lang="en-GB" sz="18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claimed British throne in 1066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587750" y="4476750"/>
            <a:ext cx="534511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battle represented in the Bayeux Tapestry</a:t>
            </a:r>
            <a:endParaRPr lang="it-IT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140700" cy="3190875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WILLIAM’S IMPACT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ctrTitle"/>
          </p:nvPr>
        </p:nvSpPr>
        <p:spPr>
          <a:xfrm>
            <a:off x="382588" y="395288"/>
            <a:ext cx="5040312" cy="600075"/>
          </a:xfrm>
        </p:spPr>
        <p:txBody>
          <a:bodyPr/>
          <a:lstStyle/>
          <a:p>
            <a:pPr marL="342900" indent="-342900" algn="l" eaLnBrk="1" hangingPunct="1"/>
            <a:r>
              <a:rPr lang="en-US" sz="4000">
                <a:solidFill>
                  <a:schemeClr val="accent1"/>
                </a:solidFill>
                <a:latin typeface="Arial" charset="0"/>
                <a:cs typeface="Arial" charset="0"/>
              </a:rPr>
              <a:t>WILLIAM’S IMPACT</a:t>
            </a:r>
            <a:endParaRPr lang="it-IT" sz="4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0482" name="Sottotitolo 2"/>
          <p:cNvSpPr>
            <a:spLocks noGrp="1"/>
          </p:cNvSpPr>
          <p:nvPr>
            <p:ph type="subTitle" idx="1"/>
          </p:nvPr>
        </p:nvSpPr>
        <p:spPr>
          <a:xfrm>
            <a:off x="666750" y="1555750"/>
            <a:ext cx="6953250" cy="1149350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defRPr/>
            </a:pPr>
            <a:r>
              <a:rPr lang="en-US" sz="3200" b="1" dirty="0">
                <a:solidFill>
                  <a:srgbClr val="FDD218"/>
                </a:solidFill>
                <a:latin typeface="Arial" charset="0"/>
                <a:cs typeface="Arial" charset="0"/>
              </a:rPr>
              <a:t>LANGUAGE</a:t>
            </a:r>
            <a:r>
              <a:rPr lang="en-US" sz="2400" b="1" dirty="0">
                <a:latin typeface="Arial" charset="0"/>
                <a:cs typeface="Arial" charset="0"/>
              </a:rPr>
              <a:t>:</a:t>
            </a:r>
            <a:r>
              <a:rPr lang="en-US" sz="2400" dirty="0">
                <a:latin typeface="Arial" charset="0"/>
                <a:cs typeface="Arial" charset="0"/>
              </a:rPr>
              <a:t> Middle English</a:t>
            </a:r>
          </a:p>
          <a:p>
            <a:pPr marL="342900" indent="-342900" algn="l" eaLnBrk="1" hangingPunct="1">
              <a:buFont typeface="Wingdings 3" charset="0"/>
              <a:buChar char="u"/>
              <a:defRPr/>
            </a:pPr>
            <a:r>
              <a:rPr lang="en-US" sz="2000" dirty="0">
                <a:latin typeface="Arial" charset="0"/>
                <a:cs typeface="Arial" charset="0"/>
              </a:rPr>
              <a:t>influx of French words</a:t>
            </a:r>
          </a:p>
          <a:p>
            <a:pPr marL="342900" indent="-342900" algn="l" eaLnBrk="1" hangingPunct="1">
              <a:buFont typeface="Wingdings 3" charset="0"/>
              <a:buChar char="u"/>
              <a:defRPr/>
            </a:pPr>
            <a:r>
              <a:rPr lang="en-US" sz="2000" dirty="0">
                <a:latin typeface="Arial" charset="0"/>
                <a:cs typeface="Arial" charset="0"/>
              </a:rPr>
              <a:t>importance of word order</a:t>
            </a:r>
            <a:endParaRPr lang="it-IT" sz="2400" dirty="0">
              <a:latin typeface="Arial" charset="0"/>
              <a:cs typeface="Arial" charset="0"/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944688" y="4665663"/>
            <a:ext cx="500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9144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DD218"/>
                </a:solidFill>
                <a:latin typeface="Arial" charset="0"/>
                <a:cs typeface="Arial" charset="0"/>
              </a:rPr>
              <a:t>SOCIETY</a:t>
            </a:r>
            <a:r>
              <a:rPr lang="en-US" sz="2800">
                <a:solidFill>
                  <a:schemeClr val="bg1"/>
                </a:solidFill>
                <a:latin typeface="Arial" charset="0"/>
                <a:cs typeface="Arial" charset="0"/>
              </a:rPr>
              <a:t>: Feudalism</a:t>
            </a:r>
            <a:endParaRPr lang="it-IT" sz="2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660525" y="2841625"/>
            <a:ext cx="6850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 eaLnBrk="1" hangingPunct="1"/>
            <a:r>
              <a:rPr lang="en-US" sz="3200" b="1">
                <a:solidFill>
                  <a:srgbClr val="FDD218"/>
                </a:solidFill>
                <a:latin typeface="Arial" charset="0"/>
                <a:cs typeface="Arial" charset="0"/>
              </a:rPr>
              <a:t>LAW</a:t>
            </a: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:</a:t>
            </a:r>
          </a:p>
          <a:p>
            <a:pPr algn="r" eaLnBrk="1" hangingPunct="1"/>
            <a:r>
              <a:rPr lang="en-GB" sz="20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all property in England</a:t>
            </a:r>
            <a:endParaRPr lang="it-IT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lvl="1" algn="r" eaLnBrk="1" hangingPunct="1"/>
            <a:r>
              <a:rPr lang="en-GB" sz="20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0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GB" sz="2000">
                <a:solidFill>
                  <a:schemeClr val="bg1"/>
                </a:solidFill>
                <a:latin typeface="Arial" charset="0"/>
                <a:cs typeface="Arial" charset="0"/>
              </a:rPr>
              <a:t>i</a:t>
            </a:r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nventory for tax purposes (Domesday Book)</a:t>
            </a:r>
            <a:endParaRPr lang="it-IT" sz="2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140700" cy="3190875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FEUDALISM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ctrTitle"/>
          </p:nvPr>
        </p:nvSpPr>
        <p:spPr>
          <a:xfrm>
            <a:off x="1076325" y="1190625"/>
            <a:ext cx="7924800" cy="495300"/>
          </a:xfrm>
        </p:spPr>
        <p:txBody>
          <a:bodyPr/>
          <a:lstStyle/>
          <a:p>
            <a:pPr algn="l"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Caste system</a:t>
            </a:r>
            <a:endParaRPr lang="it-IT" sz="18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Titolo 1"/>
          <p:cNvSpPr txBox="1">
            <a:spLocks/>
          </p:cNvSpPr>
          <p:nvPr/>
        </p:nvSpPr>
        <p:spPr bwMode="auto">
          <a:xfrm>
            <a:off x="250825" y="395288"/>
            <a:ext cx="77247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lvl="1" eaLnBrk="1" hangingPunct="1"/>
            <a:r>
              <a:rPr lang="en-US" sz="4000">
                <a:solidFill>
                  <a:schemeClr val="accent1"/>
                </a:solidFill>
                <a:latin typeface="Arial" charset="0"/>
                <a:cs typeface="Arial" charset="0"/>
              </a:rPr>
              <a:t>FEUDALISM</a:t>
            </a:r>
            <a:endParaRPr lang="it-IT" sz="400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076325" y="5513388"/>
            <a:ext cx="6013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Fealty: intense and compelling loyalty</a:t>
            </a:r>
            <a:endParaRPr lang="it-IT" sz="180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076325" y="4498975"/>
            <a:ext cx="7286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Serf: a person in a condition of servitude, required to render services</a:t>
            </a:r>
          </a:p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  to a lord, commonly attached to the lord's land and transferred</a:t>
            </a:r>
            <a:endParaRPr lang="it-IT" sz="1800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076325" y="3465513"/>
            <a:ext cx="7286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Vassal: person granted the use of land, in return for rendering</a:t>
            </a:r>
          </a:p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  homage, fealty, and usually military service</a:t>
            </a:r>
            <a:endParaRPr lang="it-IT" sz="1800"/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6325" y="2717800"/>
            <a:ext cx="728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Kings, then barons, other vassals, landless knights, serfs</a:t>
            </a:r>
            <a:endParaRPr lang="it-IT" sz="18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6325" y="2014538"/>
            <a:ext cx="479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• God is supreme</a:t>
            </a:r>
            <a:endParaRPr lang="it-IT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ctrTitle"/>
          </p:nvPr>
        </p:nvSpPr>
        <p:spPr>
          <a:xfrm>
            <a:off x="222250" y="676275"/>
            <a:ext cx="8437563" cy="3514725"/>
          </a:xfrm>
        </p:spPr>
        <p:txBody>
          <a:bodyPr/>
          <a:lstStyle/>
          <a:p>
            <a:pPr eaLnBrk="1" hangingPunct="1"/>
            <a:r>
              <a:rPr lang="it-IT" sz="6000" b="1">
                <a:latin typeface="Arial" charset="0"/>
                <a:cs typeface="Arial" charset="0"/>
              </a:rPr>
              <a:t>RESULTS OF FEUDALISM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ctrTitle"/>
          </p:nvPr>
        </p:nvSpPr>
        <p:spPr>
          <a:xfrm>
            <a:off x="595313" y="5559425"/>
            <a:ext cx="8072437" cy="560388"/>
          </a:xfrm>
        </p:spPr>
        <p:txBody>
          <a:bodyPr/>
          <a:lstStyle/>
          <a:p>
            <a:pPr algn="l" eaLnBrk="1" hangingPunct="1"/>
            <a:r>
              <a:rPr lang="en-GB" sz="18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8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800" b="1" i="1">
                <a:solidFill>
                  <a:srgbClr val="FDD218"/>
                </a:solidFill>
                <a:latin typeface="Arial" charset="0"/>
                <a:cs typeface="Arial" charset="0"/>
              </a:rPr>
              <a:t>Morality and miracle plays</a:t>
            </a:r>
            <a:endParaRPr lang="it-IT" sz="1800" b="1" i="1">
              <a:solidFill>
                <a:srgbClr val="FDD218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Titolo 1"/>
          <p:cNvSpPr txBox="1">
            <a:spLocks/>
          </p:cNvSpPr>
          <p:nvPr/>
        </p:nvSpPr>
        <p:spPr bwMode="auto">
          <a:xfrm>
            <a:off x="98425" y="543018"/>
            <a:ext cx="78771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lvl="1" eaLnBrk="1" hangingPunct="1"/>
            <a:r>
              <a:rPr lang="en-US" sz="4000" dirty="0">
                <a:solidFill>
                  <a:schemeClr val="accent1"/>
                </a:solidFill>
                <a:latin typeface="Arial" charset="0"/>
                <a:cs typeface="Arial" charset="0"/>
              </a:rPr>
              <a:t>RESULTS OF FEUDALISM</a:t>
            </a:r>
            <a:endParaRPr lang="it-IT" sz="4000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CasellaDiTesto 1"/>
          <p:cNvSpPr txBox="1">
            <a:spLocks noChangeArrowheads="1"/>
          </p:cNvSpPr>
          <p:nvPr/>
        </p:nvSpPr>
        <p:spPr bwMode="auto">
          <a:xfrm>
            <a:off x="595313" y="1162050"/>
            <a:ext cx="5281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srgbClr val="FFFFFF"/>
                </a:solidFill>
                <a:latin typeface="Arial" charset="0"/>
                <a:cs typeface="Arial" charset="0"/>
              </a:rPr>
              <a:t>Many battles</a:t>
            </a:r>
            <a:endParaRPr lang="it-IT" sz="1800" dirty="0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595313" y="1671638"/>
            <a:ext cx="6142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srgbClr val="FFFFFF"/>
                </a:solidFill>
                <a:latin typeface="Arial" charset="0"/>
                <a:cs typeface="Arial" charset="0"/>
              </a:rPr>
              <a:t>Impact on literature (castles, knights, etc.)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:</a:t>
            </a:r>
            <a:endParaRPr lang="it-IT" sz="1800" dirty="0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595313" y="2209800"/>
            <a:ext cx="7827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8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800" b="1" i="1">
                <a:solidFill>
                  <a:srgbClr val="FDD218"/>
                </a:solidFill>
                <a:latin typeface="Arial" charset="0"/>
                <a:cs typeface="Arial" charset="0"/>
              </a:rPr>
              <a:t>Chivalry</a:t>
            </a:r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: system of ideals and behavioural codes governing knights and the ladies they served</a:t>
            </a:r>
            <a:endParaRPr lang="it-IT" sz="1800"/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95313" y="3078163"/>
            <a:ext cx="814387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8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800" b="1" i="1">
                <a:solidFill>
                  <a:srgbClr val="FDD218"/>
                </a:solidFill>
                <a:latin typeface="Arial" charset="0"/>
                <a:cs typeface="Arial" charset="0"/>
              </a:rPr>
              <a:t>Courtly Love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: </a:t>
            </a:r>
            <a:r>
              <a:rPr lang="en-US" sz="1800">
                <a:solidFill>
                  <a:srgbClr val="FFFFFF"/>
                </a:solidFill>
                <a:latin typeface="Arial" charset="0"/>
                <a:cs typeface="Arial" charset="0"/>
              </a:rPr>
              <a:t>a non-sexual allegiance in which a knight sought to improve himself by adoring and performing deeds in a lady’s name</a:t>
            </a:r>
            <a:r>
              <a:rPr lang="it-IT" sz="18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18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1600">
                <a:solidFill>
                  <a:srgbClr val="FFFFFF"/>
                </a:solidFill>
                <a:latin typeface="Arial" charset="0"/>
                <a:cs typeface="Arial" charset="0"/>
              </a:rPr>
              <a:t>	</a:t>
            </a:r>
            <a:r>
              <a:rPr lang="en-US" sz="1100" b="1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GB" sz="1100">
                <a:solidFill>
                  <a:srgbClr val="FFFFFF"/>
                </a:solidFill>
                <a:latin typeface="Wingdings 3" charset="0"/>
                <a:cs typeface="Wingdings 3" charset="0"/>
              </a:rPr>
              <a:t>•</a:t>
            </a:r>
            <a:r>
              <a:rPr lang="en-GB" sz="16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400">
                <a:solidFill>
                  <a:srgbClr val="FFFFFF"/>
                </a:solidFill>
                <a:latin typeface="Arial" charset="0"/>
                <a:cs typeface="Arial" charset="0"/>
              </a:rPr>
              <a:t>Usually not his wife</a:t>
            </a:r>
            <a:r>
              <a:rPr lang="it-IT" sz="140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14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1600">
                <a:solidFill>
                  <a:srgbClr val="FFFFFF"/>
                </a:solidFill>
                <a:latin typeface="Arial" charset="0"/>
                <a:cs typeface="Arial" charset="0"/>
              </a:rPr>
              <a:t>	</a:t>
            </a:r>
            <a:r>
              <a:rPr lang="en-US" sz="1100" b="1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GB" sz="1100">
                <a:solidFill>
                  <a:srgbClr val="FFFFFF"/>
                </a:solidFill>
                <a:latin typeface="Wingdings 3" charset="0"/>
                <a:cs typeface="Wingdings 3" charset="0"/>
              </a:rPr>
              <a:t>•</a:t>
            </a:r>
            <a:r>
              <a:rPr lang="en-GB" sz="16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400">
                <a:solidFill>
                  <a:srgbClr val="FFFFFF"/>
                </a:solidFill>
                <a:latin typeface="Arial" charset="0"/>
                <a:cs typeface="Arial" charset="0"/>
              </a:rPr>
              <a:t>Stemmed from worship of the Virgin Mary</a:t>
            </a:r>
            <a:r>
              <a:rPr lang="it-IT" sz="1400"/>
              <a:t> </a:t>
            </a:r>
            <a:r>
              <a:rPr lang="en-US" sz="1400">
                <a:solidFill>
                  <a:srgbClr val="FFFFFF"/>
                </a:solidFill>
                <a:latin typeface="Arial" charset="0"/>
                <a:cs typeface="Arial" charset="0"/>
              </a:rPr>
              <a:t>by Knights</a:t>
            </a:r>
            <a:endParaRPr lang="it-IT" sz="18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95313" y="4456113"/>
            <a:ext cx="83613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GB" sz="1800" dirty="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800" b="1" i="1" dirty="0">
                <a:solidFill>
                  <a:srgbClr val="FDD218"/>
                </a:solidFill>
                <a:latin typeface="Arial" charset="0"/>
                <a:cs typeface="Arial" charset="0"/>
              </a:rPr>
              <a:t>Romance Literature</a:t>
            </a:r>
            <a:r>
              <a:rPr lang="it-IT" sz="1800" b="1" dirty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1800" b="1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1600" dirty="0">
                <a:solidFill>
                  <a:srgbClr val="FFFFFF"/>
                </a:solidFill>
                <a:latin typeface="Arial" charset="0"/>
                <a:cs typeface="Arial" charset="0"/>
              </a:rPr>
              <a:t>	</a:t>
            </a:r>
            <a:r>
              <a:rPr lang="en-US" sz="1100" b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GB" sz="1100" dirty="0">
                <a:solidFill>
                  <a:srgbClr val="FFFFFF"/>
                </a:solidFill>
                <a:latin typeface="Wingdings 3" charset="0"/>
                <a:cs typeface="Wingdings 3" charset="0"/>
              </a:rPr>
              <a:t>•</a:t>
            </a:r>
            <a:r>
              <a:rPr lang="en-GB" sz="16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400" dirty="0">
                <a:solidFill>
                  <a:srgbClr val="FFFFFF"/>
                </a:solidFill>
                <a:latin typeface="Arial" charset="0"/>
                <a:cs typeface="Arial" charset="0"/>
              </a:rPr>
              <a:t>Sir Gawain and the Green Knight, adventure of Sir Gawain, a knight of King Arthur's Round  	Table</a:t>
            </a:r>
            <a:r>
              <a:rPr lang="it-IT" sz="1400" dirty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it-IT" sz="1400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it-IT" sz="1600" dirty="0">
                <a:solidFill>
                  <a:srgbClr val="FFFFFF"/>
                </a:solidFill>
                <a:latin typeface="Arial" charset="0"/>
                <a:cs typeface="Arial" charset="0"/>
              </a:rPr>
              <a:t>	</a:t>
            </a:r>
            <a:r>
              <a:rPr lang="en-US" sz="1100" b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GB" sz="1100" dirty="0">
                <a:solidFill>
                  <a:srgbClr val="FFFFFF"/>
                </a:solidFill>
                <a:latin typeface="Wingdings 3" charset="0"/>
                <a:cs typeface="Wingdings 3" charset="0"/>
              </a:rPr>
              <a:t>•</a:t>
            </a:r>
            <a:r>
              <a:rPr lang="en-GB" sz="16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1400" dirty="0">
                <a:solidFill>
                  <a:srgbClr val="FFFFFF"/>
                </a:solidFill>
                <a:latin typeface="Arial" charset="0"/>
                <a:cs typeface="Arial" charset="0"/>
              </a:rPr>
              <a:t>Ballad: form of verse, often a narrative set to music</a:t>
            </a:r>
            <a:endParaRPr lang="it-IT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Rivoluzione">
  <a:themeElements>
    <a:clrScheme name="Rivoluzione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ivoluzione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ivoluzione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Rivoluzione.thmx</Template>
  <TotalTime>235</TotalTime>
  <Words>399</Words>
  <Application>Microsoft Macintosh PowerPoint</Application>
  <PresentationFormat>Presentazione su schermo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Rivoluzione</vt:lpstr>
      <vt:lpstr>THE MIDDLE AGES</vt:lpstr>
      <vt:lpstr>1066  WILLIAM THE CONQUEROR, NORMAN FRENCH LEADER</vt:lpstr>
      <vt:lpstr>Battle of Hastings</vt:lpstr>
      <vt:lpstr>WILLIAM’S IMPACT</vt:lpstr>
      <vt:lpstr>WILLIAM’S IMPACT</vt:lpstr>
      <vt:lpstr>FEUDALISM</vt:lpstr>
      <vt:lpstr>• Caste system</vt:lpstr>
      <vt:lpstr>RESULTS OF FEUDALISM</vt:lpstr>
      <vt:lpstr> Morality and miracle plays</vt:lpstr>
      <vt:lpstr>GROWTH OF CITIES</vt:lpstr>
      <vt:lpstr>• Salvation comes from devotion, prayer, work, love, obedience</vt:lpstr>
      <vt:lpstr>HISTORY</vt:lpstr>
      <vt:lpstr> contact with Middle Eastern culture lead to expansion of science and maths</vt:lpstr>
      <vt:lpstr>THOMAS BECKET</vt:lpstr>
      <vt:lpstr>• Archbishop in England who sided with the Pope   • shrine at Canterbury Cathedral</vt:lpstr>
      <vt:lpstr>MAGNA CARTA</vt:lpstr>
      <vt:lpstr>• Inspired English Constitutional Law</vt:lpstr>
      <vt:lpstr>100 YEARS’ WAR</vt:lpstr>
      <vt:lpstr>• Results:</vt:lpstr>
      <vt:lpstr>BLACK DEATH</vt:lpstr>
      <vt:lpstr>• Damaged feudalism  • Hit 1/3 of English population  • Labour shortage gave workers power  • Serfs freed</vt:lpstr>
      <vt:lpstr>The Wars of the Roses between the  Houses of Lancaster and York was the final blow for feudalism.   1485: Henry Tudor became King Henry VII.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MIDDLE AGES </dc:title>
  <dc:creator>Mariachiara</dc:creator>
  <cp:lastModifiedBy>Spiraglio3</cp:lastModifiedBy>
  <cp:revision>81</cp:revision>
  <dcterms:created xsi:type="dcterms:W3CDTF">2016-08-10T14:57:37Z</dcterms:created>
  <dcterms:modified xsi:type="dcterms:W3CDTF">2023-04-05T15:53:32Z</dcterms:modified>
</cp:coreProperties>
</file>