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998" r:id="rId1"/>
  </p:sldMasterIdLst>
  <p:sldIdLst>
    <p:sldId id="257" r:id="rId2"/>
    <p:sldId id="258" r:id="rId3"/>
    <p:sldId id="259" r:id="rId4"/>
    <p:sldId id="268" r:id="rId5"/>
    <p:sldId id="260" r:id="rId6"/>
    <p:sldId id="269" r:id="rId7"/>
    <p:sldId id="261" r:id="rId8"/>
    <p:sldId id="262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rebuchet MS" charset="0"/>
        <a:ea typeface="Geneva" charset="0"/>
        <a:cs typeface="Geneva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1C4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2" autoAdjust="0"/>
    <p:restoredTop sz="94674"/>
  </p:normalViewPr>
  <p:slideViewPr>
    <p:cSldViewPr snapToGrid="0" snapToObjects="1">
      <p:cViewPr>
        <p:scale>
          <a:sx n="140" d="100"/>
          <a:sy n="140" d="100"/>
        </p:scale>
        <p:origin x="-3544" y="-7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4" Type="http://schemas.openxmlformats.org/officeDocument/2006/relationships/image" Target="../media/image2.png"/><Relationship Id="rId5" Type="http://schemas.microsoft.com/office/2007/relationships/hdphoto" Target="../media/hdphoto4.wdp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3AB03E-A8CE-AE42-80EE-5000EE0ACD99}" type="datetimeFigureOut">
              <a:rPr lang="en-US" smtClean="0"/>
              <a:pPr>
                <a:defRPr/>
              </a:pPr>
              <a:t>05/04/23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EBD6BB-D430-4E4E-9951-D418BE2ABE83}" type="slidenum">
              <a:rPr lang="en-US" smtClean="0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15" name="Rettangolo 14"/>
          <p:cNvSpPr/>
          <p:nvPr userDrawn="1"/>
        </p:nvSpPr>
        <p:spPr>
          <a:xfrm>
            <a:off x="6652686" y="285030"/>
            <a:ext cx="2245252" cy="191940"/>
          </a:xfrm>
          <a:prstGeom prst="rect">
            <a:avLst/>
          </a:prstGeom>
          <a:blipFill rotWithShape="1">
            <a:blip r:embed="rId2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owEdges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 userDrawn="1"/>
        </p:nvSpPr>
        <p:spPr>
          <a:xfrm>
            <a:off x="8181156" y="584200"/>
            <a:ext cx="725538" cy="84319"/>
          </a:xfrm>
          <a:prstGeom prst="rect">
            <a:avLst/>
          </a:prstGeom>
          <a:blipFill rotWithShape="1">
            <a:blip r:embed="rId4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20C78B-A8DB-7841-8440-764D3F076A9D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92BC7C-3141-E64F-8338-8536928EC1BD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43F9C1-1D16-6847-A474-DEFCB0682810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635C84-9FFC-0742-A257-4A19797B2042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C286C6-46D8-5C43-A54E-69DDC9BB3299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402A6-53BD-134F-B35D-FAE9570CCCB4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6924B0-AA3A-1F42-A388-E313330F5C50}" type="datetimeFigureOut">
              <a:rPr lang="en-US" smtClean="0"/>
              <a:pPr>
                <a:defRPr/>
              </a:pPr>
              <a:t>05/04/23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F8EA2-96A4-D74E-8E4B-ABCBBF546F61}" type="slidenum">
              <a:rPr lang="en-US" smtClean="0"/>
              <a:pPr>
                <a:defRPr/>
              </a:pPr>
              <a:t>‹n.›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FDC417-0F25-0F40-BF78-F3C9AA46AB78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FA25CD-3E82-7243-AA4A-B1B7612CBC70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52849B-5F3A-CB4D-83BB-55955EA98304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31D5E2-E50A-A44C-8921-91CE9F850C27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3A4F9E-100B-9C45-BF54-7E5F872E5B74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867BBD-4584-3B4B-BCE2-C0C1BDF463A4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7BF7CE-3A2C-4844-B38B-C0B6133EB713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BB6982-B9EE-6948-B2C6-F665F80E503B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C2B642-183C-9A4A-9984-7D5414CA8703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5CC92A-2AD3-9240-9520-C837B0C5817A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1802D1-559D-6F44-996F-9A9C7A591589}" type="datetimeFigureOut">
              <a:rPr lang="en-US" smtClean="0"/>
              <a:pPr>
                <a:defRPr/>
              </a:pPr>
              <a:t>05/04/23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E88A6-6049-0347-B3A9-7000224EC66F}" type="slidenum">
              <a:rPr lang="en-US" smtClean="0"/>
              <a:pPr>
                <a:defRPr/>
              </a:pPr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microsoft.com/office/2007/relationships/hdphoto" Target="../media/hdphoto1.wdp"/><Relationship Id="rId15" Type="http://schemas.openxmlformats.org/officeDocument/2006/relationships/image" Target="../media/image2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7718753A-92A0-3940-900C-E397FE5CBA7B}" type="datetimeFigureOut">
              <a:rPr lang="en-US" smtClean="0"/>
              <a:pPr>
                <a:defRPr/>
              </a:pPr>
              <a:t>05/04/23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1312772C-775F-8646-AD8C-5340D3A4234D}" type="slidenum">
              <a:rPr lang="en-US" smtClean="0"/>
              <a:pPr>
                <a:defRPr/>
              </a:pPr>
              <a:t>‹n.›</a:t>
            </a:fld>
            <a:endParaRPr lang="en-US" dirty="0"/>
          </a:p>
        </p:txBody>
      </p:sp>
      <p:sp>
        <p:nvSpPr>
          <p:cNvPr id="12" name="Rettangolo 11"/>
          <p:cNvSpPr/>
          <p:nvPr userDrawn="1"/>
        </p:nvSpPr>
        <p:spPr>
          <a:xfrm>
            <a:off x="6652686" y="285030"/>
            <a:ext cx="2245252" cy="191940"/>
          </a:xfrm>
          <a:prstGeom prst="rect">
            <a:avLst/>
          </a:prstGeom>
          <a:blipFill rotWithShape="1">
            <a:blip r:embed="rId13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14">
                      <a14:imgEffect>
                        <a14:artisticGlowEdges/>
                      </a14:imgEffect>
                      <a14:imgEffect>
                        <a14:brightnessContrast bright="-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 w="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 userDrawn="1"/>
        </p:nvSpPr>
        <p:spPr>
          <a:xfrm>
            <a:off x="8181156" y="584200"/>
            <a:ext cx="725538" cy="84319"/>
          </a:xfrm>
          <a:prstGeom prst="rect">
            <a:avLst/>
          </a:prstGeom>
          <a:blipFill rotWithShape="1">
            <a:blip r:embed="rId15">
              <a:duotone>
                <a:prstClr val="black"/>
                <a:srgbClr val="000000">
                  <a:tint val="45000"/>
                  <a:satMod val="400000"/>
                </a:srgbClr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artisticGlowEdges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501650" y="2585716"/>
            <a:ext cx="8140700" cy="1686568"/>
          </a:xfrm>
          <a:prstGeom prst="rect">
            <a:avLst/>
          </a:prstGeom>
          <a:effectLst/>
        </p:spPr>
        <p:txBody>
          <a:bodyPr/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82880" indent="0" algn="ctr" fontAlgn="auto"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it-IT" sz="8000" dirty="0">
                <a:solidFill>
                  <a:srgbClr val="F9C31B"/>
                </a:solidFill>
                <a:latin typeface="Arial" charset="0"/>
                <a:cs typeface="Arial" charset="0"/>
              </a:rPr>
              <a:t>CHAUCER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803275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en-GB" sz="64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64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4339" name="Rettangolo 1"/>
          <p:cNvSpPr>
            <a:spLocks noChangeArrowheads="1"/>
          </p:cNvSpPr>
          <p:nvPr/>
        </p:nvSpPr>
        <p:spPr bwMode="auto">
          <a:xfrm>
            <a:off x="309563" y="2374900"/>
            <a:ext cx="4921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i="1">
                <a:latin typeface="Arial" charset="0"/>
                <a:cs typeface="Arial" charset="0"/>
              </a:rPr>
              <a:t>STYLE</a:t>
            </a:r>
            <a:endParaRPr lang="it-IT" i="1">
              <a:latin typeface="Arial" charset="0"/>
              <a:cs typeface="Arial" charset="0"/>
            </a:endParaRPr>
          </a:p>
        </p:txBody>
      </p:sp>
      <p:sp>
        <p:nvSpPr>
          <p:cNvPr id="14340" name="CasellaDiTesto 5"/>
          <p:cNvSpPr txBox="1">
            <a:spLocks noChangeArrowheads="1"/>
          </p:cNvSpPr>
          <p:nvPr/>
        </p:nvSpPr>
        <p:spPr bwMode="auto">
          <a:xfrm>
            <a:off x="509588" y="2906713"/>
            <a:ext cx="6099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i="1">
                <a:solidFill>
                  <a:srgbClr val="000090"/>
                </a:solidFill>
                <a:latin typeface="Arial" charset="0"/>
                <a:cs typeface="Arial" charset="0"/>
              </a:rPr>
              <a:t>Narrative technique:</a:t>
            </a:r>
            <a:endParaRPr lang="it-IT" i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74713" y="3525838"/>
            <a:ext cx="785336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solidFill>
                  <a:srgbClr val="F14124"/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1600" dirty="0">
                <a:solidFill>
                  <a:srgbClr val="F14124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en-GB" cap="all" dirty="0">
                <a:solidFill>
                  <a:schemeClr val="accent6"/>
                </a:solidFill>
                <a:latin typeface="Arial"/>
                <a:ea typeface="+mn-ea"/>
                <a:cs typeface="Arial"/>
              </a:rPr>
              <a:t>first person</a:t>
            </a:r>
            <a:r>
              <a:rPr lang="en-GB" dirty="0">
                <a:latin typeface="Arial"/>
                <a:ea typeface="+mn-ea"/>
                <a:cs typeface="Arial"/>
              </a:rPr>
              <a:t> narrator = one of the characters; a double role of</a:t>
            </a:r>
            <a:br>
              <a:rPr lang="en-GB" dirty="0">
                <a:latin typeface="Arial"/>
                <a:ea typeface="+mn-ea"/>
                <a:cs typeface="Arial"/>
              </a:rPr>
            </a:br>
            <a:r>
              <a:rPr lang="en-GB" dirty="0">
                <a:latin typeface="Arial"/>
                <a:ea typeface="+mn-ea"/>
                <a:cs typeface="Arial"/>
              </a:rPr>
              <a:t>    eyewitness and pilgrim/teller</a:t>
            </a:r>
            <a:r>
              <a:rPr lang="it-IT" dirty="0">
                <a:latin typeface="Arial"/>
                <a:ea typeface="+mn-ea"/>
                <a:cs typeface="Arial"/>
              </a:rPr>
              <a:t> 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874713" y="4503738"/>
            <a:ext cx="4110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F14124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F14124"/>
                </a:solidFill>
                <a:latin typeface="Arial" charset="0"/>
                <a:cs typeface="Arial" charset="0"/>
              </a:rPr>
              <a:t> REALISM</a:t>
            </a:r>
            <a:r>
              <a:rPr lang="en-GB">
                <a:solidFill>
                  <a:srgbClr val="F14124"/>
                </a:solidFill>
              </a:rPr>
              <a:t> </a:t>
            </a:r>
            <a:endParaRPr lang="it-IT">
              <a:solidFill>
                <a:srgbClr val="F14124"/>
              </a:solidFill>
            </a:endParaRP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874713" y="5265738"/>
            <a:ext cx="2328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F14124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F14124"/>
                </a:solidFill>
                <a:latin typeface="Arial" charset="0"/>
                <a:cs typeface="Arial" charset="0"/>
              </a:rPr>
              <a:t> VARIETY </a:t>
            </a:r>
            <a:r>
              <a:rPr lang="en-GB">
                <a:latin typeface="Arial" charset="0"/>
                <a:cs typeface="Arial" charset="0"/>
              </a:rPr>
              <a:t>of styles</a:t>
            </a:r>
            <a:r>
              <a:rPr lang="it-IT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922337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en-GB" sz="36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36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5363" name="Rettangolo 1"/>
          <p:cNvSpPr>
            <a:spLocks noChangeArrowheads="1"/>
          </p:cNvSpPr>
          <p:nvPr/>
        </p:nvSpPr>
        <p:spPr bwMode="auto">
          <a:xfrm>
            <a:off x="309563" y="2374900"/>
            <a:ext cx="4921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STYLE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5364" name="CasellaDiTesto 5"/>
          <p:cNvSpPr txBox="1">
            <a:spLocks noChangeArrowheads="1"/>
          </p:cNvSpPr>
          <p:nvPr/>
        </p:nvSpPr>
        <p:spPr bwMode="auto">
          <a:xfrm>
            <a:off x="509588" y="2906713"/>
            <a:ext cx="6099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i="1">
                <a:solidFill>
                  <a:srgbClr val="000090"/>
                </a:solidFill>
                <a:latin typeface="Arial" charset="0"/>
                <a:cs typeface="Arial" charset="0"/>
              </a:rPr>
              <a:t>Narrative technique:</a:t>
            </a:r>
            <a:endParaRPr lang="it-IT" i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874713" y="3430588"/>
            <a:ext cx="7853362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solidFill>
                  <a:schemeClr val="bg2">
                    <a:lumMod val="75000"/>
                  </a:schemeClr>
                </a:solidFill>
                <a:latin typeface="Arial"/>
                <a:ea typeface="+mn-ea"/>
                <a:cs typeface="Arial"/>
              </a:rPr>
              <a:t>MIDDLE ENGLISH = VERNACULAR</a:t>
            </a:r>
            <a:endParaRPr lang="en-GB" sz="2000" b="1" dirty="0">
              <a:solidFill>
                <a:schemeClr val="bg2">
                  <a:lumMod val="75000"/>
                </a:schemeClr>
              </a:solidFill>
              <a:latin typeface="Arial"/>
              <a:ea typeface="+mn-ea"/>
              <a:cs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Arial"/>
                <a:ea typeface="+mn-ea"/>
                <a:cs typeface="Arial"/>
              </a:rPr>
              <a:t>The language evolved from Old English through</a:t>
            </a:r>
            <a:endParaRPr lang="it-IT" dirty="0">
              <a:latin typeface="Arial"/>
              <a:ea typeface="+mn-ea"/>
              <a:cs typeface="Arial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195388" y="4244975"/>
            <a:ext cx="71675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/>
              <a:t>the weakening of inflections in Old English</a:t>
            </a:r>
            <a:endParaRPr lang="it-IT" sz="1600"/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1195388" y="4868863"/>
            <a:ext cx="33258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/>
              <a:t>the influence of Norman French</a:t>
            </a:r>
            <a:endParaRPr lang="it-IT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1195388" y="5492750"/>
            <a:ext cx="6977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/>
              <a:t>the emergence of the London and Midland dialect over the other dialects</a:t>
            </a:r>
            <a:r>
              <a:rPr lang="it-IT" sz="160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922337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en-GB" sz="64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64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6387" name="Rettangolo 1"/>
          <p:cNvSpPr>
            <a:spLocks noChangeArrowheads="1"/>
          </p:cNvSpPr>
          <p:nvPr/>
        </p:nvSpPr>
        <p:spPr bwMode="auto">
          <a:xfrm>
            <a:off x="309563" y="2374900"/>
            <a:ext cx="49212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  <a:cs typeface="Arial" charset="0"/>
              </a:rPr>
              <a:t>STYLE</a:t>
            </a:r>
            <a:endParaRPr lang="it-IT">
              <a:latin typeface="Arial" charset="0"/>
              <a:cs typeface="Arial" charset="0"/>
            </a:endParaRPr>
          </a:p>
        </p:txBody>
      </p:sp>
      <p:sp>
        <p:nvSpPr>
          <p:cNvPr id="16388" name="CasellaDiTesto 5"/>
          <p:cNvSpPr txBox="1">
            <a:spLocks noChangeArrowheads="1"/>
          </p:cNvSpPr>
          <p:nvPr/>
        </p:nvSpPr>
        <p:spPr bwMode="auto">
          <a:xfrm>
            <a:off x="509588" y="2906713"/>
            <a:ext cx="6099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i="1">
                <a:solidFill>
                  <a:srgbClr val="000090"/>
                </a:solidFill>
                <a:latin typeface="Arial" charset="0"/>
                <a:cs typeface="Arial" charset="0"/>
              </a:rPr>
              <a:t>Form:</a:t>
            </a:r>
            <a:endParaRPr lang="it-IT" i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4" name="CasellaDiTesto 13"/>
          <p:cNvSpPr txBox="1">
            <a:spLocks noChangeArrowheads="1"/>
          </p:cNvSpPr>
          <p:nvPr/>
        </p:nvSpPr>
        <p:spPr bwMode="auto">
          <a:xfrm>
            <a:off x="874713" y="3489325"/>
            <a:ext cx="785336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Lines of 10 syllables – pentameters </a:t>
            </a:r>
            <a:endParaRPr lang="it-IT" sz="1400"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874713" y="4244975"/>
            <a:ext cx="74882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Iambic rhythm and the lines rhyme aa-bb-cc = rhyming couplets</a:t>
            </a:r>
            <a:r>
              <a:rPr lang="it-IT" sz="1600">
                <a:latin typeface="Arial" charset="0"/>
                <a:cs typeface="Arial" charset="0"/>
              </a:rPr>
              <a:t> </a:t>
            </a:r>
            <a:endParaRPr lang="it-IT" sz="14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LIFE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LIFE</a:t>
            </a:r>
          </a:p>
        </p:txBody>
      </p:sp>
      <p:sp>
        <p:nvSpPr>
          <p:cNvPr id="7171" name="Rettangolo 1"/>
          <p:cNvSpPr>
            <a:spLocks noChangeArrowheads="1"/>
          </p:cNvSpPr>
          <p:nvPr/>
        </p:nvSpPr>
        <p:spPr bwMode="auto">
          <a:xfrm>
            <a:off x="1974850" y="1768475"/>
            <a:ext cx="7540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1340?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974850" y="2782888"/>
            <a:ext cx="8112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1372/3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1974850" y="3630613"/>
            <a:ext cx="9255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1370/85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1974850" y="4440238"/>
            <a:ext cx="6413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1386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1974850" y="5224463"/>
            <a:ext cx="641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1400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176" name="Rettangolo 8"/>
          <p:cNvSpPr>
            <a:spLocks noChangeArrowheads="1"/>
          </p:cNvSpPr>
          <p:nvPr/>
        </p:nvSpPr>
        <p:spPr bwMode="auto">
          <a:xfrm>
            <a:off x="3695700" y="1644650"/>
            <a:ext cx="49799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Born in London</a:t>
            </a:r>
            <a:endParaRPr lang="it-IT" sz="1600">
              <a:latin typeface="Arial" charset="0"/>
              <a:cs typeface="Arial" charset="0"/>
            </a:endParaRPr>
          </a:p>
          <a:p>
            <a:r>
              <a:rPr lang="en-GB" sz="1600">
                <a:latin typeface="Arial" charset="0"/>
                <a:cs typeface="Arial" charset="0"/>
              </a:rPr>
              <a:t>Sent on important diplomatic missions over Europe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0" name="Rettangolo 9"/>
          <p:cNvSpPr>
            <a:spLocks noChangeArrowheads="1"/>
          </p:cNvSpPr>
          <p:nvPr/>
        </p:nvSpPr>
        <p:spPr bwMode="auto">
          <a:xfrm>
            <a:off x="3695700" y="2535238"/>
            <a:ext cx="49799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Sent to Italy where he may have met Petrarch and becomes familiar with Dante’s and Boccaccio’s works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12" name="Rettangolo 11"/>
          <p:cNvSpPr>
            <a:spLocks noChangeArrowheads="1"/>
          </p:cNvSpPr>
          <p:nvPr/>
        </p:nvSpPr>
        <p:spPr bwMode="auto">
          <a:xfrm>
            <a:off x="3695700" y="3630613"/>
            <a:ext cx="12223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Main works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3" name="Rettangolo 12"/>
          <p:cNvSpPr>
            <a:spLocks noChangeArrowheads="1"/>
          </p:cNvSpPr>
          <p:nvPr/>
        </p:nvSpPr>
        <p:spPr bwMode="auto">
          <a:xfrm>
            <a:off x="3695700" y="4318000"/>
            <a:ext cx="4979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Presumably starts writing </a:t>
            </a:r>
            <a:r>
              <a:rPr lang="en-GB" sz="1600" i="1">
                <a:latin typeface="Arial" charset="0"/>
                <a:cs typeface="Arial" charset="0"/>
              </a:rPr>
              <a:t>The Canterbury Tales, </a:t>
            </a:r>
            <a:r>
              <a:rPr lang="en-GB" sz="1600">
                <a:latin typeface="Arial" charset="0"/>
                <a:cs typeface="Arial" charset="0"/>
              </a:rPr>
              <a:t>his masterpiece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6" name="Rettangolo 15"/>
          <p:cNvSpPr>
            <a:spLocks noChangeArrowheads="1"/>
          </p:cNvSpPr>
          <p:nvPr/>
        </p:nvSpPr>
        <p:spPr bwMode="auto">
          <a:xfrm>
            <a:off x="3695700" y="5208588"/>
            <a:ext cx="595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1600">
                <a:latin typeface="Arial" charset="0"/>
                <a:cs typeface="Arial" charset="0"/>
              </a:rPr>
              <a:t>Dies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cxnSp>
        <p:nvCxnSpPr>
          <p:cNvPr id="14" name="Connettore 1 13"/>
          <p:cNvCxnSpPr/>
          <p:nvPr/>
        </p:nvCxnSpPr>
        <p:spPr>
          <a:xfrm>
            <a:off x="1695450" y="2535238"/>
            <a:ext cx="69802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1 19"/>
          <p:cNvCxnSpPr/>
          <p:nvPr/>
        </p:nvCxnSpPr>
        <p:spPr>
          <a:xfrm>
            <a:off x="1695450" y="3422650"/>
            <a:ext cx="69802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1 20"/>
          <p:cNvCxnSpPr/>
          <p:nvPr/>
        </p:nvCxnSpPr>
        <p:spPr>
          <a:xfrm>
            <a:off x="1695450" y="4175125"/>
            <a:ext cx="69802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1 21"/>
          <p:cNvCxnSpPr/>
          <p:nvPr/>
        </p:nvCxnSpPr>
        <p:spPr>
          <a:xfrm>
            <a:off x="1695450" y="5019675"/>
            <a:ext cx="69802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1 22"/>
          <p:cNvCxnSpPr/>
          <p:nvPr/>
        </p:nvCxnSpPr>
        <p:spPr>
          <a:xfrm>
            <a:off x="1695450" y="5773738"/>
            <a:ext cx="698023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3328988" y="1389063"/>
            <a:ext cx="0" cy="47513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2" grpId="0"/>
      <p:bldP spid="13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olo 1"/>
          <p:cNvSpPr txBox="1">
            <a:spLocks/>
          </p:cNvSpPr>
          <p:nvPr/>
        </p:nvSpPr>
        <p:spPr bwMode="auto">
          <a:xfrm>
            <a:off x="501650" y="2740025"/>
            <a:ext cx="8140700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9C31B"/>
                </a:solidFill>
                <a:latin typeface="Arial" charset="0"/>
                <a:cs typeface="Arial" charset="0"/>
              </a:rPr>
              <a:t>MAIN WORKS</a:t>
            </a:r>
            <a:endParaRPr lang="it-IT" sz="3600" b="1">
              <a:solidFill>
                <a:srgbClr val="F9C31B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136525"/>
            <a:ext cx="8524875" cy="101917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it-IT" sz="4800" dirty="0">
                <a:solidFill>
                  <a:srgbClr val="000090"/>
                </a:solidFill>
                <a:latin typeface="Arial" charset="0"/>
                <a:cs typeface="Arial" charset="0"/>
              </a:rPr>
              <a:t>MAIN WORKS</a:t>
            </a:r>
          </a:p>
        </p:txBody>
      </p:sp>
      <p:sp>
        <p:nvSpPr>
          <p:cNvPr id="2" name="Rettangolo 1"/>
          <p:cNvSpPr/>
          <p:nvPr/>
        </p:nvSpPr>
        <p:spPr>
          <a:xfrm>
            <a:off x="564356" y="1771205"/>
            <a:ext cx="8051800" cy="6143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solidFill>
                  <a:schemeClr val="accent5"/>
                </a:solidFill>
                <a:latin typeface="Arial"/>
                <a:ea typeface="+mn-ea"/>
                <a:cs typeface="Arial"/>
              </a:rPr>
              <a:t>BOOK OF THE DUCHESS (1370)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dirty="0">
                <a:latin typeface="Arial"/>
                <a:ea typeface="+mn-ea"/>
                <a:cs typeface="Arial"/>
              </a:rPr>
              <a:t>An elegy for the wife of his patron.</a:t>
            </a:r>
            <a:endParaRPr lang="it-IT" sz="1600" dirty="0">
              <a:latin typeface="Arial"/>
              <a:ea typeface="+mn-ea"/>
              <a:cs typeface="Arial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546100" y="2624138"/>
            <a:ext cx="8051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8021"/>
                </a:solidFill>
                <a:latin typeface="Arial" charset="0"/>
                <a:cs typeface="Arial" charset="0"/>
              </a:rPr>
              <a:t>THE HOUSE OF FAME (1370s)</a:t>
            </a:r>
          </a:p>
          <a:p>
            <a:pPr algn="ctr"/>
            <a:r>
              <a:rPr lang="en-GB" sz="1600" dirty="0">
                <a:latin typeface="Arial" charset="0"/>
                <a:cs typeface="Arial" charset="0"/>
              </a:rPr>
              <a:t>A dream vision parodying the convention of courtly love.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546100" y="3490913"/>
            <a:ext cx="8051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8021"/>
                </a:solidFill>
                <a:latin typeface="Arial" charset="0"/>
                <a:cs typeface="Arial" charset="0"/>
              </a:rPr>
              <a:t>PARLIAMENT OF FOULES (1375-85)</a:t>
            </a:r>
          </a:p>
          <a:p>
            <a:pPr algn="ctr"/>
            <a:r>
              <a:rPr lang="en-GB" sz="1600" dirty="0">
                <a:latin typeface="Arial" charset="0"/>
                <a:cs typeface="Arial" charset="0"/>
              </a:rPr>
              <a:t>A poem celebrating St Valentine’s Day whose protagonists are birds and beasts.</a:t>
            </a:r>
            <a:endParaRPr lang="it-IT" sz="1600" dirty="0">
              <a:latin typeface="Arial" charset="0"/>
              <a:cs typeface="Arial" charset="0"/>
            </a:endParaRP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546100" y="4357688"/>
            <a:ext cx="8051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8021"/>
                </a:solidFill>
                <a:latin typeface="Arial" charset="0"/>
                <a:cs typeface="Arial" charset="0"/>
              </a:rPr>
              <a:t>TROYLUS AND CRISEYDE (1385?)</a:t>
            </a:r>
            <a:endParaRPr lang="en-GB" sz="1600" b="1" dirty="0">
              <a:solidFill>
                <a:srgbClr val="FF8021"/>
              </a:solidFill>
              <a:latin typeface="Arial" charset="0"/>
              <a:cs typeface="Arial" charset="0"/>
            </a:endParaRPr>
          </a:p>
          <a:p>
            <a:pPr algn="ctr"/>
            <a:r>
              <a:rPr lang="en-GB" sz="1600" dirty="0">
                <a:latin typeface="Arial" charset="0"/>
                <a:cs typeface="Arial" charset="0"/>
              </a:rPr>
              <a:t>Inspired by Boccaccio’s Il </a:t>
            </a:r>
            <a:r>
              <a:rPr lang="en-GB" sz="1600" dirty="0" err="1">
                <a:latin typeface="Arial" charset="0"/>
                <a:cs typeface="Arial" charset="0"/>
              </a:rPr>
              <a:t>Filostrato</a:t>
            </a:r>
            <a:r>
              <a:rPr lang="en-GB" sz="1600" dirty="0">
                <a:latin typeface="Arial" charset="0"/>
                <a:cs typeface="Arial" charset="0"/>
              </a:rPr>
              <a:t>, it is a humorous love narrative.</a:t>
            </a:r>
            <a:endParaRPr lang="it-IT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olo 1"/>
          <p:cNvSpPr txBox="1">
            <a:spLocks/>
          </p:cNvSpPr>
          <p:nvPr/>
        </p:nvSpPr>
        <p:spPr bwMode="auto">
          <a:xfrm>
            <a:off x="501650" y="2374900"/>
            <a:ext cx="8140700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2563"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pPr algn="ctr">
              <a:buClr>
                <a:srgbClr val="C3260C"/>
              </a:buClr>
              <a:buSzPct val="128000"/>
              <a:buFont typeface="Georgia" charset="0"/>
              <a:buNone/>
            </a:pPr>
            <a:r>
              <a:rPr lang="it-IT" sz="7200" b="1">
                <a:solidFill>
                  <a:srgbClr val="F1C430"/>
                </a:solidFill>
                <a:latin typeface="Arial" charset="0"/>
                <a:cs typeface="Arial" charset="0"/>
              </a:rPr>
              <a:t>HIS MASTERPIECE</a:t>
            </a:r>
            <a:endParaRPr lang="it-IT" sz="3600" b="1">
              <a:solidFill>
                <a:srgbClr val="F1C43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922337"/>
            <a:ext cx="8524875" cy="975855"/>
          </a:xfrm>
        </p:spPr>
        <p:txBody>
          <a:bodyPr>
            <a:normAutofit fontScale="92500" lnSpcReduction="10000"/>
          </a:bodyPr>
          <a:lstStyle/>
          <a:p>
            <a:pPr marL="44450" indent="0" algn="ctr">
              <a:buFont typeface="Georgia" charset="0"/>
              <a:buNone/>
            </a:pPr>
            <a:r>
              <a:rPr lang="en-GB" sz="64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64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1267" name="Rettangolo 1"/>
          <p:cNvSpPr>
            <a:spLocks noChangeArrowheads="1"/>
          </p:cNvSpPr>
          <p:nvPr/>
        </p:nvSpPr>
        <p:spPr bwMode="auto">
          <a:xfrm>
            <a:off x="920750" y="2439988"/>
            <a:ext cx="7677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Frame – justifying the meeting of 29 pilgrims plus the narrator + 24 tales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920750" y="3224213"/>
            <a:ext cx="7677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Narrated by the 29 pilgrims to Canterbury</a:t>
            </a:r>
            <a:endParaRPr lang="it-IT" sz="1600">
              <a:latin typeface="Arial" charset="0"/>
              <a:cs typeface="Arial" charset="0"/>
            </a:endParaRP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920750" y="4008438"/>
            <a:ext cx="76771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Chaucer sketches his characters not only by describing them in the General</a:t>
            </a:r>
            <a:br>
              <a:rPr lang="en-GB" sz="1600">
                <a:latin typeface="Arial" charset="0"/>
                <a:cs typeface="Arial" charset="0"/>
              </a:rPr>
            </a:br>
            <a:r>
              <a:rPr lang="en-GB" sz="1600">
                <a:latin typeface="Arial" charset="0"/>
                <a:cs typeface="Arial" charset="0"/>
              </a:rPr>
              <a:t>    Prologue, but also through the tales they tell and the dialogues supporting the</a:t>
            </a:r>
            <a:br>
              <a:rPr lang="en-GB" sz="1600">
                <a:latin typeface="Arial" charset="0"/>
                <a:cs typeface="Arial" charset="0"/>
              </a:rPr>
            </a:br>
            <a:r>
              <a:rPr lang="en-GB" sz="1600">
                <a:latin typeface="Arial" charset="0"/>
                <a:cs typeface="Arial" charset="0"/>
              </a:rPr>
              <a:t>    stories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7" name="Rettangolo 6"/>
          <p:cNvSpPr>
            <a:spLocks noChangeArrowheads="1"/>
          </p:cNvSpPr>
          <p:nvPr/>
        </p:nvSpPr>
        <p:spPr bwMode="auto">
          <a:xfrm>
            <a:off x="920750" y="5038725"/>
            <a:ext cx="76771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Interplay between Chaucer the narrator, Chaucer the 30</a:t>
            </a:r>
            <a:r>
              <a:rPr lang="en-GB" sz="1600" baseline="30000">
                <a:latin typeface="Arial" charset="0"/>
                <a:cs typeface="Arial" charset="0"/>
              </a:rPr>
              <a:t>th</a:t>
            </a:r>
            <a:r>
              <a:rPr lang="en-GB" sz="1600">
                <a:latin typeface="Arial" charset="0"/>
                <a:cs typeface="Arial" charset="0"/>
              </a:rPr>
              <a:t> pilgrim, and the tales</a:t>
            </a:r>
            <a:endParaRPr lang="it-IT" sz="1600">
              <a:latin typeface="Arial" charset="0"/>
              <a:cs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998310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en-GB" sz="64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64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2291" name="Rettangolo 1"/>
          <p:cNvSpPr>
            <a:spLocks noChangeArrowheads="1"/>
          </p:cNvSpPr>
          <p:nvPr/>
        </p:nvSpPr>
        <p:spPr bwMode="auto">
          <a:xfrm>
            <a:off x="901700" y="2870200"/>
            <a:ext cx="80533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000090"/>
                </a:solidFill>
                <a:latin typeface="Arial" charset="0"/>
                <a:cs typeface="Arial" charset="0"/>
              </a:rPr>
              <a:t>Registers</a:t>
            </a:r>
            <a:endParaRPr lang="it-IT" sz="200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901700" y="3654425"/>
            <a:ext cx="8053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latin typeface="Arial" charset="0"/>
                <a:cs typeface="Arial" charset="0"/>
              </a:rPr>
              <a:t>Irony = a way to say something and imply the opposite</a:t>
            </a:r>
            <a:r>
              <a:rPr lang="it-IT" sz="160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6" name="Rettangolo 5"/>
          <p:cNvSpPr>
            <a:spLocks noChangeArrowheads="1"/>
          </p:cNvSpPr>
          <p:nvPr/>
        </p:nvSpPr>
        <p:spPr bwMode="auto">
          <a:xfrm>
            <a:off x="901700" y="4438650"/>
            <a:ext cx="805338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1600">
                <a:solidFill>
                  <a:srgbClr val="000090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1600">
                <a:solidFill>
                  <a:srgbClr val="000090"/>
                </a:solidFill>
                <a:latin typeface="Arial" charset="0"/>
                <a:cs typeface="Arial" charset="0"/>
              </a:rPr>
              <a:t> </a:t>
            </a:r>
            <a:r>
              <a:rPr lang="en-GB" sz="1600">
                <a:solidFill>
                  <a:srgbClr val="000000"/>
                </a:solidFill>
                <a:latin typeface="Arial" charset="0"/>
                <a:cs typeface="Arial" charset="0"/>
              </a:rPr>
              <a:t>Satire instead ridicules vices and immorality</a:t>
            </a:r>
            <a:r>
              <a:rPr lang="it-IT" sz="160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egnaposto contenuto 2"/>
          <p:cNvSpPr>
            <a:spLocks noGrp="1"/>
          </p:cNvSpPr>
          <p:nvPr>
            <p:ph sz="quarter" idx="13"/>
          </p:nvPr>
        </p:nvSpPr>
        <p:spPr>
          <a:xfrm>
            <a:off x="309563" y="922337"/>
            <a:ext cx="8524875" cy="1571625"/>
          </a:xfrm>
        </p:spPr>
        <p:txBody>
          <a:bodyPr/>
          <a:lstStyle/>
          <a:p>
            <a:pPr marL="44450" indent="0" algn="ctr">
              <a:buFont typeface="Georgia" charset="0"/>
              <a:buNone/>
            </a:pPr>
            <a:r>
              <a:rPr lang="en-GB" sz="6400" i="1" dirty="0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6400" dirty="0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13315" name="Rettangolo 1"/>
          <p:cNvSpPr>
            <a:spLocks noChangeArrowheads="1"/>
          </p:cNvSpPr>
          <p:nvPr/>
        </p:nvSpPr>
        <p:spPr bwMode="auto">
          <a:xfrm>
            <a:off x="546100" y="2382838"/>
            <a:ext cx="46847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000">
                <a:solidFill>
                  <a:srgbClr val="000090"/>
                </a:solidFill>
                <a:latin typeface="Arial" charset="0"/>
                <a:cs typeface="Arial" charset="0"/>
              </a:rPr>
              <a:t>Themes in </a:t>
            </a:r>
            <a:r>
              <a:rPr lang="en-GB" sz="2000" i="1">
                <a:solidFill>
                  <a:srgbClr val="000090"/>
                </a:solidFill>
                <a:latin typeface="Arial" charset="0"/>
                <a:cs typeface="Arial" charset="0"/>
              </a:rPr>
              <a:t>The Canterbury Tales</a:t>
            </a:r>
            <a:endParaRPr lang="it-IT" sz="2000" i="1">
              <a:solidFill>
                <a:srgbClr val="00009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auto">
          <a:xfrm>
            <a:off x="1563688" y="3160713"/>
            <a:ext cx="3021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400">
                <a:solidFill>
                  <a:srgbClr val="81D31A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400">
                <a:solidFill>
                  <a:srgbClr val="81D31A"/>
                </a:solidFill>
                <a:latin typeface="Arial" charset="0"/>
                <a:cs typeface="Arial" charset="0"/>
              </a:rPr>
              <a:t> </a:t>
            </a:r>
            <a:r>
              <a:rPr lang="it-IT">
                <a:solidFill>
                  <a:srgbClr val="000000"/>
                </a:solidFill>
                <a:latin typeface="Arial" charset="0"/>
                <a:cs typeface="Arial" charset="0"/>
              </a:rPr>
              <a:t>Love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1563688" y="3938588"/>
            <a:ext cx="30210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>
                <a:solidFill>
                  <a:srgbClr val="81D31A"/>
                </a:solidFill>
                <a:latin typeface="Wingdings 3" charset="0"/>
                <a:cs typeface="Wingdings 3" charset="0"/>
              </a:rPr>
              <a:t>	</a:t>
            </a:r>
            <a:r>
              <a:rPr lang="en-GB" sz="2400">
                <a:solidFill>
                  <a:srgbClr val="81D31A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400">
                <a:solidFill>
                  <a:srgbClr val="81D31A"/>
                </a:solidFill>
                <a:latin typeface="Arial" charset="0"/>
                <a:cs typeface="Arial" charset="0"/>
              </a:rPr>
              <a:t> </a:t>
            </a:r>
            <a:r>
              <a:rPr lang="it-IT">
                <a:solidFill>
                  <a:srgbClr val="000000"/>
                </a:solidFill>
                <a:latin typeface="Arial" charset="0"/>
                <a:cs typeface="Arial" charset="0"/>
              </a:rPr>
              <a:t>Chivalry</a:t>
            </a:r>
          </a:p>
        </p:txBody>
      </p:sp>
      <p:sp>
        <p:nvSpPr>
          <p:cNvPr id="8" name="CasellaDiTesto 7"/>
          <p:cNvSpPr txBox="1">
            <a:spLocks noChangeArrowheads="1"/>
          </p:cNvSpPr>
          <p:nvPr/>
        </p:nvSpPr>
        <p:spPr bwMode="auto">
          <a:xfrm>
            <a:off x="1563688" y="4718050"/>
            <a:ext cx="72151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charset="0"/>
                <a:ea typeface="Geneva" charset="0"/>
                <a:cs typeface="Geneva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charset="0"/>
                <a:ea typeface="Geneva" charset="0"/>
              </a:defRPr>
            </a:lvl9pPr>
          </a:lstStyle>
          <a:p>
            <a:r>
              <a:rPr lang="en-GB" sz="2000">
                <a:solidFill>
                  <a:srgbClr val="81D31A"/>
                </a:solidFill>
                <a:latin typeface="Wingdings 3" charset="0"/>
                <a:cs typeface="Wingdings 3" charset="0"/>
              </a:rPr>
              <a:t>		</a:t>
            </a:r>
            <a:r>
              <a:rPr lang="en-GB" sz="2400">
                <a:solidFill>
                  <a:srgbClr val="81D31A"/>
                </a:solidFill>
                <a:latin typeface="Wingdings 3" charset="0"/>
                <a:cs typeface="Wingdings 3" charset="0"/>
              </a:rPr>
              <a:t></a:t>
            </a:r>
            <a:r>
              <a:rPr lang="en-GB" sz="2400">
                <a:solidFill>
                  <a:srgbClr val="81D31A"/>
                </a:solidFill>
                <a:latin typeface="Arial" charset="0"/>
                <a:cs typeface="Arial" charset="0"/>
              </a:rPr>
              <a:t> </a:t>
            </a:r>
            <a:r>
              <a:rPr lang="it-IT">
                <a:solidFill>
                  <a:srgbClr val="000000"/>
                </a:solidFill>
                <a:latin typeface="Arial" charset="0"/>
                <a:cs typeface="Arial" charset="0"/>
              </a:rPr>
              <a:t>The Church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1563688" y="5495925"/>
            <a:ext cx="7215187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dirty="0">
                <a:solidFill>
                  <a:schemeClr val="accent3">
                    <a:lumMod val="75000"/>
                  </a:schemeClr>
                </a:solidFill>
                <a:latin typeface="Wingdings 3" charset="0"/>
                <a:ea typeface="+mn-ea"/>
                <a:cs typeface="Wingdings 3" charset="0"/>
              </a:rPr>
              <a:t>			</a:t>
            </a: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Wingdings 3" charset="0"/>
                <a:ea typeface="+mn-ea"/>
                <a:cs typeface="Wingdings 3" charset="0"/>
              </a:rPr>
              <a:t></a:t>
            </a:r>
            <a:r>
              <a:rPr lang="en-GB" sz="2400" dirty="0">
                <a:solidFill>
                  <a:schemeClr val="accent3">
                    <a:lumMod val="75000"/>
                  </a:schemeClr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latin typeface="Arial"/>
                <a:ea typeface="+mn-ea"/>
                <a:cs typeface="Arial"/>
              </a:rPr>
              <a:t>Marriage</a:t>
            </a:r>
            <a:endParaRPr lang="it-IT" dirty="0">
              <a:solidFill>
                <a:srgbClr val="000000"/>
              </a:solidFill>
              <a:latin typeface="Arial"/>
              <a:ea typeface="+mn-ea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Elica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Elica">
      <a:majorFont>
        <a:latin typeface="Trebuchet MS"/>
        <a:ea typeface=""/>
        <a:cs typeface=""/>
        <a:font script="Jpan" typeface="ＭＳ ゴシック"/>
        <a:font script="Hang" typeface="HY그래픽B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ゴシック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ic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Elica.thmx</Template>
  <TotalTime>196</TotalTime>
  <Words>319</Words>
  <Application>Microsoft Macintosh PowerPoint</Application>
  <PresentationFormat>Presentazione su schermo (4:3)</PresentationFormat>
  <Paragraphs>59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Elica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Mariachiara</dc:creator>
  <cp:lastModifiedBy>Spiraglio3</cp:lastModifiedBy>
  <cp:revision>39</cp:revision>
  <dcterms:created xsi:type="dcterms:W3CDTF">2016-09-05T12:45:32Z</dcterms:created>
  <dcterms:modified xsi:type="dcterms:W3CDTF">2023-04-05T15:52:05Z</dcterms:modified>
</cp:coreProperties>
</file>