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8" r:id="rId4"/>
    <p:sldId id="269" r:id="rId5"/>
    <p:sldId id="261" r:id="rId6"/>
    <p:sldId id="270" r:id="rId7"/>
    <p:sldId id="260" r:id="rId8"/>
    <p:sldId id="271" r:id="rId9"/>
    <p:sldId id="262" r:id="rId10"/>
    <p:sldId id="272" r:id="rId11"/>
    <p:sldId id="263" r:id="rId12"/>
    <p:sldId id="273" r:id="rId13"/>
    <p:sldId id="264" r:id="rId14"/>
    <p:sldId id="274" r:id="rId15"/>
    <p:sldId id="265" r:id="rId16"/>
    <p:sldId id="275" r:id="rId17"/>
    <p:sldId id="266" r:id="rId18"/>
    <p:sldId id="276" r:id="rId19"/>
    <p:sldId id="26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rebuchet MS" charset="0"/>
        <a:ea typeface="Geneva" charset="0"/>
        <a:cs typeface="Geneva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01B"/>
    <a:srgbClr val="F3B1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08" autoAdjust="0"/>
    <p:restoredTop sz="94691" autoAdjust="0"/>
  </p:normalViewPr>
  <p:slideViewPr>
    <p:cSldViewPr snapToGrid="0" snapToObjects="1">
      <p:cViewPr varScale="1">
        <p:scale>
          <a:sx n="154" d="100"/>
          <a:sy n="154" d="100"/>
        </p:scale>
        <p:origin x="-32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TitleSli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15678-9FF1-7A45-BD40-592E9513BF69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1D363-DF09-9044-90F8-109077CB2E52}" type="datetimeFigureOut">
              <a:rPr lang="en-US"/>
              <a:pPr>
                <a:defRPr/>
              </a:pPr>
              <a:t>05/04/23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D1DF5-ED7C-4B4C-9E68-5ADBACD9F08D}" type="datetimeFigureOut">
              <a:rPr lang="en-US"/>
              <a:pPr>
                <a:defRPr/>
              </a:pPr>
              <a:t>05/04/23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618BF-E49F-8949-AC4E-6AD0808C373E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Capt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CA2EA-90F9-A74B-98FB-BE9BB0AEA243}" type="datetimeFigureOut">
              <a:rPr lang="en-US"/>
              <a:pPr>
                <a:defRPr/>
              </a:pPr>
              <a:t>05/04/23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749A1-8936-AF42-96D9-1E45B81FC3FC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8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PictureCapt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187325"/>
            <a:ext cx="8535987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Trascinare l'immagine su un segnaposto o fare clic sull'icona per aggiungerla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200" y="6288088"/>
            <a:ext cx="18875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A2597-4032-B24F-8B87-584F25DF6DBA}" type="datetimeFigureOut">
              <a:rPr lang="en-US"/>
              <a:pPr>
                <a:defRPr/>
              </a:pPr>
              <a:t>05/04/23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400" y="6288088"/>
            <a:ext cx="2676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9C163-4181-DA43-A902-F36767110DA5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1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-Extra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Trascinare l'immagine su un segnaposto o fare clic sull'icona per aggiungerla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1FF81-28AE-7645-8A89-1D8ABADB4405}" type="datetimeFigureOut">
              <a:rPr lang="en-US"/>
              <a:pPr>
                <a:defRPr/>
              </a:pPr>
              <a:t>05/04/23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93C8B-8995-1949-A400-9314FE142F1C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7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-Extra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Trascinare l'immagine su un segnaposto o fare clic sull'icona per aggiungerla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67A39-3B62-534C-9A81-C1D8B325EB6F}" type="datetimeFigureOut">
              <a:rPr lang="en-US"/>
              <a:pPr>
                <a:defRPr/>
              </a:pPr>
              <a:t>05/04/23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DEE7C-7BA4-E14B-B5AA-C17D9D4CE04B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0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DC703-6D5F-6944-92A9-F7376BC7AF51}" type="datetimeFigureOut">
              <a:rPr lang="en-US"/>
              <a:pPr>
                <a:defRPr/>
              </a:pPr>
              <a:t>05/04/23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83768-BEC9-9D4B-9534-8B9A6C4F441F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0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C8F57-AA12-DE4A-97BD-B67E6C41E4F7}" type="datetimeFigureOut">
              <a:rPr lang="en-US"/>
              <a:pPr>
                <a:defRPr/>
              </a:pPr>
              <a:t>05/04/23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6793C-C89F-1144-B8C0-2E584BCA175F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16948-2E87-3A46-8076-5BCF01FEEA9F}" type="datetimeFigureOut">
              <a:rPr lang="en-US"/>
              <a:pPr>
                <a:defRPr/>
              </a:pPr>
              <a:t>05/04/23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BF84E-BA6D-0341-9290-929D920CD14B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5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SectionHead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3CA8-BC2F-DE4E-8067-CB4EE65B5723}" type="datetimeFigureOut">
              <a:rPr lang="en-US"/>
              <a:pPr>
                <a:defRPr/>
              </a:pPr>
              <a:t>05/04/23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1B903-3FBD-2341-B65E-B13EA88C68FD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29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AC8FE-B737-FA44-B154-94DF725FE013}" type="datetimeFigureOut">
              <a:rPr lang="en-US"/>
              <a:pPr>
                <a:defRPr/>
              </a:pPr>
              <a:t>05/04/23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6F65C-225A-454B-A670-835A87D79D70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5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3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11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2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4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5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9AC8B-1BA2-2A44-BE97-8E2FCEDA3711}" type="datetimeFigureOut">
              <a:rPr lang="en-US"/>
              <a:pPr>
                <a:defRPr/>
              </a:pPr>
              <a:t>05/04/23</a:t>
            </a:fld>
            <a:endParaRPr lang="en-US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BE6D8-AE1E-094C-BEB8-9CBA526ECB42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4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4BE93-1F68-304A-823D-20E6986A335C}" type="datetimeFigureOut">
              <a:rPr lang="en-US"/>
              <a:pPr>
                <a:defRPr/>
              </a:pPr>
              <a:t>05/04/23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23C50-6847-2A42-B6F1-65520B5F2134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5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FDE37-13F3-3647-B371-1162076FF2C0}" type="datetimeFigureOut">
              <a:rPr lang="en-US"/>
              <a:pPr>
                <a:defRPr/>
              </a:pPr>
              <a:t>05/04/23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6D02B-03C7-2A44-8C24-7BB4B0CEFA1F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41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B7AE7-5756-EC4E-8E46-434F2B87C7C4}" type="datetimeFigureOut">
              <a:rPr lang="en-US"/>
              <a:pPr>
                <a:defRPr/>
              </a:pPr>
              <a:t>05/04/23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69D1E-A678-8841-9B3F-5E49796301A1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1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Overlay-ContentSlid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38A09-0724-0F4F-9052-4E44246FEE8D}" type="datetimeFigureOut">
              <a:rPr lang="en-US"/>
              <a:pPr>
                <a:defRPr/>
              </a:pPr>
              <a:t>05/04/23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1337-31E1-DE45-BAE0-6454BD2E140B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42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png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90500" y="190500"/>
            <a:ext cx="8764588" cy="6478588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sz="18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79463" y="381000"/>
            <a:ext cx="7583487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79463" y="1828800"/>
            <a:ext cx="7583487" cy="420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088"/>
            <a:ext cx="1887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FCE01E0-D502-A145-AC90-4C0E744645B4}" type="datetimeFigureOut">
              <a:rPr lang="en-US"/>
              <a:pPr>
                <a:defRPr/>
              </a:pPr>
              <a:t>05/04/23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5175" y="6288088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225" y="219075"/>
            <a:ext cx="493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C6062A0-D828-5E44-8E6B-9284744C7FDD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  <p:grpSp>
        <p:nvGrpSpPr>
          <p:cNvPr id="2" name="Gruppo 1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3" name="Rettangolo 2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18"/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6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19"/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  <p:sldLayoutId id="2147483803" r:id="rId15"/>
    <p:sldLayoutId id="2147483804" r:id="rId16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bg1"/>
          </a:solidFill>
          <a:latin typeface="+mj-lt"/>
          <a:ea typeface="Geneva" charset="0"/>
          <a:cs typeface="Genev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Geneva" charset="0"/>
          <a:cs typeface="Geneva" charset="0"/>
        </a:defRPr>
      </a:lvl9pPr>
    </p:titleStyle>
    <p:bodyStyle>
      <a:lvl1pPr marL="282575" indent="-282575" algn="l" rtl="0" eaLnBrk="0" fontAlgn="base" hangingPunct="0">
        <a:spcBef>
          <a:spcPts val="2000"/>
        </a:spcBef>
        <a:spcAft>
          <a:spcPct val="0"/>
        </a:spcAft>
        <a:buFont typeface="Wingdings 2" charset="0"/>
        <a:buChar char=""/>
        <a:defRPr sz="2200" kern="1200">
          <a:solidFill>
            <a:schemeClr val="bg1"/>
          </a:solidFill>
          <a:latin typeface="+mn-lt"/>
          <a:ea typeface="Geneva" charset="0"/>
          <a:cs typeface="Geneva" charset="0"/>
        </a:defRPr>
      </a:lvl1pPr>
      <a:lvl2pPr marL="577850" indent="-295275" algn="l" rtl="0" eaLnBrk="0" fontAlgn="base" hangingPunct="0">
        <a:spcBef>
          <a:spcPts val="600"/>
        </a:spcBef>
        <a:spcAft>
          <a:spcPct val="0"/>
        </a:spcAft>
        <a:buFont typeface="Wingdings 2" charset="0"/>
        <a:buChar char=""/>
        <a:defRPr sz="2000" kern="1200">
          <a:solidFill>
            <a:schemeClr val="bg1"/>
          </a:solidFill>
          <a:latin typeface="+mn-lt"/>
          <a:ea typeface="Geneva" charset="0"/>
          <a:cs typeface="+mn-cs"/>
        </a:defRPr>
      </a:lvl2pPr>
      <a:lvl3pPr marL="860425" indent="-282575" algn="l" rtl="0" eaLnBrk="0" fontAlgn="base" hangingPunct="0">
        <a:spcBef>
          <a:spcPts val="600"/>
        </a:spcBef>
        <a:spcAft>
          <a:spcPct val="0"/>
        </a:spcAft>
        <a:buFont typeface="Wingdings 2" charset="0"/>
        <a:buChar char=""/>
        <a:defRPr kern="1200">
          <a:solidFill>
            <a:schemeClr val="bg1"/>
          </a:solidFill>
          <a:latin typeface="+mn-lt"/>
          <a:ea typeface="Geneva" charset="0"/>
          <a:cs typeface="+mn-cs"/>
        </a:defRPr>
      </a:lvl3pPr>
      <a:lvl4pPr marL="1143000" indent="-282575" algn="l" rtl="0" eaLnBrk="0" fontAlgn="base" hangingPunct="0">
        <a:spcBef>
          <a:spcPts val="600"/>
        </a:spcBef>
        <a:spcAft>
          <a:spcPct val="0"/>
        </a:spcAft>
        <a:buFont typeface="Wingdings 2" charset="0"/>
        <a:buChar char=""/>
        <a:defRPr kern="1200">
          <a:solidFill>
            <a:schemeClr val="bg1"/>
          </a:solidFill>
          <a:latin typeface="+mn-lt"/>
          <a:ea typeface="Geneva" charset="0"/>
          <a:cs typeface="+mn-cs"/>
        </a:defRPr>
      </a:lvl4pPr>
      <a:lvl5pPr marL="1425575" indent="-282575" algn="l" rtl="0" eaLnBrk="0" fontAlgn="base" hangingPunct="0">
        <a:spcBef>
          <a:spcPts val="600"/>
        </a:spcBef>
        <a:spcAft>
          <a:spcPct val="0"/>
        </a:spcAft>
        <a:buFont typeface="Wingdings 2" charset="0"/>
        <a:buChar char=""/>
        <a:defRPr kern="1200">
          <a:solidFill>
            <a:schemeClr val="bg1"/>
          </a:solidFill>
          <a:latin typeface="+mn-lt"/>
          <a:ea typeface="Geneva" charset="0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ctrTitle"/>
          </p:nvPr>
        </p:nvSpPr>
        <p:spPr>
          <a:xfrm>
            <a:off x="179382" y="676275"/>
            <a:ext cx="8183568" cy="411697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7200" b="1" dirty="0">
                <a:gradFill flip="none" rotWithShape="1">
                  <a:gsLst>
                    <a:gs pos="30000">
                      <a:srgbClr val="F7CD18"/>
                    </a:gs>
                    <a:gs pos="100000">
                      <a:srgbClr val="FFFFFF"/>
                    </a:gs>
                  </a:gsLst>
                  <a:path path="rect">
                    <a:fillToRect l="100000" t="100000"/>
                  </a:path>
                  <a:tileRect r="-100000" b="-100000"/>
                </a:gradFill>
                <a:latin typeface="Arial" charset="0"/>
                <a:cs typeface="Arial" charset="0"/>
              </a:rPr>
              <a:t>THE </a:t>
            </a:r>
            <a:br>
              <a:rPr lang="en-US" sz="7200" b="1" dirty="0">
                <a:gradFill flip="none" rotWithShape="1">
                  <a:gsLst>
                    <a:gs pos="30000">
                      <a:srgbClr val="F7CD18"/>
                    </a:gs>
                    <a:gs pos="100000">
                      <a:srgbClr val="FFFFFF"/>
                    </a:gs>
                  </a:gsLst>
                  <a:path path="rect">
                    <a:fillToRect l="100000" t="100000"/>
                  </a:path>
                  <a:tileRect r="-100000" b="-100000"/>
                </a:gradFill>
                <a:latin typeface="Arial" charset="0"/>
                <a:cs typeface="Arial" charset="0"/>
              </a:rPr>
            </a:br>
            <a:r>
              <a:rPr lang="en-US" sz="7200" b="1" dirty="0">
                <a:gradFill flip="none" rotWithShape="1">
                  <a:gsLst>
                    <a:gs pos="30000">
                      <a:srgbClr val="F7CD18"/>
                    </a:gs>
                    <a:gs pos="100000">
                      <a:srgbClr val="FFFFFF"/>
                    </a:gs>
                  </a:gsLst>
                  <a:path path="rect">
                    <a:fillToRect l="100000" t="100000"/>
                  </a:path>
                  <a:tileRect r="-100000" b="-100000"/>
                </a:gradFill>
                <a:latin typeface="Arial" charset="0"/>
                <a:cs typeface="Arial" charset="0"/>
              </a:rPr>
              <a:t>ANGLO-SAXON PERIOD</a:t>
            </a:r>
            <a:endParaRPr lang="it-IT" sz="7200" b="1" dirty="0">
              <a:gradFill flip="none" rotWithShape="1">
                <a:gsLst>
                  <a:gs pos="30000">
                    <a:srgbClr val="F7CD18"/>
                  </a:gs>
                  <a:gs pos="100000">
                    <a:srgbClr val="FFFFFF"/>
                  </a:gs>
                </a:gsLst>
                <a:path path="rect">
                  <a:fillToRect l="100000" t="100000"/>
                </a:path>
                <a:tileRect r="-100000" b="-100000"/>
              </a:gra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ctrTitle"/>
          </p:nvPr>
        </p:nvSpPr>
        <p:spPr>
          <a:xfrm>
            <a:off x="201613" y="1549400"/>
            <a:ext cx="8753475" cy="2927350"/>
          </a:xfrm>
        </p:spPr>
        <p:txBody>
          <a:bodyPr/>
          <a:lstStyle/>
          <a:p>
            <a:pPr eaLnBrk="1" hangingPunct="1"/>
            <a:r>
              <a:rPr lang="en-US" sz="6000" b="1" dirty="0">
                <a:solidFill>
                  <a:srgbClr val="FFFFFF"/>
                </a:solidFill>
                <a:latin typeface="Arial" charset="0"/>
                <a:cs typeface="Arial" charset="0"/>
              </a:rPr>
              <a:t>MORE STABLE RULE </a:t>
            </a:r>
            <a:br>
              <a:rPr lang="en-US" sz="6000" b="1" dirty="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en-US" sz="6000" b="1" dirty="0">
                <a:solidFill>
                  <a:srgbClr val="FFFFFF"/>
                </a:solidFill>
                <a:latin typeface="Arial" charset="0"/>
                <a:cs typeface="Arial" charset="0"/>
              </a:rPr>
              <a:t>FROM 886 A.D.</a:t>
            </a:r>
            <a:endParaRPr lang="it-IT" sz="6000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/>
          </p:cNvSpPr>
          <p:nvPr>
            <p:ph type="ctrTitle"/>
          </p:nvPr>
        </p:nvSpPr>
        <p:spPr>
          <a:xfrm>
            <a:off x="904875" y="1879600"/>
            <a:ext cx="7210425" cy="1019175"/>
          </a:xfrm>
        </p:spPr>
        <p:txBody>
          <a:bodyPr/>
          <a:lstStyle/>
          <a:p>
            <a:pPr algn="l" eaLnBrk="1" hangingPunct="1"/>
            <a:r>
              <a:rPr lang="en-US" sz="3000" b="1" dirty="0">
                <a:solidFill>
                  <a:srgbClr val="F8C01B"/>
                </a:solidFill>
                <a:latin typeface="Arial" charset="0"/>
                <a:cs typeface="Arial" charset="0"/>
              </a:rPr>
              <a:t>King Alfred the Great</a:t>
            </a:r>
            <a:br>
              <a:rPr lang="en-US" sz="3000" b="1" dirty="0">
                <a:solidFill>
                  <a:srgbClr val="F8C01B"/>
                </a:solidFill>
                <a:latin typeface="Arial" charset="0"/>
                <a:cs typeface="Arial" charset="0"/>
              </a:rPr>
            </a:br>
            <a:r>
              <a:rPr lang="en-US" sz="2400" dirty="0">
                <a:latin typeface="Arial" charset="0"/>
                <a:cs typeface="Arial" charset="0"/>
              </a:rPr>
              <a:t>Danes in Southern England</a:t>
            </a:r>
            <a:endParaRPr lang="it-IT" sz="2400" b="1" dirty="0">
              <a:latin typeface="Arial" charset="0"/>
              <a:cs typeface="Arial" charset="0"/>
            </a:endParaRPr>
          </a:p>
        </p:txBody>
      </p:sp>
      <p:sp>
        <p:nvSpPr>
          <p:cNvPr id="28675" name="Titolo 1"/>
          <p:cNvSpPr txBox="1">
            <a:spLocks/>
          </p:cNvSpPr>
          <p:nvPr/>
        </p:nvSpPr>
        <p:spPr bwMode="auto">
          <a:xfrm>
            <a:off x="331788" y="547688"/>
            <a:ext cx="81851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tx2"/>
                </a:solidFill>
                <a:latin typeface="Arial" charset="0"/>
                <a:cs typeface="Arial" charset="0"/>
              </a:rPr>
              <a:t>MORE STABLE RULE FROM 886 A.D.</a:t>
            </a:r>
            <a:endParaRPr lang="it-IT" sz="360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481013" y="3989388"/>
            <a:ext cx="7881937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b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r" eaLnBrk="1" hangingPunct="1"/>
            <a:r>
              <a:rPr lang="en-US" sz="3000" b="1">
                <a:solidFill>
                  <a:srgbClr val="F8C01B"/>
                </a:solidFill>
                <a:latin typeface="Arial" charset="0"/>
                <a:cs typeface="Arial" charset="0"/>
              </a:rPr>
              <a:t>King Ethelbert</a:t>
            </a:r>
          </a:p>
          <a:p>
            <a:pPr algn="r" eaLnBrk="1" hangingPunct="1"/>
            <a:r>
              <a:rPr lang="en-US">
                <a:solidFill>
                  <a:schemeClr val="bg1"/>
                </a:solidFill>
                <a:latin typeface="Arial" charset="0"/>
                <a:cs typeface="Arial" charset="0"/>
              </a:rPr>
              <a:t>Anglo-Saxon king who converted to Christianity</a:t>
            </a:r>
            <a:endParaRPr lang="it-IT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>
            <a:spLocks noGrp="1"/>
          </p:cNvSpPr>
          <p:nvPr>
            <p:ph type="ctrTitle"/>
          </p:nvPr>
        </p:nvSpPr>
        <p:spPr>
          <a:xfrm>
            <a:off x="430213" y="2647950"/>
            <a:ext cx="8516937" cy="1204913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FF"/>
                </a:solidFill>
                <a:latin typeface="Arial" charset="0"/>
                <a:cs typeface="Arial" charset="0"/>
              </a:rPr>
              <a:t>RELIGION</a:t>
            </a:r>
            <a:endParaRPr lang="it-IT" sz="6000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/>
          </p:cNvSpPr>
          <p:nvPr>
            <p:ph type="ctrTitle"/>
          </p:nvPr>
        </p:nvSpPr>
        <p:spPr>
          <a:xfrm>
            <a:off x="534988" y="2605088"/>
            <a:ext cx="8421687" cy="2281237"/>
          </a:xfrm>
        </p:spPr>
        <p:txBody>
          <a:bodyPr/>
          <a:lstStyle/>
          <a:p>
            <a:pPr algn="l" eaLnBrk="1" hangingPunct="1"/>
            <a:r>
              <a:rPr lang="it-IT" sz="2400" dirty="0">
                <a:latin typeface="Arial" charset="0"/>
                <a:cs typeface="Arial" charset="0"/>
              </a:rPr>
              <a:t>• </a:t>
            </a:r>
            <a:r>
              <a:rPr lang="en-US" sz="2400" dirty="0">
                <a:latin typeface="Arial" charset="0"/>
                <a:cs typeface="Arial" charset="0"/>
              </a:rPr>
              <a:t>St Augustine founded Cathedral at Canterbury</a:t>
            </a:r>
            <a:br>
              <a:rPr lang="en-US" sz="2400" dirty="0">
                <a:latin typeface="Arial" charset="0"/>
                <a:cs typeface="Arial" charset="0"/>
              </a:rPr>
            </a:br>
            <a:r>
              <a:rPr lang="en-US" sz="2400" dirty="0">
                <a:latin typeface="Arial" charset="0"/>
                <a:cs typeface="Arial" charset="0"/>
              </a:rPr>
              <a:t/>
            </a:r>
            <a:br>
              <a:rPr lang="en-US" sz="2400" dirty="0">
                <a:latin typeface="Arial" charset="0"/>
                <a:cs typeface="Arial" charset="0"/>
              </a:rPr>
            </a:br>
            <a:r>
              <a:rPr lang="it-IT" sz="2400" dirty="0">
                <a:latin typeface="Arial" charset="0"/>
                <a:cs typeface="Arial" charset="0"/>
              </a:rPr>
              <a:t/>
            </a:r>
            <a:br>
              <a:rPr lang="it-IT" sz="2400" dirty="0">
                <a:latin typeface="Arial" charset="0"/>
                <a:cs typeface="Arial" charset="0"/>
              </a:rPr>
            </a:br>
            <a:r>
              <a:rPr lang="it-IT" sz="2400" dirty="0">
                <a:latin typeface="Arial" charset="0"/>
                <a:cs typeface="Arial" charset="0"/>
              </a:rPr>
              <a:t>• </a:t>
            </a:r>
            <a:r>
              <a:rPr lang="en-US" sz="2400" dirty="0">
                <a:latin typeface="Arial" charset="0"/>
                <a:cs typeface="Arial" charset="0"/>
              </a:rPr>
              <a:t>monasteries were </a:t>
            </a:r>
            <a:r>
              <a:rPr lang="en-US" sz="2400" dirty="0" err="1">
                <a:latin typeface="Arial" charset="0"/>
                <a:cs typeface="Arial" charset="0"/>
              </a:rPr>
              <a:t>centres</a:t>
            </a:r>
            <a:r>
              <a:rPr lang="en-US" sz="2400" dirty="0">
                <a:latin typeface="Arial" charset="0"/>
                <a:cs typeface="Arial" charset="0"/>
              </a:rPr>
              <a:t> of culture, literature and learning</a:t>
            </a:r>
            <a:endParaRPr lang="it-IT" sz="2400" dirty="0">
              <a:latin typeface="Arial" charset="0"/>
              <a:cs typeface="Arial" charset="0"/>
            </a:endParaRPr>
          </a:p>
        </p:txBody>
      </p:sp>
      <p:sp>
        <p:nvSpPr>
          <p:cNvPr id="30723" name="Titolo 1"/>
          <p:cNvSpPr txBox="1">
            <a:spLocks/>
          </p:cNvSpPr>
          <p:nvPr/>
        </p:nvSpPr>
        <p:spPr bwMode="auto">
          <a:xfrm>
            <a:off x="612775" y="547688"/>
            <a:ext cx="69437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4000">
                <a:solidFill>
                  <a:schemeClr val="tx2"/>
                </a:solidFill>
              </a:rPr>
              <a:t>RELIGION</a:t>
            </a:r>
            <a:endParaRPr lang="it-IT" sz="4000">
              <a:solidFill>
                <a:schemeClr val="tx2"/>
              </a:solidFill>
            </a:endParaRPr>
          </a:p>
        </p:txBody>
      </p:sp>
      <p:sp>
        <p:nvSpPr>
          <p:cNvPr id="30724" name="CasellaDiTesto 1"/>
          <p:cNvSpPr txBox="1">
            <a:spLocks noChangeArrowheads="1"/>
          </p:cNvSpPr>
          <p:nvPr/>
        </p:nvSpPr>
        <p:spPr bwMode="auto">
          <a:xfrm>
            <a:off x="534988" y="1960563"/>
            <a:ext cx="7321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• missionaries continued spread of Christianity</a:t>
            </a:r>
            <a:endParaRPr lang="it-IT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olo 1"/>
          <p:cNvSpPr>
            <a:spLocks noGrp="1"/>
          </p:cNvSpPr>
          <p:nvPr>
            <p:ph type="ctrTitle"/>
          </p:nvPr>
        </p:nvSpPr>
        <p:spPr>
          <a:xfrm>
            <a:off x="430213" y="2647950"/>
            <a:ext cx="8516937" cy="1204913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FF"/>
                </a:solidFill>
                <a:latin typeface="Arial" charset="0"/>
                <a:cs typeface="Arial" charset="0"/>
              </a:rPr>
              <a:t>ANGLO-SAXON LIFE</a:t>
            </a:r>
            <a:endParaRPr lang="it-IT" sz="6000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olo 1"/>
          <p:cNvSpPr>
            <a:spLocks noGrp="1"/>
          </p:cNvSpPr>
          <p:nvPr>
            <p:ph type="ctrTitle"/>
          </p:nvPr>
        </p:nvSpPr>
        <p:spPr>
          <a:xfrm>
            <a:off x="1247775" y="1449388"/>
            <a:ext cx="6935788" cy="495300"/>
          </a:xfrm>
        </p:spPr>
        <p:txBody>
          <a:bodyPr/>
          <a:lstStyle/>
          <a:p>
            <a:pPr algn="ctr" eaLnBrk="1" hangingPunct="1"/>
            <a:r>
              <a:rPr lang="en-US" sz="2400">
                <a:solidFill>
                  <a:srgbClr val="FFFFFF"/>
                </a:solidFill>
                <a:latin typeface="Arial" charset="0"/>
                <a:cs typeface="Arial" charset="0"/>
              </a:rPr>
              <a:t>• warrior culture</a:t>
            </a:r>
            <a:endParaRPr lang="it-IT" sz="24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2771" name="Titolo 1"/>
          <p:cNvSpPr txBox="1">
            <a:spLocks/>
          </p:cNvSpPr>
          <p:nvPr/>
        </p:nvSpPr>
        <p:spPr bwMode="auto">
          <a:xfrm>
            <a:off x="612775" y="547688"/>
            <a:ext cx="69437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4000">
                <a:solidFill>
                  <a:schemeClr val="tx2"/>
                </a:solidFill>
              </a:rPr>
              <a:t>ANGLO-SAXON LIFE</a:t>
            </a:r>
            <a:endParaRPr lang="it-IT" sz="4000">
              <a:solidFill>
                <a:schemeClr val="tx2"/>
              </a:solidFill>
            </a:endParaRPr>
          </a:p>
        </p:txBody>
      </p:sp>
      <p:sp>
        <p:nvSpPr>
          <p:cNvPr id="2" name="CasellaDiTesto 1"/>
          <p:cNvSpPr txBox="1">
            <a:spLocks noChangeArrowheads="1"/>
          </p:cNvSpPr>
          <p:nvPr/>
        </p:nvSpPr>
        <p:spPr bwMode="auto">
          <a:xfrm>
            <a:off x="1247775" y="4965700"/>
            <a:ext cx="6935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eaLnBrk="1" hangingPunct="1"/>
            <a:r>
              <a:rPr lang="it-IT">
                <a:solidFill>
                  <a:srgbClr val="FFFFFF"/>
                </a:solidFill>
                <a:latin typeface="Arial" charset="0"/>
                <a:cs typeface="Arial" charset="0"/>
              </a:rPr>
              <a:t>• </a:t>
            </a: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scop: storyteller who sang epic poems </a:t>
            </a:r>
          </a:p>
          <a:p>
            <a:pPr algn="ctr" eaLnBrk="1" hangingPunct="1"/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for entertainment</a:t>
            </a:r>
            <a:endParaRPr lang="it-IT"/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919163" y="4116388"/>
            <a:ext cx="7264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eaLnBrk="1" hangingPunct="1"/>
            <a:r>
              <a:rPr lang="it-IT">
                <a:solidFill>
                  <a:srgbClr val="FFFFFF"/>
                </a:solidFill>
                <a:latin typeface="Arial" charset="0"/>
                <a:cs typeface="Arial" charset="0"/>
              </a:rPr>
              <a:t>• </a:t>
            </a: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communal halls were used for shelter</a:t>
            </a:r>
            <a:endParaRPr lang="it-IT"/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1247775" y="2949575"/>
            <a:ext cx="6935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eaLnBrk="1" hangingPunct="1"/>
            <a:r>
              <a:rPr lang="it-IT" dirty="0">
                <a:solidFill>
                  <a:srgbClr val="FFFFFF"/>
                </a:solidFill>
                <a:latin typeface="Arial" charset="0"/>
                <a:cs typeface="Arial" charset="0"/>
              </a:rPr>
              <a:t>• v</a:t>
            </a:r>
            <a:r>
              <a:rPr lang="en-US" dirty="0" err="1">
                <a:solidFill>
                  <a:srgbClr val="FFFFFF"/>
                </a:solidFill>
                <a:latin typeface="Arial" charset="0"/>
                <a:cs typeface="Arial" charset="0"/>
              </a:rPr>
              <a:t>ery</a:t>
            </a:r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 interested in ‘manly’ ethics like courage, bravery, friendship</a:t>
            </a:r>
            <a:endParaRPr lang="it-IT" dirty="0"/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919163" y="2117725"/>
            <a:ext cx="726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eaLnBrk="1" hangingPunct="1"/>
            <a:r>
              <a:rPr lang="it-IT">
                <a:solidFill>
                  <a:srgbClr val="FFFFFF"/>
                </a:solidFill>
                <a:latin typeface="Arial" charset="0"/>
                <a:cs typeface="Arial" charset="0"/>
              </a:rPr>
              <a:t>• </a:t>
            </a: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stressed loyalty to a leader</a:t>
            </a: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olo 1"/>
          <p:cNvSpPr>
            <a:spLocks noGrp="1"/>
          </p:cNvSpPr>
          <p:nvPr>
            <p:ph type="ctrTitle"/>
          </p:nvPr>
        </p:nvSpPr>
        <p:spPr>
          <a:xfrm>
            <a:off x="177800" y="2544763"/>
            <a:ext cx="8788400" cy="1768475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FF"/>
                </a:solidFill>
                <a:latin typeface="Arial" charset="0"/>
                <a:cs typeface="Arial" charset="0"/>
              </a:rPr>
              <a:t>ANGLO-SAXON  RELIGION</a:t>
            </a:r>
            <a:endParaRPr lang="it-IT" sz="6000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olo 1"/>
          <p:cNvSpPr>
            <a:spLocks noGrp="1"/>
          </p:cNvSpPr>
          <p:nvPr>
            <p:ph type="ctrTitle"/>
          </p:nvPr>
        </p:nvSpPr>
        <p:spPr>
          <a:xfrm>
            <a:off x="1193800" y="2030413"/>
            <a:ext cx="7329488" cy="766762"/>
          </a:xfrm>
        </p:spPr>
        <p:txBody>
          <a:bodyPr/>
          <a:lstStyle/>
          <a:p>
            <a:pPr algn="l" eaLnBrk="1" hangingPunct="1"/>
            <a:r>
              <a:rPr lang="en-US" sz="3000">
                <a:solidFill>
                  <a:srgbClr val="FFFFFF"/>
                </a:solidFill>
                <a:latin typeface="Arial" charset="0"/>
                <a:cs typeface="Arial" charset="0"/>
              </a:rPr>
              <a:t>• focused on a Mother Goddess</a:t>
            </a:r>
            <a:endParaRPr lang="it-IT" sz="30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4819" name="Titolo 1"/>
          <p:cNvSpPr txBox="1">
            <a:spLocks/>
          </p:cNvSpPr>
          <p:nvPr/>
        </p:nvSpPr>
        <p:spPr bwMode="auto">
          <a:xfrm>
            <a:off x="612775" y="547688"/>
            <a:ext cx="69437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4000">
                <a:solidFill>
                  <a:schemeClr val="tx2"/>
                </a:solidFill>
              </a:rPr>
              <a:t>ANGLO-SAXON RELIGION</a:t>
            </a:r>
            <a:endParaRPr lang="it-IT" sz="4000">
              <a:solidFill>
                <a:schemeClr val="tx2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1193800" y="3595688"/>
            <a:ext cx="7329488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it-IT" sz="3000">
                <a:solidFill>
                  <a:srgbClr val="FFFFFF"/>
                </a:solidFill>
                <a:latin typeface="Arial" charset="0"/>
                <a:cs typeface="Arial" charset="0"/>
              </a:rPr>
              <a:t>• </a:t>
            </a:r>
            <a:r>
              <a:rPr lang="en-US" sz="3000">
                <a:solidFill>
                  <a:srgbClr val="FFFFFF"/>
                </a:solidFill>
                <a:latin typeface="Arial" charset="0"/>
                <a:cs typeface="Arial" charset="0"/>
              </a:rPr>
              <a:t>much in common with Norse mythology</a:t>
            </a:r>
            <a:endParaRPr lang="it-IT" sz="30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olo 1"/>
          <p:cNvSpPr>
            <a:spLocks noGrp="1"/>
          </p:cNvSpPr>
          <p:nvPr>
            <p:ph type="ctrTitle"/>
          </p:nvPr>
        </p:nvSpPr>
        <p:spPr>
          <a:xfrm>
            <a:off x="150813" y="2411413"/>
            <a:ext cx="8796337" cy="187960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FF"/>
                </a:solidFill>
                <a:latin typeface="Arial" charset="0"/>
                <a:cs typeface="Arial" charset="0"/>
              </a:rPr>
              <a:t>ANGLO-SAXON  LITERATURE</a:t>
            </a:r>
            <a:endParaRPr lang="it-IT" sz="6000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olo 1"/>
          <p:cNvSpPr txBox="1">
            <a:spLocks/>
          </p:cNvSpPr>
          <p:nvPr/>
        </p:nvSpPr>
        <p:spPr bwMode="auto">
          <a:xfrm>
            <a:off x="612775" y="547688"/>
            <a:ext cx="77501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4000">
                <a:solidFill>
                  <a:schemeClr val="tx2"/>
                </a:solidFill>
              </a:rPr>
              <a:t>ANGLO-SAXON LITERATURE</a:t>
            </a:r>
            <a:endParaRPr lang="it-IT" sz="4000">
              <a:solidFill>
                <a:schemeClr val="tx2"/>
              </a:solidFill>
            </a:endParaRPr>
          </a:p>
        </p:txBody>
      </p:sp>
      <p:sp>
        <p:nvSpPr>
          <p:cNvPr id="36867" name="Titolo 1"/>
          <p:cNvSpPr txBox="1">
            <a:spLocks/>
          </p:cNvSpPr>
          <p:nvPr/>
        </p:nvSpPr>
        <p:spPr bwMode="auto">
          <a:xfrm>
            <a:off x="1490663" y="1663700"/>
            <a:ext cx="58166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lvl="1" eaLnBrk="1" hangingPunct="1"/>
            <a:r>
              <a:rPr lang="en-GB" sz="3200">
                <a:solidFill>
                  <a:srgbClr val="FFFFFF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320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200" i="1">
                <a:solidFill>
                  <a:srgbClr val="FFFFFF"/>
                </a:solidFill>
                <a:latin typeface="Arial" charset="0"/>
                <a:cs typeface="Arial" charset="0"/>
              </a:rPr>
              <a:t>Histories </a:t>
            </a:r>
            <a:endParaRPr lang="it-IT" sz="3200" i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8676" name="CasellaDiTesto 13"/>
          <p:cNvSpPr txBox="1">
            <a:spLocks noChangeArrowheads="1"/>
          </p:cNvSpPr>
          <p:nvPr/>
        </p:nvSpPr>
        <p:spPr bwMode="auto">
          <a:xfrm>
            <a:off x="4262438" y="3133725"/>
            <a:ext cx="4470400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1800" i="1" dirty="0">
                <a:solidFill>
                  <a:srgbClr val="FFFFFF"/>
                </a:solidFill>
                <a:latin typeface="Arial" charset="0"/>
                <a:cs typeface="Arial" charset="0"/>
              </a:rPr>
              <a:t>• </a:t>
            </a:r>
            <a:r>
              <a:rPr lang="it-IT" sz="1800" dirty="0">
                <a:solidFill>
                  <a:srgbClr val="FFFFFF"/>
                </a:solidFill>
                <a:latin typeface="Arial" charset="0"/>
                <a:cs typeface="Arial" charset="0"/>
              </a:rPr>
              <a:t>Anglo-</a:t>
            </a:r>
            <a:r>
              <a:rPr lang="it-IT" sz="1800" dirty="0" err="1">
                <a:solidFill>
                  <a:srgbClr val="FFFFFF"/>
                </a:solidFill>
                <a:latin typeface="Arial" charset="0"/>
                <a:cs typeface="Arial" charset="0"/>
              </a:rPr>
              <a:t>Saxon</a:t>
            </a:r>
            <a:r>
              <a:rPr lang="it-IT" sz="1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it-IT" sz="1800" dirty="0" err="1">
                <a:solidFill>
                  <a:srgbClr val="FFFFFF"/>
                </a:solidFill>
                <a:latin typeface="Arial" charset="0"/>
                <a:cs typeface="Arial" charset="0"/>
              </a:rPr>
              <a:t>epic</a:t>
            </a:r>
            <a:r>
              <a:rPr lang="it-IT" sz="1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it-IT" sz="1800" dirty="0" err="1">
                <a:solidFill>
                  <a:srgbClr val="FFFFFF"/>
                </a:solidFill>
                <a:latin typeface="Arial" charset="0"/>
                <a:cs typeface="Arial" charset="0"/>
              </a:rPr>
              <a:t>poem</a:t>
            </a:r>
            <a:endParaRPr lang="it-IT" sz="1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sz="1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sz="1800" i="1" dirty="0">
                <a:solidFill>
                  <a:srgbClr val="FFFFFF"/>
                </a:solidFill>
                <a:latin typeface="Arial" charset="0"/>
                <a:cs typeface="Arial" charset="0"/>
              </a:rPr>
              <a:t>• </a:t>
            </a:r>
            <a:r>
              <a:rPr lang="en-US" sz="1800" dirty="0">
                <a:solidFill>
                  <a:srgbClr val="FFFFFF"/>
                </a:solidFill>
                <a:latin typeface="Arial" charset="0"/>
                <a:cs typeface="Arial" charset="0"/>
              </a:rPr>
              <a:t>combines elements of Christianity and</a:t>
            </a:r>
          </a:p>
          <a:p>
            <a:pPr eaLnBrk="1" hangingPunct="1"/>
            <a:r>
              <a:rPr lang="en-US" sz="1800" dirty="0">
                <a:solidFill>
                  <a:srgbClr val="FFFFFF"/>
                </a:solidFill>
                <a:latin typeface="Arial" charset="0"/>
                <a:cs typeface="Arial" charset="0"/>
              </a:rPr>
              <a:t>  </a:t>
            </a:r>
            <a:r>
              <a:rPr lang="en-US" sz="1800" dirty="0" err="1">
                <a:solidFill>
                  <a:srgbClr val="FFFFFF"/>
                </a:solidFill>
                <a:latin typeface="Arial" charset="0"/>
                <a:cs typeface="Arial" charset="0"/>
              </a:rPr>
              <a:t>paganis</a:t>
            </a:r>
            <a:r>
              <a:rPr lang="it-IT" sz="1800" dirty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</a:p>
          <a:p>
            <a:pPr eaLnBrk="1" hangingPunct="1"/>
            <a:endParaRPr lang="en-US" sz="1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sz="1800" i="1" dirty="0">
                <a:solidFill>
                  <a:srgbClr val="FFFFFF"/>
                </a:solidFill>
                <a:latin typeface="Arial" charset="0"/>
                <a:cs typeface="Arial" charset="0"/>
              </a:rPr>
              <a:t>• </a:t>
            </a:r>
            <a:r>
              <a:rPr lang="en-US" sz="1800" dirty="0">
                <a:solidFill>
                  <a:srgbClr val="FFFFFF"/>
                </a:solidFill>
                <a:latin typeface="Arial" charset="0"/>
                <a:cs typeface="Arial" charset="0"/>
              </a:rPr>
              <a:t>Old English: Germanic language with</a:t>
            </a:r>
          </a:p>
          <a:p>
            <a:pPr eaLnBrk="1" hangingPunct="1"/>
            <a:r>
              <a:rPr lang="en-US" sz="1800" dirty="0">
                <a:solidFill>
                  <a:srgbClr val="FFFFFF"/>
                </a:solidFill>
                <a:latin typeface="Arial" charset="0"/>
                <a:cs typeface="Arial" charset="0"/>
              </a:rPr>
              <a:t>  Latin </a:t>
            </a:r>
            <a:r>
              <a:rPr lang="en-US" sz="1800" dirty="0" err="1">
                <a:solidFill>
                  <a:srgbClr val="FFFFFF"/>
                </a:solidFill>
                <a:latin typeface="Arial" charset="0"/>
                <a:cs typeface="Arial" charset="0"/>
              </a:rPr>
              <a:t>influenc</a:t>
            </a:r>
            <a:r>
              <a:rPr lang="it-IT" sz="1800" dirty="0">
                <a:solidFill>
                  <a:srgbClr val="FFFFFF"/>
                </a:solidFill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 bwMode="auto">
          <a:xfrm>
            <a:off x="2733675" y="2552700"/>
            <a:ext cx="631666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lvl="1" eaLnBrk="1" hangingPunct="1"/>
            <a:r>
              <a:rPr lang="en-GB" sz="3200">
                <a:solidFill>
                  <a:srgbClr val="FFFFFF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320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200" i="1">
                <a:solidFill>
                  <a:srgbClr val="FFFFFF"/>
                </a:solidFill>
                <a:latin typeface="Arial" charset="0"/>
                <a:cs typeface="Arial" charset="0"/>
              </a:rPr>
              <a:t>Beowulf</a:t>
            </a:r>
            <a:r>
              <a:rPr lang="en-US" sz="320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it-IT" sz="32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ctrTitle"/>
          </p:nvPr>
        </p:nvSpPr>
        <p:spPr>
          <a:xfrm>
            <a:off x="430213" y="982663"/>
            <a:ext cx="8516937" cy="3200400"/>
          </a:xfrm>
        </p:spPr>
        <p:txBody>
          <a:bodyPr/>
          <a:lstStyle/>
          <a:p>
            <a:pPr eaLnBrk="1" hangingPunct="1"/>
            <a:r>
              <a:rPr lang="en-US" sz="6000" b="1" dirty="0">
                <a:latin typeface="Arial" charset="0"/>
                <a:cs typeface="Arial" charset="0"/>
              </a:rPr>
              <a:t>450 B.C.</a:t>
            </a:r>
            <a:br>
              <a:rPr lang="en-US" sz="6000" b="1" dirty="0">
                <a:latin typeface="Arial" charset="0"/>
                <a:cs typeface="Arial" charset="0"/>
              </a:rPr>
            </a:br>
            <a:r>
              <a:rPr lang="en-US" sz="6000" b="1" dirty="0">
                <a:latin typeface="Arial" charset="0"/>
                <a:cs typeface="Arial" charset="0"/>
              </a:rPr>
              <a:t>THE ISLAND WAS…</a:t>
            </a:r>
            <a:endParaRPr lang="it-IT" sz="6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ctrTitle"/>
          </p:nvPr>
        </p:nvSpPr>
        <p:spPr>
          <a:xfrm>
            <a:off x="1335088" y="2354263"/>
            <a:ext cx="7027862" cy="703262"/>
          </a:xfrm>
        </p:spPr>
        <p:txBody>
          <a:bodyPr/>
          <a:lstStyle/>
          <a:p>
            <a:pPr algn="l" eaLnBrk="1" hangingPunct="1"/>
            <a:r>
              <a:rPr lang="it-IT" sz="3600" dirty="0">
                <a:latin typeface="Arial" charset="0"/>
                <a:cs typeface="Arial" charset="0"/>
              </a:rPr>
              <a:t>• </a:t>
            </a:r>
            <a:r>
              <a:rPr lang="en-US" sz="3600" dirty="0">
                <a:latin typeface="Arial" charset="0"/>
                <a:cs typeface="Arial" charset="0"/>
              </a:rPr>
              <a:t>a mysterious place</a:t>
            </a:r>
            <a:endParaRPr lang="it-IT" sz="3600" b="1" dirty="0">
              <a:latin typeface="Arial" charset="0"/>
              <a:cs typeface="Arial" charset="0"/>
            </a:endParaRPr>
          </a:p>
        </p:txBody>
      </p:sp>
      <p:sp>
        <p:nvSpPr>
          <p:cNvPr id="20483" name="Titolo 1"/>
          <p:cNvSpPr txBox="1">
            <a:spLocks/>
          </p:cNvSpPr>
          <p:nvPr/>
        </p:nvSpPr>
        <p:spPr bwMode="auto">
          <a:xfrm>
            <a:off x="460375" y="-246322"/>
            <a:ext cx="7769225" cy="188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4000" dirty="0">
                <a:solidFill>
                  <a:srgbClr val="1B3861"/>
                </a:solidFill>
                <a:latin typeface="Arial" charset="0"/>
                <a:cs typeface="Arial" charset="0"/>
              </a:rPr>
              <a:t>450 B.C. - THE ISLAND WAS…</a:t>
            </a:r>
            <a:endParaRPr lang="it-IT" sz="4000" dirty="0">
              <a:solidFill>
                <a:srgbClr val="1B3861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1335088" y="3883025"/>
            <a:ext cx="7534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it-IT" sz="3600" dirty="0">
                <a:solidFill>
                  <a:srgbClr val="FFFFFF"/>
                </a:solidFill>
                <a:latin typeface="Arial" charset="0"/>
                <a:cs typeface="Arial" charset="0"/>
              </a:rPr>
              <a:t>• i</a:t>
            </a:r>
            <a:r>
              <a:rPr lang="en-US" sz="3600" dirty="0" err="1">
                <a:solidFill>
                  <a:srgbClr val="FFFFFF"/>
                </a:solidFill>
                <a:latin typeface="Arial" charset="0"/>
                <a:cs typeface="Arial" charset="0"/>
              </a:rPr>
              <a:t>nvaded</a:t>
            </a:r>
            <a:r>
              <a:rPr lang="en-US" sz="3600" dirty="0">
                <a:solidFill>
                  <a:srgbClr val="FFFFFF"/>
                </a:solidFill>
                <a:latin typeface="Arial" charset="0"/>
                <a:cs typeface="Arial" charset="0"/>
              </a:rPr>
              <a:t> and </a:t>
            </a:r>
            <a:r>
              <a:rPr lang="en-US" sz="3600" dirty="0" err="1">
                <a:solidFill>
                  <a:srgbClr val="FFFFFF"/>
                </a:solidFill>
                <a:latin typeface="Arial" charset="0"/>
                <a:cs typeface="Arial" charset="0"/>
              </a:rPr>
              <a:t>colonised</a:t>
            </a:r>
            <a:r>
              <a:rPr lang="en-US" sz="3600" dirty="0">
                <a:solidFill>
                  <a:srgbClr val="FFFFFF"/>
                </a:solidFill>
                <a:latin typeface="Arial" charset="0"/>
                <a:cs typeface="Arial" charset="0"/>
              </a:rPr>
              <a:t> many times</a:t>
            </a:r>
            <a:endParaRPr lang="it-IT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ctrTitle"/>
          </p:nvPr>
        </p:nvSpPr>
        <p:spPr>
          <a:xfrm>
            <a:off x="430213" y="2647950"/>
            <a:ext cx="8516937" cy="1204913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FF"/>
                </a:solidFill>
                <a:latin typeface="Arial" charset="0"/>
                <a:cs typeface="Arial" charset="0"/>
              </a:rPr>
              <a:t>CELTIC BRITONS</a:t>
            </a:r>
            <a:endParaRPr lang="it-IT" sz="6000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ctrTitle"/>
          </p:nvPr>
        </p:nvSpPr>
        <p:spPr>
          <a:xfrm>
            <a:off x="966788" y="2940050"/>
            <a:ext cx="7943850" cy="927100"/>
          </a:xfrm>
        </p:spPr>
        <p:txBody>
          <a:bodyPr/>
          <a:lstStyle/>
          <a:p>
            <a:pPr algn="l" eaLnBrk="1" hangingPunct="1"/>
            <a:r>
              <a:rPr lang="it-IT" sz="2800">
                <a:latin typeface="Arial" charset="0"/>
                <a:cs typeface="Arial" charset="0"/>
              </a:rPr>
              <a:t>• </a:t>
            </a:r>
            <a:r>
              <a:rPr lang="en-US" sz="2800" b="1">
                <a:solidFill>
                  <a:srgbClr val="F8C01B"/>
                </a:solidFill>
                <a:latin typeface="Arial" charset="0"/>
                <a:cs typeface="Arial" charset="0"/>
              </a:rPr>
              <a:t>their elders were Druids</a:t>
            </a:r>
            <a:r>
              <a:rPr lang="en-US" sz="2800">
                <a:latin typeface="Arial" charset="0"/>
                <a:cs typeface="Arial" charset="0"/>
              </a:rPr>
              <a:t>: intermediaries</a:t>
            </a:r>
            <a:br>
              <a:rPr lang="en-US" sz="2800">
                <a:latin typeface="Arial" charset="0"/>
                <a:cs typeface="Arial" charset="0"/>
              </a:rPr>
            </a:br>
            <a:r>
              <a:rPr lang="en-US" sz="2800">
                <a:latin typeface="Arial" charset="0"/>
                <a:cs typeface="Arial" charset="0"/>
              </a:rPr>
              <a:t>		                 between Gods and people</a:t>
            </a:r>
            <a:endParaRPr lang="it-IT" sz="2800" b="1">
              <a:latin typeface="Arial" charset="0"/>
              <a:cs typeface="Arial" charset="0"/>
            </a:endParaRPr>
          </a:p>
        </p:txBody>
      </p:sp>
      <p:sp>
        <p:nvSpPr>
          <p:cNvPr id="22531" name="Titolo 1"/>
          <p:cNvSpPr txBox="1">
            <a:spLocks/>
          </p:cNvSpPr>
          <p:nvPr/>
        </p:nvSpPr>
        <p:spPr bwMode="auto">
          <a:xfrm>
            <a:off x="460375" y="395288"/>
            <a:ext cx="69437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endParaRPr lang="it-IT" sz="4000">
              <a:solidFill>
                <a:srgbClr val="1B3861"/>
              </a:solidFill>
              <a:latin typeface="Arial" charset="0"/>
              <a:cs typeface="Arial" charset="0"/>
            </a:endParaRPr>
          </a:p>
        </p:txBody>
      </p:sp>
      <p:sp>
        <p:nvSpPr>
          <p:cNvPr id="22532" name="Titolo 1"/>
          <p:cNvSpPr txBox="1">
            <a:spLocks/>
          </p:cNvSpPr>
          <p:nvPr/>
        </p:nvSpPr>
        <p:spPr bwMode="auto">
          <a:xfrm>
            <a:off x="612775" y="547688"/>
            <a:ext cx="69437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4000">
                <a:solidFill>
                  <a:srgbClr val="1B3861"/>
                </a:solidFill>
                <a:latin typeface="Arial" charset="0"/>
                <a:cs typeface="Arial" charset="0"/>
              </a:rPr>
              <a:t>CELTIC BRITONS</a:t>
            </a:r>
            <a:endParaRPr lang="it-IT" sz="4000">
              <a:solidFill>
                <a:srgbClr val="1B3861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966788" y="4416425"/>
            <a:ext cx="7281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2800">
                <a:solidFill>
                  <a:schemeClr val="bg1"/>
                </a:solidFill>
                <a:latin typeface="Arial" charset="0"/>
                <a:cs typeface="Arial" charset="0"/>
              </a:rPr>
              <a:t>• legend of Arthur is their cultural expression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22534" name="CasellaDiTesto 4"/>
          <p:cNvSpPr txBox="1">
            <a:spLocks noChangeArrowheads="1"/>
          </p:cNvSpPr>
          <p:nvPr/>
        </p:nvSpPr>
        <p:spPr bwMode="auto">
          <a:xfrm>
            <a:off x="966788" y="1751013"/>
            <a:ext cx="65897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it-IT" sz="2800">
                <a:solidFill>
                  <a:srgbClr val="FFFFFF"/>
                </a:solidFill>
                <a:latin typeface="Arial" charset="0"/>
                <a:cs typeface="Arial" charset="0"/>
              </a:rPr>
              <a:t>• </a:t>
            </a:r>
            <a:r>
              <a:rPr lang="en-US" sz="2800">
                <a:solidFill>
                  <a:srgbClr val="FFFFFF"/>
                </a:solidFill>
                <a:latin typeface="Arial" charset="0"/>
                <a:cs typeface="Arial" charset="0"/>
              </a:rPr>
              <a:t>Dated from Iron Age to 5</a:t>
            </a:r>
            <a:r>
              <a:rPr lang="en-US" sz="2800" baseline="30000">
                <a:solidFill>
                  <a:srgbClr val="FFFFFF"/>
                </a:solidFill>
                <a:latin typeface="Arial" charset="0"/>
                <a:cs typeface="Arial" charset="0"/>
              </a:rPr>
              <a:t>th</a:t>
            </a:r>
            <a:r>
              <a:rPr lang="en-US" sz="2800">
                <a:solidFill>
                  <a:srgbClr val="FFFFFF"/>
                </a:solidFill>
                <a:latin typeface="Arial" charset="0"/>
                <a:cs typeface="Arial" charset="0"/>
              </a:rPr>
              <a:t> Century</a:t>
            </a:r>
            <a:endParaRPr lang="it-IT" sz="280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ctrTitle"/>
          </p:nvPr>
        </p:nvSpPr>
        <p:spPr>
          <a:xfrm>
            <a:off x="430213" y="2647950"/>
            <a:ext cx="8516937" cy="1204913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FF"/>
                </a:solidFill>
                <a:latin typeface="Arial" charset="0"/>
                <a:cs typeface="Arial" charset="0"/>
              </a:rPr>
              <a:t>ROMAN INVASION</a:t>
            </a:r>
            <a:endParaRPr lang="it-IT" sz="6000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/>
          </p:cNvSpPr>
          <p:nvPr>
            <p:ph type="ctrTitle"/>
          </p:nvPr>
        </p:nvSpPr>
        <p:spPr>
          <a:xfrm>
            <a:off x="3167063" y="2970213"/>
            <a:ext cx="7585075" cy="515937"/>
          </a:xfrm>
        </p:spPr>
        <p:txBody>
          <a:bodyPr/>
          <a:lstStyle/>
          <a:p>
            <a:pPr algn="l" eaLnBrk="1" hangingPunct="1"/>
            <a:r>
              <a:rPr lang="it-IT" sz="2000">
                <a:latin typeface="Arial" charset="0"/>
                <a:cs typeface="Arial" charset="0"/>
              </a:rPr>
              <a:t>• </a:t>
            </a:r>
            <a:r>
              <a:rPr lang="en-US" sz="2000">
                <a:latin typeface="Arial" charset="0"/>
                <a:cs typeface="Arial" charset="0"/>
              </a:rPr>
              <a:t>410 A.D.</a:t>
            </a:r>
            <a:endParaRPr lang="it-IT" sz="2000" b="1">
              <a:latin typeface="Arial" charset="0"/>
              <a:cs typeface="Arial" charset="0"/>
            </a:endParaRPr>
          </a:p>
        </p:txBody>
      </p:sp>
      <p:sp>
        <p:nvSpPr>
          <p:cNvPr id="24579" name="Titolo 1"/>
          <p:cNvSpPr txBox="1">
            <a:spLocks/>
          </p:cNvSpPr>
          <p:nvPr/>
        </p:nvSpPr>
        <p:spPr bwMode="auto">
          <a:xfrm>
            <a:off x="612775" y="547688"/>
            <a:ext cx="69437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4000">
                <a:solidFill>
                  <a:srgbClr val="1B3861"/>
                </a:solidFill>
                <a:latin typeface="Arial" charset="0"/>
                <a:cs typeface="Arial" charset="0"/>
              </a:rPr>
              <a:t>ROMAN INVASION</a:t>
            </a:r>
            <a:endParaRPr lang="it-IT" sz="4000">
              <a:solidFill>
                <a:srgbClr val="1B3861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230688" y="3486150"/>
            <a:ext cx="3978275" cy="2246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rgbClr val="FFFFFF"/>
                </a:solidFill>
                <a:latin typeface="Wingdings 3" charset="2"/>
                <a:ea typeface="+mn-ea"/>
                <a:cs typeface="Wingdings 3" charset="2"/>
              </a:rPr>
              <a:t></a:t>
            </a:r>
            <a:r>
              <a:rPr lang="en-GB" sz="200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2000" i="1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Rome withdrew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/>
            </a:r>
            <a:br>
              <a:rPr lang="it-IT" sz="200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</a:br>
            <a:r>
              <a:rPr lang="en-GB" sz="2000" dirty="0">
                <a:solidFill>
                  <a:srgbClr val="FFFFFF"/>
                </a:solidFill>
                <a:latin typeface="Wingdings 3" charset="2"/>
                <a:ea typeface="+mn-ea"/>
                <a:cs typeface="Wingdings 3" charset="2"/>
              </a:rPr>
              <a:t></a:t>
            </a:r>
            <a:r>
              <a:rPr lang="en-GB" sz="200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2000" i="1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no central government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/>
            </a:r>
            <a:br>
              <a:rPr lang="it-IT" sz="200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</a:br>
            <a:r>
              <a:rPr lang="en-GB" sz="2000" dirty="0">
                <a:solidFill>
                  <a:srgbClr val="FFFFFF"/>
                </a:solidFill>
                <a:latin typeface="Wingdings 3" charset="2"/>
                <a:ea typeface="+mn-ea"/>
                <a:cs typeface="Wingdings 3" charset="2"/>
              </a:rPr>
              <a:t></a:t>
            </a:r>
            <a:r>
              <a:rPr lang="en-GB" sz="200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2000" i="1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in fighting among clans</a:t>
            </a:r>
            <a:r>
              <a:rPr lang="it-IT" sz="200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/>
            </a:r>
            <a:br>
              <a:rPr lang="it-IT" sz="200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</a:br>
            <a:endParaRPr lang="it-IT" sz="2000" dirty="0">
              <a:solidFill>
                <a:srgbClr val="FFFFFF"/>
              </a:solidFill>
              <a:latin typeface="Arial"/>
              <a:ea typeface="+mn-ea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rgbClr val="FFFFFF"/>
                </a:solidFill>
                <a:latin typeface="Wingdings 3" charset="2"/>
                <a:cs typeface="Wingdings 3" charset="2"/>
              </a:rPr>
              <a:t></a:t>
            </a:r>
            <a:r>
              <a:rPr lang="en-GB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i="1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open to invasion</a:t>
            </a:r>
            <a:endParaRPr lang="it-IT" sz="2000" i="1" dirty="0">
              <a:solidFill>
                <a:srgbClr val="FFFFFF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4581" name="CasellaDiTesto 1"/>
          <p:cNvSpPr txBox="1">
            <a:spLocks noChangeArrowheads="1"/>
          </p:cNvSpPr>
          <p:nvPr/>
        </p:nvSpPr>
        <p:spPr bwMode="auto">
          <a:xfrm>
            <a:off x="884238" y="1477963"/>
            <a:ext cx="4862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it-IT" sz="2000">
                <a:solidFill>
                  <a:srgbClr val="FFFFFF"/>
                </a:solidFill>
                <a:latin typeface="Arial" charset="0"/>
                <a:cs typeface="Arial" charset="0"/>
              </a:rPr>
              <a:t>• from </a:t>
            </a:r>
            <a:r>
              <a:rPr lang="en-US" sz="2000">
                <a:solidFill>
                  <a:srgbClr val="FFFFFF"/>
                </a:solidFill>
                <a:latin typeface="Arial" charset="0"/>
                <a:cs typeface="Arial" charset="0"/>
              </a:rPr>
              <a:t>55 B.C. to 43 A.D.</a:t>
            </a: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1371600" y="1870075"/>
            <a:ext cx="75866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it-IT" sz="2000">
                <a:solidFill>
                  <a:srgbClr val="FFFFFF"/>
                </a:solidFill>
                <a:latin typeface="Arial" charset="0"/>
                <a:cs typeface="Arial" charset="0"/>
              </a:rPr>
              <a:t>• </a:t>
            </a:r>
            <a:r>
              <a:rPr lang="en-US" sz="2000">
                <a:solidFill>
                  <a:srgbClr val="FFFFFF"/>
                </a:solidFill>
                <a:latin typeface="Arial" charset="0"/>
                <a:cs typeface="Arial" charset="0"/>
              </a:rPr>
              <a:t>brought Christianity to Britain </a:t>
            </a:r>
            <a:br>
              <a:rPr lang="en-US" sz="200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en-US" sz="2000">
                <a:solidFill>
                  <a:srgbClr val="FFFFFF"/>
                </a:solidFill>
                <a:latin typeface="Arial" charset="0"/>
                <a:cs typeface="Arial" charset="0"/>
              </a:rPr>
              <a:t>  (under Constantine the Great, 306-337 A.D.)</a:t>
            </a: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2378075" y="2570163"/>
            <a:ext cx="3713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it-IT" sz="2000">
                <a:solidFill>
                  <a:srgbClr val="FFFFFF"/>
                </a:solidFill>
                <a:latin typeface="Arial" charset="0"/>
                <a:cs typeface="Arial" charset="0"/>
              </a:rPr>
              <a:t>• </a:t>
            </a:r>
            <a:r>
              <a:rPr lang="en-US" sz="2000">
                <a:solidFill>
                  <a:srgbClr val="FFFFFF"/>
                </a:solidFill>
                <a:latin typeface="Arial" charset="0"/>
                <a:cs typeface="Arial" charset="0"/>
              </a:rPr>
              <a:t>built roads, infrastructures</a:t>
            </a:r>
            <a:endParaRPr lang="it-IT" sz="200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  <p:bldP spid="9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/>
          </p:cNvSpPr>
          <p:nvPr>
            <p:ph type="ctrTitle"/>
          </p:nvPr>
        </p:nvSpPr>
        <p:spPr>
          <a:xfrm>
            <a:off x="201613" y="1549400"/>
            <a:ext cx="8745537" cy="3122613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FF"/>
                </a:solidFill>
                <a:latin typeface="Trebuchet MS" charset="0"/>
              </a:rPr>
              <a:t>CENTURIES OF INVASION</a:t>
            </a:r>
            <a:endParaRPr lang="it-IT" sz="6000" b="1">
              <a:solidFill>
                <a:srgbClr val="FFFFFF"/>
              </a:solidFill>
              <a:latin typeface="Trebuchet MS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olo 1"/>
          <p:cNvSpPr>
            <a:spLocks noGrp="1"/>
          </p:cNvSpPr>
          <p:nvPr>
            <p:ph type="ctrTitle"/>
          </p:nvPr>
        </p:nvSpPr>
        <p:spPr>
          <a:xfrm>
            <a:off x="1392238" y="1592263"/>
            <a:ext cx="6586537" cy="833437"/>
          </a:xfrm>
        </p:spPr>
        <p:txBody>
          <a:bodyPr/>
          <a:lstStyle/>
          <a:p>
            <a:pPr marL="342900" indent="-342900" algn="l" eaLnBrk="1" hangingPunct="1"/>
            <a:r>
              <a:rPr lang="en-US" sz="2400">
                <a:latin typeface="Arial" charset="0"/>
                <a:cs typeface="Arial" charset="0"/>
              </a:rPr>
              <a:t>• </a:t>
            </a:r>
            <a:r>
              <a:rPr lang="en-US" sz="2400" b="1">
                <a:solidFill>
                  <a:srgbClr val="F8C01B"/>
                </a:solidFill>
                <a:latin typeface="Arial" charset="0"/>
                <a:cs typeface="Arial" charset="0"/>
              </a:rPr>
              <a:t>Angles and Saxons</a:t>
            </a:r>
            <a:r>
              <a:rPr lang="en-US" sz="2400" b="1">
                <a:latin typeface="Arial" charset="0"/>
                <a:cs typeface="Arial" charset="0"/>
              </a:rPr>
              <a:t> </a:t>
            </a:r>
            <a:r>
              <a:rPr lang="en-US" sz="2400">
                <a:latin typeface="Arial" charset="0"/>
                <a:cs typeface="Arial" charset="0"/>
              </a:rPr>
              <a:t>from Germany;</a:t>
            </a:r>
            <a:br>
              <a:rPr lang="en-US" sz="2400">
                <a:latin typeface="Arial" charset="0"/>
                <a:cs typeface="Arial" charset="0"/>
              </a:rPr>
            </a:br>
            <a:r>
              <a:rPr lang="en-US" sz="2400" b="1">
                <a:solidFill>
                  <a:srgbClr val="F8C01B"/>
                </a:solidFill>
                <a:latin typeface="Arial" charset="0"/>
                <a:cs typeface="Arial" charset="0"/>
              </a:rPr>
              <a:t>Jutes</a:t>
            </a:r>
            <a:r>
              <a:rPr lang="en-US" sz="2400">
                <a:latin typeface="Arial" charset="0"/>
                <a:cs typeface="Arial" charset="0"/>
              </a:rPr>
              <a:t> from Denmark</a:t>
            </a:r>
            <a:endParaRPr lang="it-IT" sz="2400" b="1">
              <a:latin typeface="Arial" charset="0"/>
              <a:cs typeface="Arial" charset="0"/>
            </a:endParaRPr>
          </a:p>
        </p:txBody>
      </p:sp>
      <p:sp>
        <p:nvSpPr>
          <p:cNvPr id="26627" name="Titolo 1"/>
          <p:cNvSpPr txBox="1">
            <a:spLocks/>
          </p:cNvSpPr>
          <p:nvPr/>
        </p:nvSpPr>
        <p:spPr bwMode="auto">
          <a:xfrm>
            <a:off x="612775" y="547688"/>
            <a:ext cx="69437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 sz="4000">
                <a:solidFill>
                  <a:schemeClr val="tx2"/>
                </a:solidFill>
              </a:rPr>
              <a:t>CENTURIES OF INVASION</a:t>
            </a:r>
            <a:endParaRPr lang="it-IT" sz="4000">
              <a:solidFill>
                <a:schemeClr val="tx2"/>
              </a:solidFill>
            </a:endParaRPr>
          </a:p>
        </p:txBody>
      </p:sp>
      <p:sp>
        <p:nvSpPr>
          <p:cNvPr id="2" name="CasellaDiTesto 1"/>
          <p:cNvSpPr txBox="1">
            <a:spLocks noChangeArrowheads="1"/>
          </p:cNvSpPr>
          <p:nvPr/>
        </p:nvSpPr>
        <p:spPr bwMode="auto">
          <a:xfrm>
            <a:off x="1392238" y="4816475"/>
            <a:ext cx="671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it-IT">
                <a:solidFill>
                  <a:schemeClr val="bg1"/>
                </a:solidFill>
                <a:latin typeface="Arial" charset="0"/>
                <a:cs typeface="Arial" charset="0"/>
              </a:rPr>
              <a:t>• </a:t>
            </a:r>
            <a:r>
              <a:rPr lang="en-US">
                <a:solidFill>
                  <a:schemeClr val="bg1"/>
                </a:solidFill>
                <a:latin typeface="Arial" charset="0"/>
                <a:cs typeface="Arial" charset="0"/>
              </a:rPr>
              <a:t>followed by Viking invasions</a:t>
            </a:r>
            <a:endParaRPr lang="it-IT">
              <a:solidFill>
                <a:schemeClr val="bg1"/>
              </a:solidFill>
            </a:endParaRPr>
          </a:p>
        </p:txBody>
      </p:sp>
      <p:sp>
        <p:nvSpPr>
          <p:cNvPr id="3" name="CasellaDiTesto 2"/>
          <p:cNvSpPr txBox="1">
            <a:spLocks noChangeArrowheads="1"/>
          </p:cNvSpPr>
          <p:nvPr/>
        </p:nvSpPr>
        <p:spPr bwMode="auto">
          <a:xfrm>
            <a:off x="1392238" y="3838575"/>
            <a:ext cx="6788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• Angle language</a:t>
            </a:r>
            <a:endParaRPr lang="it-IT">
              <a:solidFill>
                <a:srgbClr val="FFFFFF"/>
              </a:solidFill>
            </a:endParaRPr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1392238" y="2878138"/>
            <a:ext cx="6865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eaLnBrk="1" hangingPunct="1"/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• resulted in a politically divided Britain</a:t>
            </a:r>
            <a:endParaRPr lang="it-IT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Rivoluzione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Rivoluzione.thmx</Template>
  <TotalTime>261</TotalTime>
  <Words>251</Words>
  <Application>Microsoft Macintosh PowerPoint</Application>
  <PresentationFormat>Presentazione su schermo (4:3)</PresentationFormat>
  <Paragraphs>58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Rivoluzione</vt:lpstr>
      <vt:lpstr>THE  ANGLO-SAXON PERIOD</vt:lpstr>
      <vt:lpstr>450 B.C. THE ISLAND WAS…</vt:lpstr>
      <vt:lpstr>• a mysterious place</vt:lpstr>
      <vt:lpstr>CELTIC BRITONS</vt:lpstr>
      <vt:lpstr>• their elders were Druids: intermediaries                    between Gods and people</vt:lpstr>
      <vt:lpstr>ROMAN INVASION</vt:lpstr>
      <vt:lpstr>• 410 A.D.</vt:lpstr>
      <vt:lpstr>CENTURIES OF INVASION</vt:lpstr>
      <vt:lpstr>• Angles and Saxons from Germany; Jutes from Denmark</vt:lpstr>
      <vt:lpstr>MORE STABLE RULE  FROM 886 A.D.</vt:lpstr>
      <vt:lpstr>King Alfred the Great Danes in Southern England</vt:lpstr>
      <vt:lpstr>RELIGION</vt:lpstr>
      <vt:lpstr>• St Augustine founded Cathedral at Canterbury   • monasteries were centres of culture, literature and learning</vt:lpstr>
      <vt:lpstr>ANGLO-SAXON LIFE</vt:lpstr>
      <vt:lpstr>• warrior culture</vt:lpstr>
      <vt:lpstr>ANGLO-SAXON  RELIGION</vt:lpstr>
      <vt:lpstr>• focused on a Mother Goddess</vt:lpstr>
      <vt:lpstr>ANGLO-SAXON  LITERATURE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ANGLO-SAXON PERIOD</dc:title>
  <dc:creator>Mariachiara</dc:creator>
  <cp:lastModifiedBy>Spiraglio3</cp:lastModifiedBy>
  <cp:revision>73</cp:revision>
  <dcterms:created xsi:type="dcterms:W3CDTF">2016-08-10T13:46:30Z</dcterms:created>
  <dcterms:modified xsi:type="dcterms:W3CDTF">2023-04-05T16:10:51Z</dcterms:modified>
</cp:coreProperties>
</file>